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3" r:id="rId4"/>
    <p:sldId id="260" r:id="rId5"/>
    <p:sldId id="303" r:id="rId6"/>
    <p:sldId id="304" r:id="rId7"/>
    <p:sldId id="305" r:id="rId8"/>
    <p:sldId id="271" r:id="rId9"/>
    <p:sldId id="301" r:id="rId10"/>
    <p:sldId id="284" r:id="rId11"/>
    <p:sldId id="306" r:id="rId12"/>
    <p:sldId id="265" r:id="rId13"/>
    <p:sldId id="272" r:id="rId14"/>
    <p:sldId id="267" r:id="rId15"/>
    <p:sldId id="273" r:id="rId16"/>
    <p:sldId id="269" r:id="rId17"/>
    <p:sldId id="274" r:id="rId18"/>
    <p:sldId id="270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8E6B-8C55-4AB3-9361-396424D38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5CBF4-B44F-4C79-8661-29CCA035D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93625-654C-4D5A-9C6B-B980EBC3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F90D-7AF1-45F0-A0BC-0EFF180A9B8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A82D0-CD1C-4713-A56A-A5517D3C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5244B-0D66-49BA-812C-3E1EC72B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5D92-22DC-4CB9-8C9F-7ADFF7C0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1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A9B7-73B2-4680-9723-12047BE7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B22C6-CB5D-4A45-AFE4-C0A1146EB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C41CD-E664-4B8E-AE93-88836FC0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F90D-7AF1-45F0-A0BC-0EFF180A9B8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A1799-0637-4CD2-B15D-F7A36AC8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CEA3-B224-4968-ACD5-4AC3B1E7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5D92-22DC-4CB9-8C9F-7ADFF7C0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9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8DFE4-EDF5-4499-9F00-8762D51D8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7C8AE-6EB9-40F7-91AB-4C5433B12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58ED-E857-48A2-B027-72B984B8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F90D-7AF1-45F0-A0BC-0EFF180A9B8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1041C-EFF9-4242-A3AE-DA7DBA50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5B221-9E0C-44AC-BF72-C83507EE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5D92-22DC-4CB9-8C9F-7ADFF7C0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1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BED9-D502-4856-8EDD-6498246C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569C0-F25F-4707-85DC-0B8148F27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F8EC3-64BC-418A-B861-B3EFDC21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F90D-7AF1-45F0-A0BC-0EFF180A9B8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BAFA1-FAF6-4E04-90C4-C12C4C68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D56B1-DDC5-4695-9796-723B9386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5D92-22DC-4CB9-8C9F-7ADFF7C0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E093-0F69-4EF4-B5ED-8B140B79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57EF6-E3E0-4493-8F94-51CD48E4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14F56-6712-46E3-AA89-40999FDD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F90D-7AF1-45F0-A0BC-0EFF180A9B8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95A0C-6C73-494A-BE68-9F811BF0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AC176-3F0C-4015-BD5A-814508FD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5D92-22DC-4CB9-8C9F-7ADFF7C0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48BF8-F6B5-40CE-ACF4-7FD06930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FE49-E3C8-45EC-A9D5-9F64D8CCE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04299-9438-4759-BC15-954DC399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D4D1D-F075-46A7-B066-5FDAC63E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F90D-7AF1-45F0-A0BC-0EFF180A9B8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4E089-1333-4D77-8EFD-B8D993D7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2282B-7552-4359-9856-4C4A8D18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5D92-22DC-4CB9-8C9F-7ADFF7C0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1CE4-3443-431E-81DA-241EC660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CBB-6A3D-433D-AE23-96BF45787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F7818-D5D0-41EE-A645-F7E62D365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CBADF-D091-44C0-A4F2-1A7FE2456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B1844-7868-45F7-97AC-A2115F897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A7EB2-5158-44CB-AA02-5C330661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F90D-7AF1-45F0-A0BC-0EFF180A9B8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66A49-7CD6-4AA1-BD0B-FB43B262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B107B-A16D-4D2A-A88F-86A6174E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5D92-22DC-4CB9-8C9F-7ADFF7C0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0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4BD4-C259-4DD1-81D3-8BEEC465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B4B4C-D8AB-4FA4-ADDF-B448E596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F90D-7AF1-45F0-A0BC-0EFF180A9B8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40BE9-6197-45EA-B2E3-E7579AC1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8D3C6-B79D-4190-BA5B-82FF12FC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5D92-22DC-4CB9-8C9F-7ADFF7C0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DB4FC4-EBC2-46B1-8ADE-A73BE0A4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F90D-7AF1-45F0-A0BC-0EFF180A9B8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5E0DD-F669-4C70-8F10-4201F38D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D9A76-CF47-4AB3-87D3-260FD438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5D92-22DC-4CB9-8C9F-7ADFF7C0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D5C9-7CBE-4378-BC8F-5649258E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89F9-F742-4E64-B8CA-3B51789A5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E16F3-4312-46B1-8DB6-6FAB488F8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47922-D7FA-4F68-8220-3368A6D9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F90D-7AF1-45F0-A0BC-0EFF180A9B8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1FCC0-554B-4478-A04B-032A736C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5FC9-37C1-4997-A93C-55C763D5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5D92-22DC-4CB9-8C9F-7ADFF7C0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0BE3-D9D3-4726-A78F-4EB03CB3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69028-E81B-41FD-A6F5-560BEE573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6EF3F-4B46-4D99-B10D-BC7807F22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4344E-12C6-48DB-A424-7387F656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F90D-7AF1-45F0-A0BC-0EFF180A9B8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F2B89-3270-4E68-A13A-7E17C5A9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06643-2BA0-4F45-AC7D-37616897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5D92-22DC-4CB9-8C9F-7ADFF7C0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C0BF6-D523-48B8-A7DF-4005D9E6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F10F1-E990-4E2B-828B-540F66243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EEC14-9CB3-49BB-A6B0-1D4782018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BF90D-7AF1-45F0-A0BC-0EFF180A9B8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19C78-050A-45FD-BB9E-788EF0067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8C1CE-106A-4921-BE75-D323D503F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5D92-22DC-4CB9-8C9F-7ADFF7C0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ADC3-0077-4A52-A381-7D804F7F0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Chapter 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A0B6-BC7A-4167-B789-913696A0B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The Criminal Justice System</a:t>
            </a:r>
          </a:p>
        </p:txBody>
      </p:sp>
      <p:pic>
        <p:nvPicPr>
          <p:cNvPr id="4" name="cops_NifterDotCom">
            <a:hlinkClick r:id="" action="ppaction://media"/>
            <a:extLst>
              <a:ext uri="{FF2B5EF4-FFF2-40B4-BE49-F238E27FC236}">
                <a16:creationId xmlns:a16="http://schemas.microsoft.com/office/drawing/2014/main" id="{84F80F4D-2FAA-45BB-B80F-0CA5F7EC44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0FA0-B6AD-4C32-981A-BAB4119D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98" y="8835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C. </a:t>
            </a:r>
            <a:r>
              <a:rPr lang="en-US" sz="5300" u="sng" dirty="0"/>
              <a:t>Due process</a:t>
            </a:r>
            <a:r>
              <a:rPr lang="en-US" sz="5300" dirty="0"/>
              <a:t>: law enforcement has to follow certain procedures during the arrest &amp; investigation of a crime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E513-5FC5-42CE-988C-E9BC24DB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8623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/>
              <a:t>1. </a:t>
            </a:r>
            <a:r>
              <a:rPr lang="en-US" sz="4800" i="1" dirty="0"/>
              <a:t>Miranda v Arizona</a:t>
            </a:r>
            <a:r>
              <a:rPr lang="en-US" sz="4800" dirty="0"/>
              <a:t>: defendants are informed of rt against self incrimination</a:t>
            </a:r>
          </a:p>
          <a:p>
            <a:r>
              <a:rPr lang="en-US" sz="4800" dirty="0"/>
              <a:t>2. rt to be represented by an attorney</a:t>
            </a:r>
          </a:p>
          <a:p>
            <a:r>
              <a:rPr lang="en-US" sz="4800" dirty="0"/>
              <a:t>3. police cannot use evidence obtained without reading defendant their </a:t>
            </a:r>
            <a:r>
              <a:rPr lang="en-US" sz="4800" dirty="0" err="1"/>
              <a:t>rts</a:t>
            </a:r>
            <a:r>
              <a:rPr lang="en-US" sz="4800" dirty="0"/>
              <a:t> (exclusionary rule)</a:t>
            </a:r>
          </a:p>
          <a:p>
            <a:endParaRPr lang="en-US" sz="5400" dirty="0"/>
          </a:p>
          <a:p>
            <a:endParaRPr lang="en-US" dirty="0"/>
          </a:p>
        </p:txBody>
      </p:sp>
      <p:pic>
        <p:nvPicPr>
          <p:cNvPr id="4" name="hillst">
            <a:hlinkClick r:id="" action="ppaction://media"/>
            <a:extLst>
              <a:ext uri="{FF2B5EF4-FFF2-40B4-BE49-F238E27FC236}">
                <a16:creationId xmlns:a16="http://schemas.microsoft.com/office/drawing/2014/main" id="{CDE86FFE-A121-4F65-B774-7F0DB3BBCD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49EE-715F-4231-97BA-4FE23937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Miranda vs. Arizona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D556A-24C0-4037-8079-CD29C5F15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1963: Ernesto Miranda was arrested for kidnap and rape</a:t>
            </a:r>
          </a:p>
          <a:p>
            <a:r>
              <a:rPr lang="en-US" sz="4000" dirty="0"/>
              <a:t>Interrogated for two hours, confessed</a:t>
            </a:r>
          </a:p>
          <a:p>
            <a:r>
              <a:rPr lang="en-US" sz="4000" dirty="0"/>
              <a:t>Sentence to 20 years for kidnap, 30 for rape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CC502-2EE2-41E4-811D-F461194362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1966: Supreme Court, in a 5 to 4 decision said that his rights were violated</a:t>
            </a:r>
          </a:p>
          <a:p>
            <a:r>
              <a:rPr lang="en-US" sz="4000" dirty="0"/>
              <a:t>He was retried without his confession and convicted on both counts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1465E-F4A3-4F4E-97FF-6329489AE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66" y="460849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/>
              <a:t>D. Pre-trial process</a:t>
            </a:r>
          </a:p>
          <a:p>
            <a:r>
              <a:rPr lang="en-US" sz="4000" dirty="0"/>
              <a:t>1. suspect can only be held 48hrs before 1</a:t>
            </a:r>
            <a:r>
              <a:rPr lang="en-US" sz="4000" baseline="30000" dirty="0"/>
              <a:t>st</a:t>
            </a:r>
            <a:r>
              <a:rPr lang="en-US" sz="4000" dirty="0"/>
              <a:t> court appearance</a:t>
            </a:r>
          </a:p>
          <a:p>
            <a:r>
              <a:rPr lang="en-US" sz="4000" dirty="0"/>
              <a:t>2. may be granted bail (the purpose of bail is to guarantee the accused will return for trial)</a:t>
            </a:r>
          </a:p>
          <a:p>
            <a:r>
              <a:rPr lang="en-US" sz="4000" dirty="0"/>
              <a:t>3. Grand jury</a:t>
            </a:r>
          </a:p>
          <a:p>
            <a:r>
              <a:rPr lang="en-US" sz="4000" dirty="0"/>
              <a:t>a. determines if there is enough evidence for trial</a:t>
            </a:r>
          </a:p>
          <a:p>
            <a:r>
              <a:rPr lang="en-US" sz="4000" dirty="0"/>
              <a:t>b. felony cases begin with a prelim hearing or a grand jury</a:t>
            </a:r>
          </a:p>
        </p:txBody>
      </p:sp>
    </p:spTree>
    <p:extLst>
      <p:ext uri="{BB962C8B-B14F-4D97-AF65-F5344CB8AC3E}">
        <p14:creationId xmlns:p14="http://schemas.microsoft.com/office/powerpoint/2010/main" val="10315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506C65-BA34-438F-9631-BDC0EB7D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4. Arraignment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BFFD-50AA-4BDF-A817-04AF867C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/>
              <a:t>a. suspects must enter plea</a:t>
            </a:r>
          </a:p>
          <a:p>
            <a:r>
              <a:rPr lang="en-US" sz="5400" dirty="0"/>
              <a:t>b. plea bargain</a:t>
            </a:r>
          </a:p>
          <a:p>
            <a:r>
              <a:rPr lang="en-US" sz="5400" dirty="0"/>
              <a:t>1. defendant pleads guilty in return for a lesser charge/sentence </a:t>
            </a:r>
          </a:p>
          <a:p>
            <a:r>
              <a:rPr lang="en-US" sz="5400" dirty="0"/>
              <a:t>2. benefit: reduces the # of trials courts must 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D9BC-4FE1-498A-9981-B9A6CD55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E. The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6FD66-6E3D-4F11-A7D0-FEB9CBA33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1. burden of proof lies with prosecution</a:t>
            </a:r>
          </a:p>
          <a:p>
            <a:r>
              <a:rPr lang="en-US" sz="6000" dirty="0"/>
              <a:t>2. defense &amp; prosecution call witnesses to provide key info to jury</a:t>
            </a:r>
          </a:p>
        </p:txBody>
      </p:sp>
    </p:spTree>
    <p:extLst>
      <p:ext uri="{BB962C8B-B14F-4D97-AF65-F5344CB8AC3E}">
        <p14:creationId xmlns:p14="http://schemas.microsoft.com/office/powerpoint/2010/main" val="41965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9ABC-F2B9-478E-A00A-7AA1AB8E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3. Jury is responsible for verdict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AC5E5-666F-4436-8F12-E0E962E3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94041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a. jury foreman is chairperson of jury</a:t>
            </a:r>
          </a:p>
          <a:p>
            <a:r>
              <a:rPr lang="en-US" sz="4400" dirty="0"/>
              <a:t>b. options</a:t>
            </a:r>
          </a:p>
          <a:p>
            <a:r>
              <a:rPr lang="en-US" sz="4400" dirty="0"/>
              <a:t>1. unanimous decision for guilt-</a:t>
            </a:r>
            <a:r>
              <a:rPr lang="en-US" sz="4400" dirty="0">
                <a:sym typeface="Wingdings" panose="05000000000000000000" pitchFamily="2" charset="2"/>
              </a:rPr>
              <a:t>sentencing of defendant</a:t>
            </a:r>
          </a:p>
          <a:p>
            <a:r>
              <a:rPr lang="en-US" sz="4400" dirty="0">
                <a:sym typeface="Wingdings" panose="05000000000000000000" pitchFamily="2" charset="2"/>
              </a:rPr>
              <a:t>2. </a:t>
            </a:r>
            <a:r>
              <a:rPr lang="en-US" sz="4400" u="sng" dirty="0">
                <a:sym typeface="Wingdings" panose="05000000000000000000" pitchFamily="2" charset="2"/>
              </a:rPr>
              <a:t>acquittal:</a:t>
            </a:r>
            <a:r>
              <a:rPr lang="en-US" sz="4400" dirty="0">
                <a:sym typeface="Wingdings" panose="05000000000000000000" pitchFamily="2" charset="2"/>
              </a:rPr>
              <a:t> jury finds defendant not guilty, defendant leaves courtroom free</a:t>
            </a:r>
          </a:p>
          <a:p>
            <a:r>
              <a:rPr lang="en-US" sz="4400" dirty="0">
                <a:sym typeface="Wingdings" panose="05000000000000000000" pitchFamily="2" charset="2"/>
              </a:rPr>
              <a:t>3. </a:t>
            </a:r>
            <a:r>
              <a:rPr lang="en-US" sz="4400" u="sng" dirty="0">
                <a:sym typeface="Wingdings" panose="05000000000000000000" pitchFamily="2" charset="2"/>
              </a:rPr>
              <a:t>hung jury</a:t>
            </a:r>
            <a:r>
              <a:rPr lang="en-US" sz="4400" dirty="0">
                <a:sym typeface="Wingdings" panose="05000000000000000000" pitchFamily="2" charset="2"/>
              </a:rPr>
              <a:t>: jury can’t decide, defendant may be retried</a:t>
            </a:r>
            <a:endParaRPr lang="en-US" sz="4400" dirty="0"/>
          </a:p>
          <a:p>
            <a:endParaRPr lang="en-US" dirty="0"/>
          </a:p>
        </p:txBody>
      </p:sp>
      <p:pic>
        <p:nvPicPr>
          <p:cNvPr id="4" name="adam 12_NifterDotCom">
            <a:hlinkClick r:id="" action="ppaction://media"/>
            <a:extLst>
              <a:ext uri="{FF2B5EF4-FFF2-40B4-BE49-F238E27FC236}">
                <a16:creationId xmlns:a16="http://schemas.microsoft.com/office/drawing/2014/main" id="{6C7BC808-0613-4352-A23C-038B66CF8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9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AF10-5A6C-4F68-8AEE-0DAA8B7E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E. Sentencing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1EA2-095C-42A0-BB8A-34C9C1F82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/>
              <a:t>1. judge sentences the defendant after conviction</a:t>
            </a:r>
          </a:p>
          <a:p>
            <a:r>
              <a:rPr lang="en-US" sz="5400" dirty="0"/>
              <a:t>2. goals</a:t>
            </a:r>
          </a:p>
          <a:p>
            <a:r>
              <a:rPr lang="en-US" sz="5400" dirty="0"/>
              <a:t>a. rehabilitation</a:t>
            </a:r>
          </a:p>
          <a:p>
            <a:r>
              <a:rPr lang="en-US" sz="5400" dirty="0"/>
              <a:t>b. deterrence</a:t>
            </a:r>
          </a:p>
          <a:p>
            <a:r>
              <a:rPr lang="en-US" sz="5400" dirty="0"/>
              <a:t>c. incapacitation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B864-3457-4A94-9312-3741535B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3. Incarceration (jail or prison time)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344BA-E2D8-4CE4-90DF-E749098E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129"/>
            <a:ext cx="10515600" cy="4351338"/>
          </a:xfrm>
        </p:spPr>
        <p:txBody>
          <a:bodyPr>
            <a:noAutofit/>
          </a:bodyPr>
          <a:lstStyle/>
          <a:p>
            <a:r>
              <a:rPr lang="en-US" sz="5400" dirty="0"/>
              <a:t>a. </a:t>
            </a:r>
            <a:r>
              <a:rPr lang="en-US" sz="5400" u="sng" dirty="0"/>
              <a:t>indeterminate</a:t>
            </a:r>
            <a:r>
              <a:rPr lang="en-US" sz="5400" dirty="0"/>
              <a:t>: variable prison term, parole board can reduce term</a:t>
            </a:r>
          </a:p>
          <a:p>
            <a:r>
              <a:rPr lang="en-US" sz="5400" dirty="0"/>
              <a:t>b. </a:t>
            </a:r>
            <a:r>
              <a:rPr lang="en-US" sz="5400" u="sng" dirty="0"/>
              <a:t>determinate</a:t>
            </a:r>
            <a:r>
              <a:rPr lang="en-US" sz="5400" dirty="0"/>
              <a:t>: specific amount of prison time, no parole</a:t>
            </a:r>
          </a:p>
        </p:txBody>
      </p:sp>
    </p:spTree>
    <p:extLst>
      <p:ext uri="{BB962C8B-B14F-4D97-AF65-F5344CB8AC3E}">
        <p14:creationId xmlns:p14="http://schemas.microsoft.com/office/powerpoint/2010/main" val="13294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E8E7C-98F4-49F3-9981-08A0DDF7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55" y="276681"/>
            <a:ext cx="10515600" cy="5626053"/>
          </a:xfrm>
        </p:spPr>
        <p:txBody>
          <a:bodyPr>
            <a:normAutofit/>
          </a:bodyPr>
          <a:lstStyle/>
          <a:p>
            <a:r>
              <a:rPr lang="en-US" sz="6600" dirty="0"/>
              <a:t>4. Other sentencing options</a:t>
            </a:r>
          </a:p>
          <a:p>
            <a:r>
              <a:rPr lang="en-US" sz="6600" dirty="0"/>
              <a:t>a. suspended sentence</a:t>
            </a:r>
          </a:p>
          <a:p>
            <a:r>
              <a:rPr lang="en-US" sz="6600" dirty="0"/>
              <a:t>b. probation</a:t>
            </a:r>
          </a:p>
          <a:p>
            <a:r>
              <a:rPr lang="en-US" sz="6600" dirty="0"/>
              <a:t>c. home confinement</a:t>
            </a:r>
          </a:p>
          <a:p>
            <a:r>
              <a:rPr lang="en-US" sz="6600" dirty="0"/>
              <a:t>d. fine</a:t>
            </a:r>
          </a:p>
          <a:p>
            <a:endParaRPr lang="en-US" sz="6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5F0B6-D588-475C-8713-679E76F5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9279"/>
            <a:ext cx="10515600" cy="6141217"/>
          </a:xfrm>
        </p:spPr>
        <p:txBody>
          <a:bodyPr>
            <a:normAutofit/>
          </a:bodyPr>
          <a:lstStyle/>
          <a:p>
            <a:r>
              <a:rPr lang="en-US" sz="4800" dirty="0"/>
              <a:t>e. </a:t>
            </a:r>
            <a:r>
              <a:rPr lang="en-US" sz="4800" u="sng" dirty="0"/>
              <a:t>restitution:</a:t>
            </a:r>
            <a:r>
              <a:rPr lang="en-US" sz="4800" dirty="0"/>
              <a:t> repayment by an offender to a victim for losses, damages or injuries resulting from a crime</a:t>
            </a:r>
          </a:p>
          <a:p>
            <a:r>
              <a:rPr lang="en-US" sz="4800" dirty="0"/>
              <a:t>f. </a:t>
            </a:r>
            <a:r>
              <a:rPr lang="en-US" sz="4800" u="sng" dirty="0"/>
              <a:t>work release</a:t>
            </a:r>
            <a:r>
              <a:rPr lang="en-US" sz="4800" dirty="0"/>
              <a:t>: defendant goes to prison, but can get out to go to work</a:t>
            </a:r>
          </a:p>
          <a:p>
            <a:r>
              <a:rPr lang="en-US" sz="4800" dirty="0"/>
              <a:t>5. It’s difficult to find a job w/a criminal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3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809E-516F-4289-A1EF-88E3CB3C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-256667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/>
              <a:t>A. Crime: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CC8C8-C378-40A3-A82D-AC7CBFBA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764921"/>
            <a:ext cx="10515600" cy="4351338"/>
          </a:xfrm>
        </p:spPr>
        <p:txBody>
          <a:bodyPr>
            <a:noAutofit/>
          </a:bodyPr>
          <a:lstStyle/>
          <a:p>
            <a:r>
              <a:rPr lang="en-US" sz="4800" dirty="0"/>
              <a:t>1. wrongful act, done w/ intent</a:t>
            </a:r>
          </a:p>
          <a:p>
            <a:r>
              <a:rPr lang="en-US" sz="4800" dirty="0"/>
              <a:t> types of crimes </a:t>
            </a:r>
          </a:p>
          <a:p>
            <a:r>
              <a:rPr lang="en-US" sz="4800" dirty="0"/>
              <a:t>a. </a:t>
            </a:r>
            <a:r>
              <a:rPr lang="en-US" sz="4800" u="sng" dirty="0"/>
              <a:t>misdemeanor:</a:t>
            </a:r>
            <a:r>
              <a:rPr lang="en-US" sz="4800" dirty="0"/>
              <a:t> lesser crimes (traffic violations, petty theft), less than 1 </a:t>
            </a:r>
            <a:r>
              <a:rPr lang="en-US" sz="4800" dirty="0" err="1"/>
              <a:t>yr</a:t>
            </a:r>
            <a:r>
              <a:rPr lang="en-US" sz="4800" dirty="0"/>
              <a:t> in prison</a:t>
            </a:r>
          </a:p>
          <a:p>
            <a:r>
              <a:rPr lang="en-US" sz="4800" dirty="0"/>
              <a:t>b. </a:t>
            </a:r>
            <a:r>
              <a:rPr lang="en-US" sz="4800" u="sng" dirty="0"/>
              <a:t>felony</a:t>
            </a:r>
            <a:r>
              <a:rPr lang="en-US" sz="4800" dirty="0"/>
              <a:t>: more serious crimes (grand theft, armed assault, murder), more than 1 </a:t>
            </a:r>
            <a:r>
              <a:rPr lang="en-US" sz="4800" dirty="0" err="1"/>
              <a:t>yr</a:t>
            </a:r>
            <a:r>
              <a:rPr lang="en-US" sz="4800" dirty="0"/>
              <a:t> in prison</a:t>
            </a:r>
          </a:p>
        </p:txBody>
      </p:sp>
    </p:spTree>
    <p:extLst>
      <p:ext uri="{BB962C8B-B14F-4D97-AF65-F5344CB8AC3E}">
        <p14:creationId xmlns:p14="http://schemas.microsoft.com/office/powerpoint/2010/main" val="6573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241300"/>
            <a:ext cx="12126225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5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C54C-C0F4-4927-B69D-6E9B4AF7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7082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B. The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BBF7-184C-4FBF-B9A4-8431D9D0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931102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1. 4</a:t>
            </a:r>
            <a:r>
              <a:rPr lang="en-US" sz="4400" baseline="30000" dirty="0"/>
              <a:t>th</a:t>
            </a:r>
            <a:r>
              <a:rPr lang="en-US" sz="4400" dirty="0"/>
              <a:t> amend protects from unreasonable search &amp; seizure</a:t>
            </a:r>
          </a:p>
          <a:p>
            <a:r>
              <a:rPr lang="en-US" sz="4400" dirty="0"/>
              <a:t>a. </a:t>
            </a:r>
            <a:r>
              <a:rPr lang="en-US" sz="4400" u="sng" dirty="0"/>
              <a:t>search warrant</a:t>
            </a:r>
            <a:r>
              <a:rPr lang="en-US" sz="4400" dirty="0"/>
              <a:t>: Police must present evidence to a judge in order to obtain a search warrant</a:t>
            </a:r>
          </a:p>
          <a:p>
            <a:r>
              <a:rPr lang="en-US" sz="4400" dirty="0"/>
              <a:t>b. evidence</a:t>
            </a:r>
          </a:p>
          <a:p>
            <a:r>
              <a:rPr lang="en-US" sz="4400" dirty="0"/>
              <a:t>1. </a:t>
            </a:r>
            <a:r>
              <a:rPr lang="en-US" sz="4400" u="sng" dirty="0"/>
              <a:t>direct</a:t>
            </a:r>
            <a:r>
              <a:rPr lang="en-US" sz="4400" dirty="0"/>
              <a:t>: info provided by a witness</a:t>
            </a:r>
          </a:p>
          <a:p>
            <a:r>
              <a:rPr lang="en-US" sz="4400" dirty="0"/>
              <a:t>2. </a:t>
            </a:r>
            <a:r>
              <a:rPr lang="en-US" sz="4400" u="sng" dirty="0"/>
              <a:t>circumstantial</a:t>
            </a:r>
            <a:r>
              <a:rPr lang="en-US" sz="4400" dirty="0"/>
              <a:t>: info that can be inferred from other facts</a:t>
            </a:r>
          </a:p>
        </p:txBody>
      </p:sp>
    </p:spTree>
    <p:extLst>
      <p:ext uri="{BB962C8B-B14F-4D97-AF65-F5344CB8AC3E}">
        <p14:creationId xmlns:p14="http://schemas.microsoft.com/office/powerpoint/2010/main" val="15077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7F33-7640-44E3-AD0E-860CB65E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6" y="69050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6600" dirty="0"/>
              <a:t>Circumstantial: fingerprints, blood stained clothes</a:t>
            </a:r>
          </a:p>
          <a:p>
            <a:r>
              <a:rPr lang="en-US" sz="6600" dirty="0"/>
              <a:t>Direct: security camera footage, recorded confessions, ballistics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8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832B4-207C-4439-9AB0-4AF7A51A3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80" y="96412"/>
            <a:ext cx="4582674" cy="5499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236CA-6C33-4926-855C-0D7277F98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79" y="96412"/>
            <a:ext cx="4251106" cy="6470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9E4540-2BB7-4E23-B182-77D8F4624815}"/>
              </a:ext>
            </a:extLst>
          </p:cNvPr>
          <p:cNvSpPr txBox="1"/>
          <p:nvPr/>
        </p:nvSpPr>
        <p:spPr>
          <a:xfrm>
            <a:off x="546538" y="6085490"/>
            <a:ext cx="6316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Circumstantial evidence</a:t>
            </a:r>
          </a:p>
        </p:txBody>
      </p:sp>
    </p:spTree>
    <p:extLst>
      <p:ext uri="{BB962C8B-B14F-4D97-AF65-F5344CB8AC3E}">
        <p14:creationId xmlns:p14="http://schemas.microsoft.com/office/powerpoint/2010/main" val="307775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2FC9D-7125-4E35-8FB0-9B60EE71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3" y="0"/>
            <a:ext cx="4739641" cy="315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AC433-5AF7-4448-982D-3AD43F7C4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49" y="48658"/>
            <a:ext cx="5062151" cy="3368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3A4C8-221C-4549-9276-FC1EF6FDB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49" y="3429000"/>
            <a:ext cx="5062151" cy="3368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A55E51-15C1-4C60-9320-28A73F70A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4" y="3562560"/>
            <a:ext cx="4728690" cy="3421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CB2F4B-9FF3-4587-832F-9E2ABF25F7CD}"/>
              </a:ext>
            </a:extLst>
          </p:cNvPr>
          <p:cNvSpPr txBox="1"/>
          <p:nvPr/>
        </p:nvSpPr>
        <p:spPr>
          <a:xfrm>
            <a:off x="5314122" y="3154016"/>
            <a:ext cx="1577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Direct evidence</a:t>
            </a:r>
          </a:p>
        </p:txBody>
      </p:sp>
    </p:spTree>
    <p:extLst>
      <p:ext uri="{BB962C8B-B14F-4D97-AF65-F5344CB8AC3E}">
        <p14:creationId xmlns:p14="http://schemas.microsoft.com/office/powerpoint/2010/main" val="27519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7AA6-94E7-4C89-8D5A-1EDFDFD59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53" y="354632"/>
            <a:ext cx="10515600" cy="6394038"/>
          </a:xfrm>
        </p:spPr>
        <p:txBody>
          <a:bodyPr>
            <a:normAutofit fontScale="77500" lnSpcReduction="20000"/>
          </a:bodyPr>
          <a:lstStyle/>
          <a:p>
            <a:r>
              <a:rPr lang="en-US" sz="7700" dirty="0"/>
              <a:t>c. legal searches</a:t>
            </a:r>
          </a:p>
          <a:p>
            <a:r>
              <a:rPr lang="en-US" sz="7700" dirty="0"/>
              <a:t>1. sobriety check</a:t>
            </a:r>
          </a:p>
          <a:p>
            <a:r>
              <a:rPr lang="en-US" sz="7700" dirty="0"/>
              <a:t>2. airport searches</a:t>
            </a:r>
          </a:p>
          <a:p>
            <a:r>
              <a:rPr lang="en-US" sz="7700" dirty="0"/>
              <a:t>3. student searches: school officials may search students on school grounds </a:t>
            </a:r>
          </a:p>
          <a:p>
            <a:r>
              <a:rPr lang="en-US" sz="7700" dirty="0"/>
              <a:t>d. </a:t>
            </a:r>
            <a:r>
              <a:rPr lang="en-US" sz="7700" u="sng" dirty="0"/>
              <a:t>exclusionary rule</a:t>
            </a:r>
            <a:r>
              <a:rPr lang="en-US" sz="7700" dirty="0"/>
              <a:t>: evidence gained by illegal means is excluded</a:t>
            </a:r>
          </a:p>
          <a:p>
            <a:endParaRPr lang="en-US" sz="7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C51D9-F370-4EA9-8A2E-4269939BD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83212"/>
            <a:ext cx="11587926" cy="662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608</Words>
  <Application>Microsoft Office PowerPoint</Application>
  <PresentationFormat>Widescreen</PresentationFormat>
  <Paragraphs>69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Chapter 16</vt:lpstr>
      <vt:lpstr>A. Crime:</vt:lpstr>
      <vt:lpstr>PowerPoint Presentation</vt:lpstr>
      <vt:lpstr>B. The 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Due process: law enforcement has to follow certain procedures during the arrest &amp; investigation of a crime </vt:lpstr>
      <vt:lpstr>Miranda vs. Arizona</vt:lpstr>
      <vt:lpstr>PowerPoint Presentation</vt:lpstr>
      <vt:lpstr>4. Arraignment</vt:lpstr>
      <vt:lpstr>E. The Trial</vt:lpstr>
      <vt:lpstr>3. Jury is responsible for verdict</vt:lpstr>
      <vt:lpstr>E. Sentencing</vt:lpstr>
      <vt:lpstr>3. Incarceration (jail or prison time)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</dc:title>
  <dc:creator>Julie Phillips</dc:creator>
  <cp:lastModifiedBy>Julie Phillips</cp:lastModifiedBy>
  <cp:revision>45</cp:revision>
  <dcterms:created xsi:type="dcterms:W3CDTF">2019-10-13T21:05:17Z</dcterms:created>
  <dcterms:modified xsi:type="dcterms:W3CDTF">2022-04-26T16:47:40Z</dcterms:modified>
</cp:coreProperties>
</file>