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99" r:id="rId2"/>
    <p:sldId id="256" r:id="rId3"/>
    <p:sldId id="257" r:id="rId4"/>
    <p:sldId id="274" r:id="rId5"/>
    <p:sldId id="258" r:id="rId6"/>
    <p:sldId id="321" r:id="rId7"/>
    <p:sldId id="275" r:id="rId8"/>
    <p:sldId id="320" r:id="rId9"/>
    <p:sldId id="319" r:id="rId10"/>
    <p:sldId id="259" r:id="rId11"/>
    <p:sldId id="322" r:id="rId12"/>
    <p:sldId id="272" r:id="rId13"/>
    <p:sldId id="260" r:id="rId14"/>
    <p:sldId id="286" r:id="rId15"/>
    <p:sldId id="285" r:id="rId16"/>
    <p:sldId id="323" r:id="rId17"/>
    <p:sldId id="324" r:id="rId18"/>
    <p:sldId id="326" r:id="rId19"/>
    <p:sldId id="325" r:id="rId20"/>
    <p:sldId id="263" r:id="rId21"/>
    <p:sldId id="328" r:id="rId22"/>
    <p:sldId id="327" r:id="rId23"/>
    <p:sldId id="329"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15" autoAdjust="0"/>
    <p:restoredTop sz="94660"/>
  </p:normalViewPr>
  <p:slideViewPr>
    <p:cSldViewPr snapToGrid="0">
      <p:cViewPr varScale="1">
        <p:scale>
          <a:sx n="101" d="100"/>
          <a:sy n="101" d="100"/>
        </p:scale>
        <p:origin x="11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F37CE3-F9E1-4C2B-9257-02890E6D574C}" type="datetimeFigureOut">
              <a:rPr lang="en-US" smtClean="0"/>
              <a:t>6/24/2022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55AEE9-628E-4584-9FFB-0E5129F1C51B}" type="slidenum">
              <a:rPr lang="en-US" smtClean="0"/>
              <a:t>‹#›</a:t>
            </a:fld>
            <a:endParaRPr lang="en-US"/>
          </a:p>
        </p:txBody>
      </p:sp>
    </p:spTree>
    <p:extLst>
      <p:ext uri="{BB962C8B-B14F-4D97-AF65-F5344CB8AC3E}">
        <p14:creationId xmlns:p14="http://schemas.microsoft.com/office/powerpoint/2010/main" val="21158315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E236-49B2-4DF7-A4B5-15BDE1F557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ECBF1F-62F6-4CE1-8967-DB7C6DFB7D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7A3F17-DCB1-40E4-A4C5-0F0A208B1853}"/>
              </a:ext>
            </a:extLst>
          </p:cNvPr>
          <p:cNvSpPr>
            <a:spLocks noGrp="1"/>
          </p:cNvSpPr>
          <p:nvPr>
            <p:ph type="dt" sz="half" idx="10"/>
          </p:nvPr>
        </p:nvSpPr>
        <p:spPr/>
        <p:txBody>
          <a:bodyPr/>
          <a:lstStyle/>
          <a:p>
            <a:fld id="{CC413689-8E19-4768-BE1A-254228F4F5DF}" type="datetimeFigureOut">
              <a:rPr lang="en-US" smtClean="0"/>
              <a:t>6/24/2022</a:t>
            </a:fld>
            <a:endParaRPr lang="en-US"/>
          </a:p>
        </p:txBody>
      </p:sp>
      <p:sp>
        <p:nvSpPr>
          <p:cNvPr id="5" name="Footer Placeholder 4">
            <a:extLst>
              <a:ext uri="{FF2B5EF4-FFF2-40B4-BE49-F238E27FC236}">
                <a16:creationId xmlns:a16="http://schemas.microsoft.com/office/drawing/2014/main" id="{EDEC89C5-0BC5-47C7-A385-23332E1E9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9139DF-7EF8-443E-9EF8-49AC86948C7F}"/>
              </a:ext>
            </a:extLst>
          </p:cNvPr>
          <p:cNvSpPr>
            <a:spLocks noGrp="1"/>
          </p:cNvSpPr>
          <p:nvPr>
            <p:ph type="sldNum" sz="quarter" idx="12"/>
          </p:nvPr>
        </p:nvSpPr>
        <p:spPr/>
        <p:txBody>
          <a:bodyPr/>
          <a:lstStyle/>
          <a:p>
            <a:fld id="{9C98C42B-5975-4C59-A022-120E2C77CA9B}" type="slidenum">
              <a:rPr lang="en-US" smtClean="0"/>
              <a:t>‹#›</a:t>
            </a:fld>
            <a:endParaRPr lang="en-US"/>
          </a:p>
        </p:txBody>
      </p:sp>
    </p:spTree>
    <p:extLst>
      <p:ext uri="{BB962C8B-B14F-4D97-AF65-F5344CB8AC3E}">
        <p14:creationId xmlns:p14="http://schemas.microsoft.com/office/powerpoint/2010/main" val="213438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7AB8-CBDB-4489-A356-DF5FDC3DD6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CEB9CF-B62D-4E5D-BCB3-5C2643BABA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227B1-1065-4045-9A7C-035DA89EB0C7}"/>
              </a:ext>
            </a:extLst>
          </p:cNvPr>
          <p:cNvSpPr>
            <a:spLocks noGrp="1"/>
          </p:cNvSpPr>
          <p:nvPr>
            <p:ph type="dt" sz="half" idx="10"/>
          </p:nvPr>
        </p:nvSpPr>
        <p:spPr/>
        <p:txBody>
          <a:bodyPr/>
          <a:lstStyle/>
          <a:p>
            <a:fld id="{CC413689-8E19-4768-BE1A-254228F4F5DF}" type="datetimeFigureOut">
              <a:rPr lang="en-US" smtClean="0"/>
              <a:t>6/24/2022</a:t>
            </a:fld>
            <a:endParaRPr lang="en-US"/>
          </a:p>
        </p:txBody>
      </p:sp>
      <p:sp>
        <p:nvSpPr>
          <p:cNvPr id="5" name="Footer Placeholder 4">
            <a:extLst>
              <a:ext uri="{FF2B5EF4-FFF2-40B4-BE49-F238E27FC236}">
                <a16:creationId xmlns:a16="http://schemas.microsoft.com/office/drawing/2014/main" id="{70383575-EE60-4F9C-A6E7-13302BF5F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F8DD6-54E5-4EFD-9975-B163FE5CB604}"/>
              </a:ext>
            </a:extLst>
          </p:cNvPr>
          <p:cNvSpPr>
            <a:spLocks noGrp="1"/>
          </p:cNvSpPr>
          <p:nvPr>
            <p:ph type="sldNum" sz="quarter" idx="12"/>
          </p:nvPr>
        </p:nvSpPr>
        <p:spPr/>
        <p:txBody>
          <a:bodyPr/>
          <a:lstStyle/>
          <a:p>
            <a:fld id="{9C98C42B-5975-4C59-A022-120E2C77CA9B}" type="slidenum">
              <a:rPr lang="en-US" smtClean="0"/>
              <a:t>‹#›</a:t>
            </a:fld>
            <a:endParaRPr lang="en-US"/>
          </a:p>
        </p:txBody>
      </p:sp>
    </p:spTree>
    <p:extLst>
      <p:ext uri="{BB962C8B-B14F-4D97-AF65-F5344CB8AC3E}">
        <p14:creationId xmlns:p14="http://schemas.microsoft.com/office/powerpoint/2010/main" val="359251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D9EB9F-22A2-413F-B0DE-97A3DD1AEA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3849FB-55B4-4F1F-A2BE-CFAA0F5944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D4A86-D954-4DCB-8BDD-936AACF1526B}"/>
              </a:ext>
            </a:extLst>
          </p:cNvPr>
          <p:cNvSpPr>
            <a:spLocks noGrp="1"/>
          </p:cNvSpPr>
          <p:nvPr>
            <p:ph type="dt" sz="half" idx="10"/>
          </p:nvPr>
        </p:nvSpPr>
        <p:spPr/>
        <p:txBody>
          <a:bodyPr/>
          <a:lstStyle/>
          <a:p>
            <a:fld id="{CC413689-8E19-4768-BE1A-254228F4F5DF}" type="datetimeFigureOut">
              <a:rPr lang="en-US" smtClean="0"/>
              <a:t>6/24/2022</a:t>
            </a:fld>
            <a:endParaRPr lang="en-US"/>
          </a:p>
        </p:txBody>
      </p:sp>
      <p:sp>
        <p:nvSpPr>
          <p:cNvPr id="5" name="Footer Placeholder 4">
            <a:extLst>
              <a:ext uri="{FF2B5EF4-FFF2-40B4-BE49-F238E27FC236}">
                <a16:creationId xmlns:a16="http://schemas.microsoft.com/office/drawing/2014/main" id="{6B4AE1B8-DBD3-4A7D-BA0E-F59DD6C9B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2C744-F8B7-477D-AB71-224608D0F4FF}"/>
              </a:ext>
            </a:extLst>
          </p:cNvPr>
          <p:cNvSpPr>
            <a:spLocks noGrp="1"/>
          </p:cNvSpPr>
          <p:nvPr>
            <p:ph type="sldNum" sz="quarter" idx="12"/>
          </p:nvPr>
        </p:nvSpPr>
        <p:spPr/>
        <p:txBody>
          <a:bodyPr/>
          <a:lstStyle/>
          <a:p>
            <a:fld id="{9C98C42B-5975-4C59-A022-120E2C77CA9B}" type="slidenum">
              <a:rPr lang="en-US" smtClean="0"/>
              <a:t>‹#›</a:t>
            </a:fld>
            <a:endParaRPr lang="en-US"/>
          </a:p>
        </p:txBody>
      </p:sp>
    </p:spTree>
    <p:extLst>
      <p:ext uri="{BB962C8B-B14F-4D97-AF65-F5344CB8AC3E}">
        <p14:creationId xmlns:p14="http://schemas.microsoft.com/office/powerpoint/2010/main" val="289384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D491-14B4-4954-B4B8-A9DD23251B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77870E-B49B-4584-823F-65BA417D47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0CA24-FE09-4C61-97C4-44EAED9CC453}"/>
              </a:ext>
            </a:extLst>
          </p:cNvPr>
          <p:cNvSpPr>
            <a:spLocks noGrp="1"/>
          </p:cNvSpPr>
          <p:nvPr>
            <p:ph type="dt" sz="half" idx="10"/>
          </p:nvPr>
        </p:nvSpPr>
        <p:spPr/>
        <p:txBody>
          <a:bodyPr/>
          <a:lstStyle/>
          <a:p>
            <a:fld id="{CC413689-8E19-4768-BE1A-254228F4F5DF}" type="datetimeFigureOut">
              <a:rPr lang="en-US" smtClean="0"/>
              <a:t>6/24/2022</a:t>
            </a:fld>
            <a:endParaRPr lang="en-US"/>
          </a:p>
        </p:txBody>
      </p:sp>
      <p:sp>
        <p:nvSpPr>
          <p:cNvPr id="5" name="Footer Placeholder 4">
            <a:extLst>
              <a:ext uri="{FF2B5EF4-FFF2-40B4-BE49-F238E27FC236}">
                <a16:creationId xmlns:a16="http://schemas.microsoft.com/office/drawing/2014/main" id="{D73CC492-4C3F-49EA-8C49-B40A04007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EF045-90B5-48EA-A39F-EE7251422242}"/>
              </a:ext>
            </a:extLst>
          </p:cNvPr>
          <p:cNvSpPr>
            <a:spLocks noGrp="1"/>
          </p:cNvSpPr>
          <p:nvPr>
            <p:ph type="sldNum" sz="quarter" idx="12"/>
          </p:nvPr>
        </p:nvSpPr>
        <p:spPr/>
        <p:txBody>
          <a:bodyPr/>
          <a:lstStyle/>
          <a:p>
            <a:fld id="{9C98C42B-5975-4C59-A022-120E2C77CA9B}" type="slidenum">
              <a:rPr lang="en-US" smtClean="0"/>
              <a:t>‹#›</a:t>
            </a:fld>
            <a:endParaRPr lang="en-US"/>
          </a:p>
        </p:txBody>
      </p:sp>
    </p:spTree>
    <p:extLst>
      <p:ext uri="{BB962C8B-B14F-4D97-AF65-F5344CB8AC3E}">
        <p14:creationId xmlns:p14="http://schemas.microsoft.com/office/powerpoint/2010/main" val="386785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E37D-BFB0-4986-8B07-53D1F17707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3B4620-710A-4FAD-B114-6221812DBA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C40B01-D7FB-4E6E-A748-DFB9A1D3392E}"/>
              </a:ext>
            </a:extLst>
          </p:cNvPr>
          <p:cNvSpPr>
            <a:spLocks noGrp="1"/>
          </p:cNvSpPr>
          <p:nvPr>
            <p:ph type="dt" sz="half" idx="10"/>
          </p:nvPr>
        </p:nvSpPr>
        <p:spPr/>
        <p:txBody>
          <a:bodyPr/>
          <a:lstStyle/>
          <a:p>
            <a:fld id="{CC413689-8E19-4768-BE1A-254228F4F5DF}" type="datetimeFigureOut">
              <a:rPr lang="en-US" smtClean="0"/>
              <a:t>6/24/2022</a:t>
            </a:fld>
            <a:endParaRPr lang="en-US"/>
          </a:p>
        </p:txBody>
      </p:sp>
      <p:sp>
        <p:nvSpPr>
          <p:cNvPr id="5" name="Footer Placeholder 4">
            <a:extLst>
              <a:ext uri="{FF2B5EF4-FFF2-40B4-BE49-F238E27FC236}">
                <a16:creationId xmlns:a16="http://schemas.microsoft.com/office/drawing/2014/main" id="{9D39DDBC-0CAB-445E-A3C7-7E8A8C6FC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3BBF0-E0CA-4FA0-8A57-F514204B5460}"/>
              </a:ext>
            </a:extLst>
          </p:cNvPr>
          <p:cNvSpPr>
            <a:spLocks noGrp="1"/>
          </p:cNvSpPr>
          <p:nvPr>
            <p:ph type="sldNum" sz="quarter" idx="12"/>
          </p:nvPr>
        </p:nvSpPr>
        <p:spPr/>
        <p:txBody>
          <a:bodyPr/>
          <a:lstStyle/>
          <a:p>
            <a:fld id="{9C98C42B-5975-4C59-A022-120E2C77CA9B}" type="slidenum">
              <a:rPr lang="en-US" smtClean="0"/>
              <a:t>‹#›</a:t>
            </a:fld>
            <a:endParaRPr lang="en-US"/>
          </a:p>
        </p:txBody>
      </p:sp>
    </p:spTree>
    <p:extLst>
      <p:ext uri="{BB962C8B-B14F-4D97-AF65-F5344CB8AC3E}">
        <p14:creationId xmlns:p14="http://schemas.microsoft.com/office/powerpoint/2010/main" val="349837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4A11-C844-4599-B365-1F7545FD90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19772F-E901-4982-8ADE-EF9979A537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3C372B-22A8-49CE-AF65-753657C558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9B9C08-7337-462D-8AF9-A40767E71AC7}"/>
              </a:ext>
            </a:extLst>
          </p:cNvPr>
          <p:cNvSpPr>
            <a:spLocks noGrp="1"/>
          </p:cNvSpPr>
          <p:nvPr>
            <p:ph type="dt" sz="half" idx="10"/>
          </p:nvPr>
        </p:nvSpPr>
        <p:spPr/>
        <p:txBody>
          <a:bodyPr/>
          <a:lstStyle/>
          <a:p>
            <a:fld id="{CC413689-8E19-4768-BE1A-254228F4F5DF}" type="datetimeFigureOut">
              <a:rPr lang="en-US" smtClean="0"/>
              <a:t>6/24/2022</a:t>
            </a:fld>
            <a:endParaRPr lang="en-US"/>
          </a:p>
        </p:txBody>
      </p:sp>
      <p:sp>
        <p:nvSpPr>
          <p:cNvPr id="6" name="Footer Placeholder 5">
            <a:extLst>
              <a:ext uri="{FF2B5EF4-FFF2-40B4-BE49-F238E27FC236}">
                <a16:creationId xmlns:a16="http://schemas.microsoft.com/office/drawing/2014/main" id="{CD692428-EA47-4FCC-AE0E-0A787337E7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32829-F8B9-4FBB-8012-8085747659F6}"/>
              </a:ext>
            </a:extLst>
          </p:cNvPr>
          <p:cNvSpPr>
            <a:spLocks noGrp="1"/>
          </p:cNvSpPr>
          <p:nvPr>
            <p:ph type="sldNum" sz="quarter" idx="12"/>
          </p:nvPr>
        </p:nvSpPr>
        <p:spPr/>
        <p:txBody>
          <a:bodyPr/>
          <a:lstStyle/>
          <a:p>
            <a:fld id="{9C98C42B-5975-4C59-A022-120E2C77CA9B}" type="slidenum">
              <a:rPr lang="en-US" smtClean="0"/>
              <a:t>‹#›</a:t>
            </a:fld>
            <a:endParaRPr lang="en-US"/>
          </a:p>
        </p:txBody>
      </p:sp>
    </p:spTree>
    <p:extLst>
      <p:ext uri="{BB962C8B-B14F-4D97-AF65-F5344CB8AC3E}">
        <p14:creationId xmlns:p14="http://schemas.microsoft.com/office/powerpoint/2010/main" val="365772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202C-35FD-4BA1-8C89-D193C2C2D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46A98F-2357-4AA3-8FFC-753F898B9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FFD08B-ADD3-41EA-84FC-E9041C5309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75128F-3C26-43F9-B804-C6789F9AC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C384AD-0B12-4DF8-94BA-E8DC03B344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568A35-2E14-4460-A513-C39EFEC28366}"/>
              </a:ext>
            </a:extLst>
          </p:cNvPr>
          <p:cNvSpPr>
            <a:spLocks noGrp="1"/>
          </p:cNvSpPr>
          <p:nvPr>
            <p:ph type="dt" sz="half" idx="10"/>
          </p:nvPr>
        </p:nvSpPr>
        <p:spPr/>
        <p:txBody>
          <a:bodyPr/>
          <a:lstStyle/>
          <a:p>
            <a:fld id="{CC413689-8E19-4768-BE1A-254228F4F5DF}" type="datetimeFigureOut">
              <a:rPr lang="en-US" smtClean="0"/>
              <a:t>6/24/2022</a:t>
            </a:fld>
            <a:endParaRPr lang="en-US"/>
          </a:p>
        </p:txBody>
      </p:sp>
      <p:sp>
        <p:nvSpPr>
          <p:cNvPr id="8" name="Footer Placeholder 7">
            <a:extLst>
              <a:ext uri="{FF2B5EF4-FFF2-40B4-BE49-F238E27FC236}">
                <a16:creationId xmlns:a16="http://schemas.microsoft.com/office/drawing/2014/main" id="{9247DD89-CC42-4367-B2DC-E64B7849B1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C28F70-A263-4D6F-BE29-48FF2FC26DBB}"/>
              </a:ext>
            </a:extLst>
          </p:cNvPr>
          <p:cNvSpPr>
            <a:spLocks noGrp="1"/>
          </p:cNvSpPr>
          <p:nvPr>
            <p:ph type="sldNum" sz="quarter" idx="12"/>
          </p:nvPr>
        </p:nvSpPr>
        <p:spPr/>
        <p:txBody>
          <a:bodyPr/>
          <a:lstStyle/>
          <a:p>
            <a:fld id="{9C98C42B-5975-4C59-A022-120E2C77CA9B}" type="slidenum">
              <a:rPr lang="en-US" smtClean="0"/>
              <a:t>‹#›</a:t>
            </a:fld>
            <a:endParaRPr lang="en-US"/>
          </a:p>
        </p:txBody>
      </p:sp>
    </p:spTree>
    <p:extLst>
      <p:ext uri="{BB962C8B-B14F-4D97-AF65-F5344CB8AC3E}">
        <p14:creationId xmlns:p14="http://schemas.microsoft.com/office/powerpoint/2010/main" val="271173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4FA2-AAD4-43F1-9D74-24B8B73C39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E6FEFC-1B13-47F9-A265-B48166756039}"/>
              </a:ext>
            </a:extLst>
          </p:cNvPr>
          <p:cNvSpPr>
            <a:spLocks noGrp="1"/>
          </p:cNvSpPr>
          <p:nvPr>
            <p:ph type="dt" sz="half" idx="10"/>
          </p:nvPr>
        </p:nvSpPr>
        <p:spPr/>
        <p:txBody>
          <a:bodyPr/>
          <a:lstStyle/>
          <a:p>
            <a:fld id="{CC413689-8E19-4768-BE1A-254228F4F5DF}" type="datetimeFigureOut">
              <a:rPr lang="en-US" smtClean="0"/>
              <a:t>6/24/2022</a:t>
            </a:fld>
            <a:endParaRPr lang="en-US"/>
          </a:p>
        </p:txBody>
      </p:sp>
      <p:sp>
        <p:nvSpPr>
          <p:cNvPr id="4" name="Footer Placeholder 3">
            <a:extLst>
              <a:ext uri="{FF2B5EF4-FFF2-40B4-BE49-F238E27FC236}">
                <a16:creationId xmlns:a16="http://schemas.microsoft.com/office/drawing/2014/main" id="{00029AB8-555F-4727-92AA-9CE52E4C46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9859F2-7638-46DB-AED8-441FAA0F5F52}"/>
              </a:ext>
            </a:extLst>
          </p:cNvPr>
          <p:cNvSpPr>
            <a:spLocks noGrp="1"/>
          </p:cNvSpPr>
          <p:nvPr>
            <p:ph type="sldNum" sz="quarter" idx="12"/>
          </p:nvPr>
        </p:nvSpPr>
        <p:spPr/>
        <p:txBody>
          <a:bodyPr/>
          <a:lstStyle/>
          <a:p>
            <a:fld id="{9C98C42B-5975-4C59-A022-120E2C77CA9B}" type="slidenum">
              <a:rPr lang="en-US" smtClean="0"/>
              <a:t>‹#›</a:t>
            </a:fld>
            <a:endParaRPr lang="en-US"/>
          </a:p>
        </p:txBody>
      </p:sp>
    </p:spTree>
    <p:extLst>
      <p:ext uri="{BB962C8B-B14F-4D97-AF65-F5344CB8AC3E}">
        <p14:creationId xmlns:p14="http://schemas.microsoft.com/office/powerpoint/2010/main" val="4195176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EF0A58-FFA8-43E6-9369-F147D9886500}"/>
              </a:ext>
            </a:extLst>
          </p:cNvPr>
          <p:cNvSpPr>
            <a:spLocks noGrp="1"/>
          </p:cNvSpPr>
          <p:nvPr>
            <p:ph type="dt" sz="half" idx="10"/>
          </p:nvPr>
        </p:nvSpPr>
        <p:spPr/>
        <p:txBody>
          <a:bodyPr/>
          <a:lstStyle/>
          <a:p>
            <a:fld id="{CC413689-8E19-4768-BE1A-254228F4F5DF}" type="datetimeFigureOut">
              <a:rPr lang="en-US" smtClean="0"/>
              <a:t>6/24/2022</a:t>
            </a:fld>
            <a:endParaRPr lang="en-US"/>
          </a:p>
        </p:txBody>
      </p:sp>
      <p:sp>
        <p:nvSpPr>
          <p:cNvPr id="3" name="Footer Placeholder 2">
            <a:extLst>
              <a:ext uri="{FF2B5EF4-FFF2-40B4-BE49-F238E27FC236}">
                <a16:creationId xmlns:a16="http://schemas.microsoft.com/office/drawing/2014/main" id="{398D7AA0-1EDB-4CAC-8799-0B458FBD0C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D17240-DEFE-4996-A66A-1B9FB972542E}"/>
              </a:ext>
            </a:extLst>
          </p:cNvPr>
          <p:cNvSpPr>
            <a:spLocks noGrp="1"/>
          </p:cNvSpPr>
          <p:nvPr>
            <p:ph type="sldNum" sz="quarter" idx="12"/>
          </p:nvPr>
        </p:nvSpPr>
        <p:spPr/>
        <p:txBody>
          <a:bodyPr/>
          <a:lstStyle/>
          <a:p>
            <a:fld id="{9C98C42B-5975-4C59-A022-120E2C77CA9B}" type="slidenum">
              <a:rPr lang="en-US" smtClean="0"/>
              <a:t>‹#›</a:t>
            </a:fld>
            <a:endParaRPr lang="en-US"/>
          </a:p>
        </p:txBody>
      </p:sp>
    </p:spTree>
    <p:extLst>
      <p:ext uri="{BB962C8B-B14F-4D97-AF65-F5344CB8AC3E}">
        <p14:creationId xmlns:p14="http://schemas.microsoft.com/office/powerpoint/2010/main" val="7683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B3461-7530-4B96-8F2C-96B074BD3B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1D0C73-EE3C-4BA1-973E-238DD4D8AA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26E02A-E221-48C8-BE39-76F4D18CE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21AAF-6A2A-4E78-B898-6793B4839681}"/>
              </a:ext>
            </a:extLst>
          </p:cNvPr>
          <p:cNvSpPr>
            <a:spLocks noGrp="1"/>
          </p:cNvSpPr>
          <p:nvPr>
            <p:ph type="dt" sz="half" idx="10"/>
          </p:nvPr>
        </p:nvSpPr>
        <p:spPr/>
        <p:txBody>
          <a:bodyPr/>
          <a:lstStyle/>
          <a:p>
            <a:fld id="{CC413689-8E19-4768-BE1A-254228F4F5DF}" type="datetimeFigureOut">
              <a:rPr lang="en-US" smtClean="0"/>
              <a:t>6/24/2022</a:t>
            </a:fld>
            <a:endParaRPr lang="en-US"/>
          </a:p>
        </p:txBody>
      </p:sp>
      <p:sp>
        <p:nvSpPr>
          <p:cNvPr id="6" name="Footer Placeholder 5">
            <a:extLst>
              <a:ext uri="{FF2B5EF4-FFF2-40B4-BE49-F238E27FC236}">
                <a16:creationId xmlns:a16="http://schemas.microsoft.com/office/drawing/2014/main" id="{F7B9E056-0D21-42B1-B24A-8C19EC238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1FFCDF-8713-452D-9B6D-B16BEF355258}"/>
              </a:ext>
            </a:extLst>
          </p:cNvPr>
          <p:cNvSpPr>
            <a:spLocks noGrp="1"/>
          </p:cNvSpPr>
          <p:nvPr>
            <p:ph type="sldNum" sz="quarter" idx="12"/>
          </p:nvPr>
        </p:nvSpPr>
        <p:spPr/>
        <p:txBody>
          <a:bodyPr/>
          <a:lstStyle/>
          <a:p>
            <a:fld id="{9C98C42B-5975-4C59-A022-120E2C77CA9B}" type="slidenum">
              <a:rPr lang="en-US" smtClean="0"/>
              <a:t>‹#›</a:t>
            </a:fld>
            <a:endParaRPr lang="en-US"/>
          </a:p>
        </p:txBody>
      </p:sp>
    </p:spTree>
    <p:extLst>
      <p:ext uri="{BB962C8B-B14F-4D97-AF65-F5344CB8AC3E}">
        <p14:creationId xmlns:p14="http://schemas.microsoft.com/office/powerpoint/2010/main" val="2146321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DF1FC-CC02-4263-917A-7B45CE393E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18F457-F6FF-465C-B6EA-9E9BF23EC8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0F0987-B3BD-4E10-BF83-A7610E4EB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F4F36F-421D-4DBA-BE59-8A56D8BCD9D8}"/>
              </a:ext>
            </a:extLst>
          </p:cNvPr>
          <p:cNvSpPr>
            <a:spLocks noGrp="1"/>
          </p:cNvSpPr>
          <p:nvPr>
            <p:ph type="dt" sz="half" idx="10"/>
          </p:nvPr>
        </p:nvSpPr>
        <p:spPr/>
        <p:txBody>
          <a:bodyPr/>
          <a:lstStyle/>
          <a:p>
            <a:fld id="{CC413689-8E19-4768-BE1A-254228F4F5DF}" type="datetimeFigureOut">
              <a:rPr lang="en-US" smtClean="0"/>
              <a:t>6/24/2022</a:t>
            </a:fld>
            <a:endParaRPr lang="en-US"/>
          </a:p>
        </p:txBody>
      </p:sp>
      <p:sp>
        <p:nvSpPr>
          <p:cNvPr id="6" name="Footer Placeholder 5">
            <a:extLst>
              <a:ext uri="{FF2B5EF4-FFF2-40B4-BE49-F238E27FC236}">
                <a16:creationId xmlns:a16="http://schemas.microsoft.com/office/drawing/2014/main" id="{FA584E29-1A1C-4BCA-8088-4304A369A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FCC690-9CDA-4BAC-9FF8-CDFCFD7E9980}"/>
              </a:ext>
            </a:extLst>
          </p:cNvPr>
          <p:cNvSpPr>
            <a:spLocks noGrp="1"/>
          </p:cNvSpPr>
          <p:nvPr>
            <p:ph type="sldNum" sz="quarter" idx="12"/>
          </p:nvPr>
        </p:nvSpPr>
        <p:spPr/>
        <p:txBody>
          <a:bodyPr/>
          <a:lstStyle/>
          <a:p>
            <a:fld id="{9C98C42B-5975-4C59-A022-120E2C77CA9B}" type="slidenum">
              <a:rPr lang="en-US" smtClean="0"/>
              <a:t>‹#›</a:t>
            </a:fld>
            <a:endParaRPr lang="en-US"/>
          </a:p>
        </p:txBody>
      </p:sp>
    </p:spTree>
    <p:extLst>
      <p:ext uri="{BB962C8B-B14F-4D97-AF65-F5344CB8AC3E}">
        <p14:creationId xmlns:p14="http://schemas.microsoft.com/office/powerpoint/2010/main" val="2062160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t="-79000" b="-7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101B55-06FC-4AD7-9755-7B80BE6514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25DCB9-09C6-45C5-8C94-F65D274FCC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4DB92-C7F6-4A27-9445-7E8897DA3E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13689-8E19-4768-BE1A-254228F4F5DF}" type="datetimeFigureOut">
              <a:rPr lang="en-US" smtClean="0"/>
              <a:t>6/24/2022</a:t>
            </a:fld>
            <a:endParaRPr lang="en-US"/>
          </a:p>
        </p:txBody>
      </p:sp>
      <p:sp>
        <p:nvSpPr>
          <p:cNvPr id="5" name="Footer Placeholder 4">
            <a:extLst>
              <a:ext uri="{FF2B5EF4-FFF2-40B4-BE49-F238E27FC236}">
                <a16:creationId xmlns:a16="http://schemas.microsoft.com/office/drawing/2014/main" id="{DCFE8414-BD23-47C9-8086-B62E89509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9AD2BE-72CA-4B0E-B92F-E218F32D8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8C42B-5975-4C59-A022-120E2C77CA9B}" type="slidenum">
              <a:rPr lang="en-US" smtClean="0"/>
              <a:t>‹#›</a:t>
            </a:fld>
            <a:endParaRPr lang="en-US"/>
          </a:p>
        </p:txBody>
      </p:sp>
    </p:spTree>
    <p:extLst>
      <p:ext uri="{BB962C8B-B14F-4D97-AF65-F5344CB8AC3E}">
        <p14:creationId xmlns:p14="http://schemas.microsoft.com/office/powerpoint/2010/main" val="999087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media" Target="../media/media4.mp3"/><Relationship Id="rId7" Type="http://schemas.openxmlformats.org/officeDocument/2006/relationships/image" Target="../media/image2.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3.jpg"/><Relationship Id="rId5" Type="http://schemas.openxmlformats.org/officeDocument/2006/relationships/slideLayout" Target="../slideLayouts/slideLayout7.xml"/><Relationship Id="rId4" Type="http://schemas.openxmlformats.org/officeDocument/2006/relationships/audio" Target="../media/media4.mp3"/></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ytimes.com/2019/03/13/opinion/boeing-737-grounded.html"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D94D-A25C-426C-BD4A-E8B2BB02B6D0}"/>
              </a:ext>
            </a:extLst>
          </p:cNvPr>
          <p:cNvSpPr>
            <a:spLocks noGrp="1"/>
          </p:cNvSpPr>
          <p:nvPr>
            <p:ph type="ctrTitle"/>
          </p:nvPr>
        </p:nvSpPr>
        <p:spPr/>
        <p:txBody>
          <a:bodyPr>
            <a:normAutofit/>
          </a:bodyPr>
          <a:lstStyle/>
          <a:p>
            <a:r>
              <a:rPr lang="en-US" sz="6600" dirty="0"/>
              <a:t>Chapter 11</a:t>
            </a:r>
          </a:p>
        </p:txBody>
      </p:sp>
      <p:sp>
        <p:nvSpPr>
          <p:cNvPr id="3" name="Subtitle 2">
            <a:extLst>
              <a:ext uri="{FF2B5EF4-FFF2-40B4-BE49-F238E27FC236}">
                <a16:creationId xmlns:a16="http://schemas.microsoft.com/office/drawing/2014/main" id="{5B167844-1A11-4F7B-B3C7-76DE5E44F120}"/>
              </a:ext>
            </a:extLst>
          </p:cNvPr>
          <p:cNvSpPr>
            <a:spLocks noGrp="1"/>
          </p:cNvSpPr>
          <p:nvPr>
            <p:ph type="subTitle" idx="1"/>
          </p:nvPr>
        </p:nvSpPr>
        <p:spPr/>
        <p:txBody>
          <a:bodyPr>
            <a:noAutofit/>
          </a:bodyPr>
          <a:lstStyle/>
          <a:p>
            <a:r>
              <a:rPr lang="en-US" sz="7200" dirty="0"/>
              <a:t>Government and the Economy</a:t>
            </a:r>
          </a:p>
        </p:txBody>
      </p:sp>
      <p:pic>
        <p:nvPicPr>
          <p:cNvPr id="4" name="01 - The West Wing - Main Theme">
            <a:hlinkClick r:id="" action="ppaction://media"/>
            <a:extLst>
              <a:ext uri="{FF2B5EF4-FFF2-40B4-BE49-F238E27FC236}">
                <a16:creationId xmlns:a16="http://schemas.microsoft.com/office/drawing/2014/main" id="{5B8DE196-7A0D-492E-8DE5-C02B904F6D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419751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9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16920-F643-46ED-82E8-C098009721D3}"/>
              </a:ext>
            </a:extLst>
          </p:cNvPr>
          <p:cNvSpPr>
            <a:spLocks noGrp="1"/>
          </p:cNvSpPr>
          <p:nvPr>
            <p:ph type="title"/>
          </p:nvPr>
        </p:nvSpPr>
        <p:spPr/>
        <p:txBody>
          <a:bodyPr>
            <a:normAutofit/>
          </a:bodyPr>
          <a:lstStyle/>
          <a:p>
            <a:r>
              <a:rPr lang="en-US" sz="5400" dirty="0"/>
              <a:t>C. Externalities &amp; Public Goods</a:t>
            </a:r>
          </a:p>
        </p:txBody>
      </p:sp>
      <p:sp>
        <p:nvSpPr>
          <p:cNvPr id="3" name="Content Placeholder 2">
            <a:extLst>
              <a:ext uri="{FF2B5EF4-FFF2-40B4-BE49-F238E27FC236}">
                <a16:creationId xmlns:a16="http://schemas.microsoft.com/office/drawing/2014/main" id="{8D83ED8A-0643-4A6F-B429-05EAB9C2F088}"/>
              </a:ext>
            </a:extLst>
          </p:cNvPr>
          <p:cNvSpPr>
            <a:spLocks noGrp="1"/>
          </p:cNvSpPr>
          <p:nvPr>
            <p:ph idx="1"/>
          </p:nvPr>
        </p:nvSpPr>
        <p:spPr>
          <a:xfrm>
            <a:off x="838200" y="1560152"/>
            <a:ext cx="10515600" cy="5607563"/>
          </a:xfrm>
        </p:spPr>
        <p:txBody>
          <a:bodyPr>
            <a:normAutofit/>
          </a:bodyPr>
          <a:lstStyle/>
          <a:p>
            <a:r>
              <a:rPr lang="en-US" sz="4800" dirty="0"/>
              <a:t>1. Supporting Positive Externalities: </a:t>
            </a:r>
            <a:r>
              <a:rPr lang="en-US" sz="4800" b="1" dirty="0"/>
              <a:t>Subsidies</a:t>
            </a:r>
            <a:r>
              <a:rPr lang="en-US" sz="4800" dirty="0"/>
              <a:t> (grants, vouchers) &amp; </a:t>
            </a:r>
            <a:r>
              <a:rPr lang="en-US" sz="4800" b="1" dirty="0"/>
              <a:t>Public Provision</a:t>
            </a:r>
            <a:r>
              <a:rPr lang="en-US" sz="4800" dirty="0"/>
              <a:t> (postal service, air traffic control)</a:t>
            </a:r>
          </a:p>
          <a:p>
            <a:r>
              <a:rPr lang="en-US" sz="4800" dirty="0"/>
              <a:t>2. Limiting </a:t>
            </a:r>
            <a:r>
              <a:rPr lang="en-US" sz="4800" dirty="0" err="1"/>
              <a:t>Neg</a:t>
            </a:r>
            <a:r>
              <a:rPr lang="en-US" sz="4800" dirty="0"/>
              <a:t> Externalities</a:t>
            </a:r>
          </a:p>
          <a:p>
            <a:r>
              <a:rPr lang="en-US" sz="4800" dirty="0"/>
              <a:t>a. command &amp; control (rules) vs. mkt based (tax incentives) policies</a:t>
            </a:r>
          </a:p>
          <a:p>
            <a:endParaRPr lang="en-US" dirty="0"/>
          </a:p>
        </p:txBody>
      </p:sp>
      <p:pic>
        <p:nvPicPr>
          <p:cNvPr id="4" name="02 - The Office (Main Theme) _Tv Short Version_">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56239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4873" fill="hold"/>
                                        <p:tgtEl>
                                          <p:spTgt spid="4"/>
                                        </p:tgtEl>
                                      </p:cBhvr>
                                    </p:cmd>
                                  </p:childTnLst>
                                </p:cTn>
                              </p:par>
                            </p:childTnLst>
                          </p:cTn>
                        </p:par>
                      </p:childTnLst>
                    </p:cTn>
                  </p:par>
                </p:childTnLst>
              </p:cTn>
              <p:nextCondLst>
                <p:cond evt="onClick" delay="0">
                  <p:tgtEl>
                    <p:spTgt spid="4"/>
                  </p:tgtEl>
                </p:cond>
              </p:nextCondLst>
            </p:seq>
            <p:audio>
              <p:cMediaNode vol="80000">
                <p:cTn id="20"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49" name="Picture 1" descr="Figure 11.3A Analyzing Public Opinion on Education Funding student loans and preschools are ways for governments to promote the positive externalities created by an educated citizenry. The survey results here show public opinion on some of these issues.&#10;• The left-side graph shows support for a subsidy, providing low-interest loans. &#10;• The right-side graph shows support for a public provision, providing preschools.&#10;Why do you think many Americans approve of the government supporting positive external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640" y="173836"/>
            <a:ext cx="8140002" cy="5291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211016" y="5464837"/>
            <a:ext cx="1209151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Figure 11.3A Analyzing Public Opinion on Education</a:t>
            </a:r>
            <a:r>
              <a:rPr kumimoji="0" lang="en-US" altLang="en-US" sz="1600" b="0" i="0" u="none" strike="noStrike" cap="none" normalizeH="0" baseline="0" dirty="0">
                <a:ln>
                  <a:noFill/>
                </a:ln>
                <a:solidFill>
                  <a:schemeClr val="tx1"/>
                </a:solidFill>
                <a:effectLst/>
                <a:latin typeface="Arial" panose="020B0604020202020204" pitchFamily="34" charset="0"/>
              </a:rPr>
              <a:t> Funding student loans and preschools are ways for governments to promote the positive externalities created by an educated citizenry. The survey results here show public opinion on some of these issues.</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0" i="0" u="none" strike="noStrike" cap="none" normalizeH="0" baseline="0" dirty="0">
                <a:ln>
                  <a:noFill/>
                </a:ln>
                <a:solidFill>
                  <a:schemeClr val="tx1"/>
                </a:solidFill>
                <a:effectLst/>
                <a:latin typeface="Arial" panose="020B0604020202020204" pitchFamily="34" charset="0"/>
              </a:rPr>
              <a:t>• The left-side graph shows support for a subsidy, providing low-interest loans. </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0" i="0" u="none" strike="noStrike" cap="none" normalizeH="0" baseline="0" dirty="0">
                <a:ln>
                  <a:noFill/>
                </a:ln>
                <a:solidFill>
                  <a:schemeClr val="tx1"/>
                </a:solidFill>
                <a:effectLst/>
                <a:latin typeface="Arial" panose="020B0604020202020204" pitchFamily="34" charset="0"/>
              </a:rPr>
              <a:t>• The right-side graph shows support for a public provision, providing preschools.</a:t>
            </a:r>
            <a:br>
              <a:rPr kumimoji="0" lang="en-US" altLang="en-US" sz="1600" b="0" i="0" u="none" strike="noStrike" cap="none" normalizeH="0" baseline="0" dirty="0">
                <a:ln>
                  <a:noFill/>
                </a:ln>
                <a:solidFill>
                  <a:schemeClr val="tx1"/>
                </a:solidFill>
                <a:effectLst/>
                <a:latin typeface="Arial" panose="020B0604020202020204" pitchFamily="34" charset="0"/>
              </a:rPr>
            </a:b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9337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C22865-E0F3-4B73-A0AC-9E81555C6699}"/>
              </a:ext>
            </a:extLst>
          </p:cNvPr>
          <p:cNvSpPr>
            <a:spLocks noGrp="1"/>
          </p:cNvSpPr>
          <p:nvPr>
            <p:ph idx="1"/>
          </p:nvPr>
        </p:nvSpPr>
        <p:spPr>
          <a:xfrm>
            <a:off x="661220" y="572011"/>
            <a:ext cx="10515600" cy="6772685"/>
          </a:xfrm>
        </p:spPr>
        <p:txBody>
          <a:bodyPr>
            <a:normAutofit/>
          </a:bodyPr>
          <a:lstStyle/>
          <a:p>
            <a:r>
              <a:rPr lang="en-US" sz="5400" dirty="0"/>
              <a:t>b. cap &amp; trade</a:t>
            </a:r>
          </a:p>
          <a:p>
            <a:r>
              <a:rPr lang="en-US" sz="5400" dirty="0"/>
              <a:t>1. cap on businesses that pollute</a:t>
            </a:r>
          </a:p>
          <a:p>
            <a:r>
              <a:rPr lang="en-US" sz="5400" dirty="0"/>
              <a:t>2. pollution permits: allow firms to pollute a certain </a:t>
            </a:r>
            <a:r>
              <a:rPr lang="en-US" sz="5400" dirty="0" err="1"/>
              <a:t>amt</a:t>
            </a:r>
            <a:endParaRPr lang="en-US" sz="5400" dirty="0"/>
          </a:p>
          <a:p>
            <a:r>
              <a:rPr lang="en-US" sz="5400" dirty="0"/>
              <a:t>3. firms than can cut pollution may sell to firms that can’t cut pollution</a:t>
            </a:r>
          </a:p>
          <a:p>
            <a:endParaRPr lang="en-US" dirty="0"/>
          </a:p>
        </p:txBody>
      </p:sp>
    </p:spTree>
    <p:extLst>
      <p:ext uri="{BB962C8B-B14F-4D97-AF65-F5344CB8AC3E}">
        <p14:creationId xmlns:p14="http://schemas.microsoft.com/office/powerpoint/2010/main" val="221252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6681E9-AA3C-4DD1-B62E-2EBF7FE563D7}"/>
              </a:ext>
            </a:extLst>
          </p:cNvPr>
          <p:cNvSpPr>
            <a:spLocks noGrp="1"/>
          </p:cNvSpPr>
          <p:nvPr>
            <p:ph idx="1"/>
          </p:nvPr>
        </p:nvSpPr>
        <p:spPr>
          <a:xfrm>
            <a:off x="602226" y="645753"/>
            <a:ext cx="10515600" cy="7082401"/>
          </a:xfrm>
        </p:spPr>
        <p:txBody>
          <a:bodyPr>
            <a:normAutofit/>
          </a:bodyPr>
          <a:lstStyle/>
          <a:p>
            <a:r>
              <a:rPr lang="en-US" sz="5400" dirty="0"/>
              <a:t>3. Negative Externalities &amp; the Tragedy of the Commons: </a:t>
            </a:r>
            <a:r>
              <a:rPr lang="en-US" sz="5400" dirty="0" err="1"/>
              <a:t>ppl</a:t>
            </a:r>
            <a:r>
              <a:rPr lang="en-US" sz="5400" dirty="0"/>
              <a:t> have limited incentive to protect property they do not own.</a:t>
            </a:r>
          </a:p>
          <a:p>
            <a:endParaRPr lang="en-US" dirty="0"/>
          </a:p>
        </p:txBody>
      </p:sp>
    </p:spTree>
    <p:extLst>
      <p:ext uri="{BB962C8B-B14F-4D97-AF65-F5344CB8AC3E}">
        <p14:creationId xmlns:p14="http://schemas.microsoft.com/office/powerpoint/2010/main" val="2831158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4. Preserving Common Resources</a:t>
            </a:r>
          </a:p>
        </p:txBody>
      </p:sp>
      <p:sp>
        <p:nvSpPr>
          <p:cNvPr id="3" name="Content Placeholder 2"/>
          <p:cNvSpPr>
            <a:spLocks noGrp="1"/>
          </p:cNvSpPr>
          <p:nvPr>
            <p:ph idx="1"/>
          </p:nvPr>
        </p:nvSpPr>
        <p:spPr>
          <a:xfrm>
            <a:off x="838200" y="1690688"/>
            <a:ext cx="10515600" cy="4351338"/>
          </a:xfrm>
        </p:spPr>
        <p:txBody>
          <a:bodyPr>
            <a:noAutofit/>
          </a:bodyPr>
          <a:lstStyle/>
          <a:p>
            <a:r>
              <a:rPr lang="en-US" sz="6000" dirty="0"/>
              <a:t>a. toll (fee for using roads reduce use)</a:t>
            </a:r>
          </a:p>
          <a:p>
            <a:r>
              <a:rPr lang="en-US" sz="6000" dirty="0"/>
              <a:t>b. quota (ex. fishing)</a:t>
            </a:r>
          </a:p>
          <a:p>
            <a:r>
              <a:rPr lang="en-US" sz="6000" dirty="0"/>
              <a:t>c. privatization: gives the owner incentive to preserve the resources</a:t>
            </a:r>
          </a:p>
          <a:p>
            <a:endParaRPr lang="en-US" sz="6000" dirty="0"/>
          </a:p>
        </p:txBody>
      </p:sp>
      <p:pic>
        <p:nvPicPr>
          <p:cNvPr id="4" name="friends_NifterDot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11878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51382" fill="hold"/>
                                        <p:tgtEl>
                                          <p:spTgt spid="4"/>
                                        </p:tgtEl>
                                      </p:cBhvr>
                                    </p:cmd>
                                  </p:childTnLst>
                                </p:cTn>
                              </p:par>
                            </p:childTnLst>
                          </p:cTn>
                        </p:par>
                      </p:childTnLst>
                    </p:cTn>
                  </p:par>
                </p:childTnLst>
              </p:cTn>
              <p:nextCondLst>
                <p:cond evt="onClick" delay="0">
                  <p:tgtEl>
                    <p:spTgt spid="4"/>
                  </p:tgtEl>
                </p:cond>
              </p:nextCondLst>
            </p:seq>
            <p:audio>
              <p:cMediaNode vol="80000">
                <p:cTn id="20"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D. Govt Promotes Econ Well Being</a:t>
            </a:r>
          </a:p>
        </p:txBody>
      </p:sp>
      <p:sp>
        <p:nvSpPr>
          <p:cNvPr id="3" name="Content Placeholder 2"/>
          <p:cNvSpPr>
            <a:spLocks noGrp="1"/>
          </p:cNvSpPr>
          <p:nvPr>
            <p:ph idx="1"/>
          </p:nvPr>
        </p:nvSpPr>
        <p:spPr/>
        <p:txBody>
          <a:bodyPr>
            <a:noAutofit/>
          </a:bodyPr>
          <a:lstStyle/>
          <a:p>
            <a:r>
              <a:rPr lang="en-US" sz="4800" dirty="0"/>
              <a:t>1. History</a:t>
            </a:r>
          </a:p>
          <a:p>
            <a:r>
              <a:rPr lang="en-US" sz="4800" dirty="0">
                <a:sym typeface="Wingdings" panose="05000000000000000000" pitchFamily="2" charset="2"/>
              </a:rPr>
              <a:t>a. </a:t>
            </a:r>
            <a:r>
              <a:rPr lang="en-US" sz="4800" dirty="0" err="1">
                <a:sym typeface="Wingdings" panose="05000000000000000000" pitchFamily="2" charset="2"/>
              </a:rPr>
              <a:t>DepressNew</a:t>
            </a:r>
            <a:r>
              <a:rPr lang="en-US" sz="4800" dirty="0">
                <a:sym typeface="Wingdings" panose="05000000000000000000" pitchFamily="2" charset="2"/>
              </a:rPr>
              <a:t> Deal regulation &amp; </a:t>
            </a:r>
            <a:r>
              <a:rPr lang="en-US" sz="4800" dirty="0" err="1">
                <a:sym typeface="Wingdings" panose="05000000000000000000" pitchFamily="2" charset="2"/>
              </a:rPr>
              <a:t>govt</a:t>
            </a:r>
            <a:r>
              <a:rPr lang="en-US" sz="4800" dirty="0">
                <a:sym typeface="Wingdings" panose="05000000000000000000" pitchFamily="2" charset="2"/>
              </a:rPr>
              <a:t> intervention </a:t>
            </a:r>
          </a:p>
          <a:p>
            <a:r>
              <a:rPr lang="en-US" sz="4800" dirty="0">
                <a:sym typeface="Wingdings" panose="05000000000000000000" pitchFamily="2" charset="2"/>
              </a:rPr>
              <a:t>b. WW2: more </a:t>
            </a:r>
            <a:r>
              <a:rPr lang="en-US" sz="4800" dirty="0" err="1">
                <a:sym typeface="Wingdings" panose="05000000000000000000" pitchFamily="2" charset="2"/>
              </a:rPr>
              <a:t>indiv</a:t>
            </a:r>
            <a:r>
              <a:rPr lang="en-US" sz="4800" dirty="0">
                <a:sym typeface="Wingdings" panose="05000000000000000000" pitchFamily="2" charset="2"/>
              </a:rPr>
              <a:t> &amp; corporate taxes for </a:t>
            </a:r>
            <a:r>
              <a:rPr lang="en-US" sz="4800" dirty="0" err="1">
                <a:sym typeface="Wingdings" panose="05000000000000000000" pitchFamily="2" charset="2"/>
              </a:rPr>
              <a:t>milit</a:t>
            </a:r>
            <a:r>
              <a:rPr lang="en-US" sz="4800" dirty="0">
                <a:sym typeface="Wingdings" panose="05000000000000000000" pitchFamily="2" charset="2"/>
              </a:rPr>
              <a:t> production</a:t>
            </a:r>
          </a:p>
          <a:p>
            <a:r>
              <a:rPr lang="en-US" sz="4800" dirty="0">
                <a:sym typeface="Wingdings" panose="05000000000000000000" pitchFamily="2" charset="2"/>
              </a:rPr>
              <a:t>c. Employment Act of 1946: Fed </a:t>
            </a:r>
            <a:r>
              <a:rPr lang="en-US" sz="4800" dirty="0" err="1">
                <a:sym typeface="Wingdings" panose="05000000000000000000" pitchFamily="2" charset="2"/>
              </a:rPr>
              <a:t>govt</a:t>
            </a:r>
            <a:r>
              <a:rPr lang="en-US" sz="4800" dirty="0">
                <a:sym typeface="Wingdings" panose="05000000000000000000" pitchFamily="2" charset="2"/>
              </a:rPr>
              <a:t> promotes employment &amp; production</a:t>
            </a:r>
          </a:p>
        </p:txBody>
      </p:sp>
    </p:spTree>
    <p:extLst>
      <p:ext uri="{BB962C8B-B14F-4D97-AF65-F5344CB8AC3E}">
        <p14:creationId xmlns:p14="http://schemas.microsoft.com/office/powerpoint/2010/main" val="71618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sym typeface="Wingdings" panose="05000000000000000000" pitchFamily="2" charset="2"/>
              </a:rPr>
              <a:t>2. </a:t>
            </a:r>
            <a:r>
              <a:rPr lang="en-US" sz="5400" dirty="0" err="1">
                <a:sym typeface="Wingdings" panose="05000000000000000000" pitchFamily="2" charset="2"/>
              </a:rPr>
              <a:t>Govt</a:t>
            </a:r>
            <a:r>
              <a:rPr lang="en-US" sz="5400" dirty="0">
                <a:sym typeface="Wingdings" panose="05000000000000000000" pitchFamily="2" charset="2"/>
              </a:rPr>
              <a:t> promotes econ stability </a:t>
            </a:r>
            <a:endParaRPr lang="en-US" sz="5400" dirty="0"/>
          </a:p>
        </p:txBody>
      </p:sp>
      <p:sp>
        <p:nvSpPr>
          <p:cNvPr id="3" name="Content Placeholder 2"/>
          <p:cNvSpPr>
            <a:spLocks noGrp="1"/>
          </p:cNvSpPr>
          <p:nvPr>
            <p:ph idx="1"/>
          </p:nvPr>
        </p:nvSpPr>
        <p:spPr/>
        <p:txBody>
          <a:bodyPr>
            <a:noAutofit/>
          </a:bodyPr>
          <a:lstStyle/>
          <a:p>
            <a:r>
              <a:rPr lang="en-US" sz="4800" dirty="0">
                <a:sym typeface="Wingdings" panose="05000000000000000000" pitchFamily="2" charset="2"/>
              </a:rPr>
              <a:t>a. goal: job security, goods &amp; services readily avail, producers &amp; consumers can plan for the future</a:t>
            </a:r>
          </a:p>
          <a:p>
            <a:r>
              <a:rPr lang="en-US" sz="4800" dirty="0">
                <a:sym typeface="Wingdings" panose="05000000000000000000" pitchFamily="2" charset="2"/>
              </a:rPr>
              <a:t>b. econ stimulus (ex. 2008 IRS mailed $600 checks to 130 mill households)</a:t>
            </a:r>
          </a:p>
        </p:txBody>
      </p:sp>
    </p:spTree>
    <p:extLst>
      <p:ext uri="{BB962C8B-B14F-4D97-AF65-F5344CB8AC3E}">
        <p14:creationId xmlns:p14="http://schemas.microsoft.com/office/powerpoint/2010/main" val="36592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3239"/>
            <a:ext cx="11799380" cy="4829879"/>
          </a:xfrm>
          <a:prstGeom prst="rect">
            <a:avLst/>
          </a:prstGeom>
        </p:spPr>
      </p:pic>
      <p:sp>
        <p:nvSpPr>
          <p:cNvPr id="3" name="TextBox 2"/>
          <p:cNvSpPr txBox="1"/>
          <p:nvPr/>
        </p:nvSpPr>
        <p:spPr>
          <a:xfrm>
            <a:off x="301451" y="5878286"/>
            <a:ext cx="11625942" cy="1200329"/>
          </a:xfrm>
          <a:prstGeom prst="rect">
            <a:avLst/>
          </a:prstGeom>
          <a:noFill/>
        </p:spPr>
        <p:txBody>
          <a:bodyPr wrap="square" rtlCol="0">
            <a:spAutoFit/>
          </a:bodyPr>
          <a:lstStyle/>
          <a:p>
            <a:pPr algn="ctr"/>
            <a:r>
              <a:rPr lang="en-US" dirty="0"/>
              <a:t>Highest quintile (top 20% of income distribution)</a:t>
            </a:r>
          </a:p>
          <a:p>
            <a:pPr algn="ctr"/>
            <a:r>
              <a:rPr lang="en-US" dirty="0"/>
              <a:t>Middle quintiles (20% to 80% of income distribution)</a:t>
            </a:r>
          </a:p>
          <a:p>
            <a:pPr algn="ctr"/>
            <a:r>
              <a:rPr lang="en-US" dirty="0"/>
              <a:t>Lowest quintile (bottom 20% of income distribution)</a:t>
            </a:r>
          </a:p>
          <a:p>
            <a:endParaRPr lang="en-US" dirty="0"/>
          </a:p>
        </p:txBody>
      </p:sp>
    </p:spTree>
    <p:extLst>
      <p:ext uri="{BB962C8B-B14F-4D97-AF65-F5344CB8AC3E}">
        <p14:creationId xmlns:p14="http://schemas.microsoft.com/office/powerpoint/2010/main" val="1011936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277" y="78796"/>
            <a:ext cx="6309184" cy="6908157"/>
          </a:xfrm>
          <a:prstGeom prst="rect">
            <a:avLst/>
          </a:prstGeom>
        </p:spPr>
      </p:pic>
    </p:spTree>
    <p:extLst>
      <p:ext uri="{BB962C8B-B14F-4D97-AF65-F5344CB8AC3E}">
        <p14:creationId xmlns:p14="http://schemas.microsoft.com/office/powerpoint/2010/main" val="1443316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939" y="0"/>
            <a:ext cx="8840121" cy="6858000"/>
          </a:xfrm>
          <a:prstGeom prst="rect">
            <a:avLst/>
          </a:prstGeom>
        </p:spPr>
      </p:pic>
    </p:spTree>
    <p:extLst>
      <p:ext uri="{BB962C8B-B14F-4D97-AF65-F5344CB8AC3E}">
        <p14:creationId xmlns:p14="http://schemas.microsoft.com/office/powerpoint/2010/main" val="122085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92512-B05C-4FF2-96B8-78EDB70AFE9D}"/>
              </a:ext>
            </a:extLst>
          </p:cNvPr>
          <p:cNvSpPr>
            <a:spLocks noGrp="1"/>
          </p:cNvSpPr>
          <p:nvPr>
            <p:ph type="title"/>
          </p:nvPr>
        </p:nvSpPr>
        <p:spPr>
          <a:xfrm>
            <a:off x="838200" y="0"/>
            <a:ext cx="10515600" cy="1325563"/>
          </a:xfrm>
        </p:spPr>
        <p:txBody>
          <a:bodyPr>
            <a:normAutofit/>
          </a:bodyPr>
          <a:lstStyle/>
          <a:p>
            <a:r>
              <a:rPr lang="en-US" sz="4800" dirty="0"/>
              <a:t>A. Protecting Property Rights</a:t>
            </a:r>
          </a:p>
        </p:txBody>
      </p:sp>
      <p:sp>
        <p:nvSpPr>
          <p:cNvPr id="5" name="Content Placeholder 4">
            <a:extLst>
              <a:ext uri="{FF2B5EF4-FFF2-40B4-BE49-F238E27FC236}">
                <a16:creationId xmlns:a16="http://schemas.microsoft.com/office/drawing/2014/main" id="{9940E214-90C7-4238-97F2-2E61E3ECB89A}"/>
              </a:ext>
            </a:extLst>
          </p:cNvPr>
          <p:cNvSpPr>
            <a:spLocks noGrp="1"/>
          </p:cNvSpPr>
          <p:nvPr>
            <p:ph idx="1"/>
          </p:nvPr>
        </p:nvSpPr>
        <p:spPr>
          <a:xfrm>
            <a:off x="838200" y="1289403"/>
            <a:ext cx="10515600" cy="5568597"/>
          </a:xfrm>
        </p:spPr>
        <p:txBody>
          <a:bodyPr>
            <a:normAutofit/>
          </a:bodyPr>
          <a:lstStyle/>
          <a:p>
            <a:r>
              <a:rPr lang="en-US" sz="4400" dirty="0"/>
              <a:t>1. Private ownership encourage </a:t>
            </a:r>
            <a:r>
              <a:rPr lang="en-US" sz="4400" dirty="0" err="1"/>
              <a:t>ppl</a:t>
            </a:r>
            <a:r>
              <a:rPr lang="en-US" sz="4400" dirty="0"/>
              <a:t> to take care of their prop</a:t>
            </a:r>
          </a:p>
          <a:p>
            <a:r>
              <a:rPr lang="en-US" sz="4400" dirty="0"/>
              <a:t>2. Eminent domain: a exception to prop </a:t>
            </a:r>
            <a:r>
              <a:rPr lang="en-US" sz="4400" dirty="0" err="1"/>
              <a:t>rts</a:t>
            </a:r>
            <a:endParaRPr lang="en-US" sz="4400" dirty="0"/>
          </a:p>
          <a:p>
            <a:r>
              <a:rPr lang="en-US" sz="4400" dirty="0"/>
              <a:t>a. 5</a:t>
            </a:r>
            <a:r>
              <a:rPr lang="en-US" sz="4400" baseline="30000" dirty="0"/>
              <a:t>th</a:t>
            </a:r>
            <a:r>
              <a:rPr lang="en-US" sz="4400" dirty="0"/>
              <a:t> amend Taking Clause ensures due process &amp; compensation</a:t>
            </a:r>
          </a:p>
          <a:p>
            <a:r>
              <a:rPr lang="en-US" sz="4400" dirty="0"/>
              <a:t>b. </a:t>
            </a:r>
            <a:r>
              <a:rPr lang="en-US" sz="4400" i="1" dirty="0"/>
              <a:t>Kelo vs. City of New London</a:t>
            </a:r>
            <a:r>
              <a:rPr lang="en-US" sz="4400" dirty="0"/>
              <a:t>: its ok to take prop for redevelopment if it has public benefit</a:t>
            </a:r>
          </a:p>
          <a:p>
            <a:endParaRPr lang="en-US" sz="4400" dirty="0"/>
          </a:p>
          <a:p>
            <a:endParaRPr lang="en-US" dirty="0"/>
          </a:p>
        </p:txBody>
      </p:sp>
      <p:pic>
        <p:nvPicPr>
          <p:cNvPr id="2" name="mas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60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54684" fill="hold"/>
                                        <p:tgtEl>
                                          <p:spTgt spid="2"/>
                                        </p:tgtEl>
                                      </p:cBhvr>
                                    </p:cmd>
                                  </p:childTnLst>
                                </p:cTn>
                              </p:par>
                            </p:childTnLst>
                          </p:cTn>
                        </p:par>
                      </p:childTnLst>
                    </p:cTn>
                  </p:par>
                </p:childTnLst>
              </p:cTn>
              <p:nextCondLst>
                <p:cond evt="onClick" delay="0">
                  <p:tgtEl>
                    <p:spTgt spid="2"/>
                  </p:tgtEl>
                </p:cond>
              </p:nextCondLst>
            </p:seq>
            <p:audio>
              <p:cMediaNode vol="80000">
                <p:cTn id="20"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C74D-2608-47FA-867B-C2E686B124F2}"/>
              </a:ext>
            </a:extLst>
          </p:cNvPr>
          <p:cNvSpPr>
            <a:spLocks noGrp="1"/>
          </p:cNvSpPr>
          <p:nvPr>
            <p:ph type="title"/>
          </p:nvPr>
        </p:nvSpPr>
        <p:spPr/>
        <p:txBody>
          <a:bodyPr>
            <a:noAutofit/>
          </a:bodyPr>
          <a:lstStyle/>
          <a:p>
            <a:r>
              <a:rPr lang="en-US" sz="4800" dirty="0"/>
              <a:t>3. Income redistribution: goal: to lift ppl out of poverty</a:t>
            </a:r>
          </a:p>
        </p:txBody>
      </p:sp>
      <p:sp>
        <p:nvSpPr>
          <p:cNvPr id="3" name="Content Placeholder 2">
            <a:extLst>
              <a:ext uri="{FF2B5EF4-FFF2-40B4-BE49-F238E27FC236}">
                <a16:creationId xmlns:a16="http://schemas.microsoft.com/office/drawing/2014/main" id="{3D6EBFB6-8FC4-40F6-BECD-F8CE397C47B9}"/>
              </a:ext>
            </a:extLst>
          </p:cNvPr>
          <p:cNvSpPr>
            <a:spLocks noGrp="1"/>
          </p:cNvSpPr>
          <p:nvPr>
            <p:ph idx="1"/>
          </p:nvPr>
        </p:nvSpPr>
        <p:spPr/>
        <p:txBody>
          <a:bodyPr>
            <a:noAutofit/>
          </a:bodyPr>
          <a:lstStyle/>
          <a:p>
            <a:r>
              <a:rPr lang="en-US" sz="4400" dirty="0"/>
              <a:t>a. Welfare (TANF)</a:t>
            </a:r>
          </a:p>
          <a:p>
            <a:r>
              <a:rPr lang="en-US" sz="4400" dirty="0"/>
              <a:t>1. cash, food stamps, public housing, school lunches</a:t>
            </a:r>
          </a:p>
          <a:p>
            <a:r>
              <a:rPr lang="en-US" sz="4400" dirty="0"/>
              <a:t>2. policymakers try to help ppl transition from </a:t>
            </a:r>
            <a:r>
              <a:rPr lang="en-US" sz="4400" dirty="0" err="1"/>
              <a:t>welfare</a:t>
            </a:r>
            <a:r>
              <a:rPr lang="en-US" sz="4400" dirty="0" err="1">
                <a:sym typeface="Wingdings" panose="05000000000000000000" pitchFamily="2" charset="2"/>
              </a:rPr>
              <a:t></a:t>
            </a:r>
            <a:r>
              <a:rPr lang="en-US" sz="4400" dirty="0" err="1"/>
              <a:t>self-sufficiency</a:t>
            </a:r>
            <a:r>
              <a:rPr lang="en-US" sz="4400" dirty="0"/>
              <a:t> by providing educ &amp; job training</a:t>
            </a:r>
          </a:p>
          <a:p>
            <a:r>
              <a:rPr lang="en-US" sz="4400" dirty="0"/>
              <a:t>b. </a:t>
            </a:r>
            <a:r>
              <a:rPr lang="en-US" sz="4400" dirty="0" err="1"/>
              <a:t>Unemp</a:t>
            </a:r>
            <a:r>
              <a:rPr lang="en-US" sz="4400" dirty="0"/>
              <a:t> insurance</a:t>
            </a:r>
          </a:p>
        </p:txBody>
      </p:sp>
    </p:spTree>
    <p:extLst>
      <p:ext uri="{BB962C8B-B14F-4D97-AF65-F5344CB8AC3E}">
        <p14:creationId xmlns:p14="http://schemas.microsoft.com/office/powerpoint/2010/main" val="323493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383940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782" y="110835"/>
            <a:ext cx="9088582" cy="6816437"/>
          </a:xfrm>
          <a:prstGeom prst="rect">
            <a:avLst/>
          </a:prstGeom>
        </p:spPr>
      </p:pic>
    </p:spTree>
    <p:extLst>
      <p:ext uri="{BB962C8B-B14F-4D97-AF65-F5344CB8AC3E}">
        <p14:creationId xmlns:p14="http://schemas.microsoft.com/office/powerpoint/2010/main" val="197718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23825"/>
            <a:ext cx="9296400" cy="6610350"/>
          </a:xfrm>
          <a:prstGeom prst="rect">
            <a:avLst/>
          </a:prstGeom>
        </p:spPr>
      </p:pic>
    </p:spTree>
    <p:extLst>
      <p:ext uri="{BB962C8B-B14F-4D97-AF65-F5344CB8AC3E}">
        <p14:creationId xmlns:p14="http://schemas.microsoft.com/office/powerpoint/2010/main" val="1165079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60CD-AC8E-4C5A-9D15-0019A9222C41}"/>
              </a:ext>
            </a:extLst>
          </p:cNvPr>
          <p:cNvSpPr>
            <a:spLocks noGrp="1"/>
          </p:cNvSpPr>
          <p:nvPr>
            <p:ph type="title"/>
          </p:nvPr>
        </p:nvSpPr>
        <p:spPr/>
        <p:txBody>
          <a:bodyPr>
            <a:noAutofit/>
          </a:bodyPr>
          <a:lstStyle/>
          <a:p>
            <a:r>
              <a:rPr lang="en-US" sz="5400" dirty="0"/>
              <a:t>4. Consequences of anti-poverty policies</a:t>
            </a:r>
          </a:p>
        </p:txBody>
      </p:sp>
      <p:sp>
        <p:nvSpPr>
          <p:cNvPr id="3" name="Content Placeholder 2">
            <a:extLst>
              <a:ext uri="{FF2B5EF4-FFF2-40B4-BE49-F238E27FC236}">
                <a16:creationId xmlns:a16="http://schemas.microsoft.com/office/drawing/2014/main" id="{6B7659CD-EDE5-4517-A657-A8A1F2005184}"/>
              </a:ext>
            </a:extLst>
          </p:cNvPr>
          <p:cNvSpPr>
            <a:spLocks noGrp="1"/>
          </p:cNvSpPr>
          <p:nvPr>
            <p:ph idx="1"/>
          </p:nvPr>
        </p:nvSpPr>
        <p:spPr/>
        <p:txBody>
          <a:bodyPr>
            <a:normAutofit/>
          </a:bodyPr>
          <a:lstStyle/>
          <a:p>
            <a:r>
              <a:rPr lang="en-US" sz="4800" dirty="0"/>
              <a:t>a. means tested programs: ppl have little incentive to get a job because they lose health &amp; other benefits</a:t>
            </a:r>
          </a:p>
          <a:p>
            <a:r>
              <a:rPr lang="en-US" sz="4800" dirty="0"/>
              <a:t>b. critics warn that programs promote dependence &amp; reduce ppl’s ability to become self-sufficient</a:t>
            </a:r>
          </a:p>
        </p:txBody>
      </p:sp>
    </p:spTree>
    <p:extLst>
      <p:ext uri="{BB962C8B-B14F-4D97-AF65-F5344CB8AC3E}">
        <p14:creationId xmlns:p14="http://schemas.microsoft.com/office/powerpoint/2010/main" val="24200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D6C3-4A7D-44B6-BAC1-F270D43BB9DD}"/>
              </a:ext>
            </a:extLst>
          </p:cNvPr>
          <p:cNvSpPr>
            <a:spLocks noGrp="1"/>
          </p:cNvSpPr>
          <p:nvPr>
            <p:ph type="title"/>
          </p:nvPr>
        </p:nvSpPr>
        <p:spPr>
          <a:xfrm>
            <a:off x="817880" y="791845"/>
            <a:ext cx="10515600" cy="1325563"/>
          </a:xfrm>
        </p:spPr>
        <p:txBody>
          <a:bodyPr>
            <a:noAutofit/>
          </a:bodyPr>
          <a:lstStyle/>
          <a:p>
            <a:r>
              <a:rPr lang="en-US" sz="6000" dirty="0"/>
              <a:t>B. Govt Regulation: Laws that try to </a:t>
            </a:r>
            <a:r>
              <a:rPr lang="en-US" sz="6000" dirty="0" err="1"/>
              <a:t>infl</a:t>
            </a:r>
            <a:r>
              <a:rPr lang="en-US" sz="6000" dirty="0"/>
              <a:t> the econ to behave in a + way</a:t>
            </a:r>
          </a:p>
        </p:txBody>
      </p:sp>
      <p:sp>
        <p:nvSpPr>
          <p:cNvPr id="3" name="Content Placeholder 2">
            <a:extLst>
              <a:ext uri="{FF2B5EF4-FFF2-40B4-BE49-F238E27FC236}">
                <a16:creationId xmlns:a16="http://schemas.microsoft.com/office/drawing/2014/main" id="{26C368E1-A303-4EB6-9605-534C1F2A671C}"/>
              </a:ext>
            </a:extLst>
          </p:cNvPr>
          <p:cNvSpPr>
            <a:spLocks noGrp="1"/>
          </p:cNvSpPr>
          <p:nvPr>
            <p:ph idx="1"/>
          </p:nvPr>
        </p:nvSpPr>
        <p:spPr>
          <a:xfrm>
            <a:off x="655320" y="2800985"/>
            <a:ext cx="10515600" cy="4351338"/>
          </a:xfrm>
        </p:spPr>
        <p:txBody>
          <a:bodyPr>
            <a:noAutofit/>
          </a:bodyPr>
          <a:lstStyle/>
          <a:p>
            <a:r>
              <a:rPr lang="en-US" sz="5400" dirty="0"/>
              <a:t>1. Anti-trust division of the Dept of Justice is responsible for preventing price fixing &amp; bid rigging</a:t>
            </a:r>
          </a:p>
        </p:txBody>
      </p:sp>
    </p:spTree>
    <p:extLst>
      <p:ext uri="{BB962C8B-B14F-4D97-AF65-F5344CB8AC3E}">
        <p14:creationId xmlns:p14="http://schemas.microsoft.com/office/powerpoint/2010/main" val="95831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2. Protecting consumers</a:t>
            </a:r>
          </a:p>
        </p:txBody>
      </p:sp>
      <p:sp>
        <p:nvSpPr>
          <p:cNvPr id="3" name="Content Placeholder 2"/>
          <p:cNvSpPr>
            <a:spLocks noGrp="1"/>
          </p:cNvSpPr>
          <p:nvPr>
            <p:ph idx="1"/>
          </p:nvPr>
        </p:nvSpPr>
        <p:spPr/>
        <p:txBody>
          <a:bodyPr>
            <a:noAutofit/>
          </a:bodyPr>
          <a:lstStyle/>
          <a:p>
            <a:r>
              <a:rPr lang="en-US" sz="4400" dirty="0"/>
              <a:t>a. Upton Sinclair shed light on unsafe meatpacking--</a:t>
            </a:r>
            <a:r>
              <a:rPr lang="en-US" sz="4400" dirty="0">
                <a:sym typeface="Wingdings" panose="05000000000000000000" pitchFamily="2" charset="2"/>
              </a:rPr>
              <a:t>Food &amp; Drug Admin</a:t>
            </a:r>
            <a:endParaRPr lang="en-US" sz="4400" dirty="0"/>
          </a:p>
          <a:p>
            <a:r>
              <a:rPr lang="en-US" sz="4400" dirty="0"/>
              <a:t>b. Ralph </a:t>
            </a:r>
            <a:r>
              <a:rPr lang="en-US" sz="4400" dirty="0" err="1"/>
              <a:t>Nadar</a:t>
            </a:r>
            <a:r>
              <a:rPr lang="en-US" sz="4400" dirty="0"/>
              <a:t> wrote about dangerous cars-</a:t>
            </a:r>
            <a:r>
              <a:rPr lang="en-US" sz="4400" dirty="0">
                <a:sym typeface="Wingdings" panose="05000000000000000000" pitchFamily="2" charset="2"/>
              </a:rPr>
              <a:t>Natl Hwy Traffic Safety Admin</a:t>
            </a:r>
          </a:p>
          <a:p>
            <a:r>
              <a:rPr lang="en-US" sz="4400" dirty="0">
                <a:sym typeface="Wingdings" panose="05000000000000000000" pitchFamily="2" charset="2"/>
              </a:rPr>
              <a:t>c. Dodd-Frank Wall St Reform &amp; Consumer </a:t>
            </a:r>
            <a:r>
              <a:rPr lang="en-US" sz="4400" dirty="0" err="1">
                <a:sym typeface="Wingdings" panose="05000000000000000000" pitchFamily="2" charset="2"/>
              </a:rPr>
              <a:t>Prot</a:t>
            </a:r>
            <a:r>
              <a:rPr lang="en-US" sz="4400" dirty="0">
                <a:sym typeface="Wingdings" panose="05000000000000000000" pitchFamily="2" charset="2"/>
              </a:rPr>
              <a:t> Act (2010) to protect consumers in financial </a:t>
            </a:r>
            <a:r>
              <a:rPr lang="en-US" sz="4400" dirty="0" err="1">
                <a:sym typeface="Wingdings" panose="05000000000000000000" pitchFamily="2" charset="2"/>
              </a:rPr>
              <a:t>mkts</a:t>
            </a:r>
            <a:endParaRPr lang="en-US" sz="4400" dirty="0"/>
          </a:p>
          <a:p>
            <a:endParaRPr lang="en-US" sz="4400" dirty="0"/>
          </a:p>
        </p:txBody>
      </p:sp>
    </p:spTree>
    <p:extLst>
      <p:ext uri="{BB962C8B-B14F-4D97-AF65-F5344CB8AC3E}">
        <p14:creationId xmlns:p14="http://schemas.microsoft.com/office/powerpoint/2010/main" val="349287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6F8093-B589-4B95-87F0-091CAE07FC78}"/>
              </a:ext>
            </a:extLst>
          </p:cNvPr>
          <p:cNvSpPr>
            <a:spLocks noGrp="1"/>
          </p:cNvSpPr>
          <p:nvPr>
            <p:ph idx="1"/>
          </p:nvPr>
        </p:nvSpPr>
        <p:spPr>
          <a:xfrm>
            <a:off x="838200" y="409779"/>
            <a:ext cx="10515600" cy="8409755"/>
          </a:xfrm>
        </p:spPr>
        <p:txBody>
          <a:bodyPr>
            <a:normAutofit/>
          </a:bodyPr>
          <a:lstStyle/>
          <a:p>
            <a:r>
              <a:rPr lang="en-US" sz="5400" dirty="0"/>
              <a:t>d. Protecting savers &amp; investors: FDIC, SEC</a:t>
            </a:r>
          </a:p>
          <a:p>
            <a:r>
              <a:rPr lang="en-US" sz="5400" dirty="0"/>
              <a:t>e. Protecting workers</a:t>
            </a:r>
          </a:p>
          <a:p>
            <a:r>
              <a:rPr lang="en-US" sz="5400" dirty="0"/>
              <a:t>1. Dept of Labor protects workers econ </a:t>
            </a:r>
            <a:r>
              <a:rPr lang="en-US" sz="5400" dirty="0" err="1"/>
              <a:t>rts</a:t>
            </a:r>
            <a:r>
              <a:rPr lang="en-US" sz="5400" dirty="0"/>
              <a:t> &amp; physical safety</a:t>
            </a:r>
          </a:p>
          <a:p>
            <a:r>
              <a:rPr lang="en-US" sz="5400" dirty="0"/>
              <a:t>2. OSHA: </a:t>
            </a:r>
            <a:r>
              <a:rPr lang="en-US" sz="5400" dirty="0" err="1"/>
              <a:t>estab</a:t>
            </a:r>
            <a:r>
              <a:rPr lang="en-US" sz="5400" dirty="0"/>
              <a:t> led to a 60% drop in </a:t>
            </a:r>
            <a:r>
              <a:rPr lang="en-US" sz="5400" dirty="0" err="1"/>
              <a:t>wrkplace</a:t>
            </a:r>
            <a:r>
              <a:rPr lang="en-US" sz="5400" dirty="0"/>
              <a:t> deaths since 1971</a:t>
            </a:r>
          </a:p>
          <a:p>
            <a:endParaRPr lang="en-US" dirty="0"/>
          </a:p>
          <a:p>
            <a:endParaRPr lang="en-US" dirty="0"/>
          </a:p>
        </p:txBody>
      </p:sp>
    </p:spTree>
    <p:extLst>
      <p:ext uri="{BB962C8B-B14F-4D97-AF65-F5344CB8AC3E}">
        <p14:creationId xmlns:p14="http://schemas.microsoft.com/office/powerpoint/2010/main" val="113956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30000"/>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346479" y="301451"/>
            <a:ext cx="9666514" cy="4401205"/>
          </a:xfrm>
          <a:prstGeom prst="rect">
            <a:avLst/>
          </a:prstGeom>
        </p:spPr>
        <p:txBody>
          <a:bodyPr wrap="square">
            <a:spAutoFit/>
          </a:bodyPr>
          <a:lstStyle/>
          <a:p>
            <a:r>
              <a:rPr lang="en-US" sz="4000" i="1" dirty="0"/>
              <a:t>The general slope of grain in flat steps of minimum dimension shall not be steeper than 1 in 12, except that for ladders under 10 feet in length the slope shall not be steeper than 1 in 10 . . . Local deviations of grain associated with otherwise permissible irregularities are permitted.</a:t>
            </a:r>
            <a:endParaRPr lang="en-US" sz="4000" dirty="0"/>
          </a:p>
        </p:txBody>
      </p:sp>
      <p:pic>
        <p:nvPicPr>
          <p:cNvPr id="3" name="happday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pic>
        <p:nvPicPr>
          <p:cNvPr id="4" name="simpsons_NifterDot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953869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61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8769"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3. </a:t>
            </a:r>
            <a:r>
              <a:rPr lang="en-US" sz="6000" dirty="0" err="1"/>
              <a:t>Probs</a:t>
            </a:r>
            <a:r>
              <a:rPr lang="en-US" sz="6000" dirty="0"/>
              <a:t> w/</a:t>
            </a:r>
            <a:r>
              <a:rPr lang="en-US" sz="6000" dirty="0" err="1"/>
              <a:t>govt</a:t>
            </a:r>
            <a:r>
              <a:rPr lang="en-US" sz="6000" dirty="0"/>
              <a:t> regulation</a:t>
            </a:r>
          </a:p>
        </p:txBody>
      </p:sp>
      <p:sp>
        <p:nvSpPr>
          <p:cNvPr id="3" name="Content Placeholder 2"/>
          <p:cNvSpPr>
            <a:spLocks noGrp="1"/>
          </p:cNvSpPr>
          <p:nvPr>
            <p:ph idx="1"/>
          </p:nvPr>
        </p:nvSpPr>
        <p:spPr/>
        <p:txBody>
          <a:bodyPr>
            <a:normAutofit/>
          </a:bodyPr>
          <a:lstStyle/>
          <a:p>
            <a:r>
              <a:rPr lang="en-US" sz="5400" dirty="0"/>
              <a:t>1. overregulation</a:t>
            </a:r>
          </a:p>
          <a:p>
            <a:r>
              <a:rPr lang="en-US" sz="5400" dirty="0"/>
              <a:t>2. regulatory capture: when regulatory agencies become </a:t>
            </a:r>
            <a:r>
              <a:rPr lang="en-US" sz="5400" dirty="0" err="1"/>
              <a:t>domin</a:t>
            </a:r>
            <a:r>
              <a:rPr lang="en-US" sz="5400" dirty="0"/>
              <a:t> by industries they regulate &amp; act in the </a:t>
            </a:r>
            <a:r>
              <a:rPr lang="en-US" sz="5400" b="1" dirty="0"/>
              <a:t>industry’s</a:t>
            </a:r>
            <a:r>
              <a:rPr lang="en-US" sz="5400" dirty="0"/>
              <a:t> best interest</a:t>
            </a:r>
          </a:p>
          <a:p>
            <a:endParaRPr lang="en-US" sz="4800" dirty="0"/>
          </a:p>
        </p:txBody>
      </p:sp>
    </p:spTree>
    <p:extLst>
      <p:ext uri="{BB962C8B-B14F-4D97-AF65-F5344CB8AC3E}">
        <p14:creationId xmlns:p14="http://schemas.microsoft.com/office/powerpoint/2010/main" val="77127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12465" y="301451"/>
            <a:ext cx="10761785" cy="5632311"/>
          </a:xfrm>
          <a:prstGeom prst="rect">
            <a:avLst/>
          </a:prstGeom>
        </p:spPr>
        <p:txBody>
          <a:bodyPr wrap="square">
            <a:spAutoFit/>
          </a:bodyPr>
          <a:lstStyle/>
          <a:p>
            <a:r>
              <a:rPr lang="en-US" sz="3600" dirty="0"/>
              <a:t>James Hall, the former National Transportation Safety Board chairman, </a:t>
            </a:r>
            <a:r>
              <a:rPr lang="en-US" sz="3600" dirty="0">
                <a:hlinkClick r:id="rId3"/>
              </a:rPr>
              <a:t>explained in the Times</a:t>
            </a:r>
            <a:r>
              <a:rPr lang="en-US" sz="3600" dirty="0"/>
              <a:t>, in 2005 the FAA turned its safety certification responsibilities over to the manufacturers themselves (if manufacturers met some requirements). In plain speak, this means that Boeing got to decide if Boeing’s airplanes were safe enough to fly — with little additional oversight.</a:t>
            </a:r>
          </a:p>
          <a:p>
            <a:r>
              <a:rPr lang="en-US" sz="3600" dirty="0"/>
              <a:t>The FAA said the purpose of this change was to </a:t>
            </a:r>
            <a:r>
              <a:rPr lang="en-US" sz="3600" b="1" dirty="0"/>
              <a:t>save the aviation industry roughly $25 billion</a:t>
            </a:r>
            <a:r>
              <a:rPr lang="en-US" sz="3600" dirty="0"/>
              <a:t> between 2006 to 2015.</a:t>
            </a:r>
          </a:p>
        </p:txBody>
      </p:sp>
    </p:spTree>
    <p:extLst>
      <p:ext uri="{BB962C8B-B14F-4D97-AF65-F5344CB8AC3E}">
        <p14:creationId xmlns:p14="http://schemas.microsoft.com/office/powerpoint/2010/main" val="322388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pic>
        <p:nvPicPr>
          <p:cNvPr id="1025" name="Picture 1" descr="Figure 11.2B Graphing Gains from Airline Deregulation &#10;Before 1978, the Civil Aeronautics Board controlled both domestic airline routes and fares. After the deregulation that year, any domestic airline judged “fit, willing, and able,” was allowed to fly any U.S. route at any price.&#10;• Note the drop in average fares, as calculated in 2005 dollars.&#10;• With lower fares, the number of Americans flying increased between 1975 and 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632" y="213504"/>
            <a:ext cx="8763000" cy="49053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962951" y="5201670"/>
            <a:ext cx="1068958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Figure 11.2B Graphing Gains from Airline Deregulation </a:t>
            </a:r>
            <a:r>
              <a:rPr kumimoji="0" lang="en-US" altLang="en-US" sz="1800" b="0" i="0" u="none" strike="noStrike" cap="none" normalizeH="0" baseline="0" dirty="0">
                <a:ln>
                  <a:noFill/>
                </a:ln>
                <a:solidFill>
                  <a:schemeClr val="tx1"/>
                </a:solidFill>
                <a:effectLst/>
                <a:latin typeface="Arial" panose="020B0604020202020204" pitchFamily="34" charset="0"/>
              </a:rPr>
              <a:t>Before 1978, the Civil Aeronautics Board controlled both domestic airline routes and fares. After the deregulation that year, any domestic airline judged “fit, willing, and able,” was allowed to fly any U.S. route at any price.</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Note the drop in average fares, as calculated in 2005 dollars.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With lower fares, the number of Americans flying increased between 1975 and 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071908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3171</TotalTime>
  <Words>890</Words>
  <Application>Microsoft Office PowerPoint</Application>
  <PresentationFormat>Widescreen</PresentationFormat>
  <Paragraphs>58</Paragraphs>
  <Slides>24</Slides>
  <Notes>0</Notes>
  <HiddenSlides>1</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vt:lpstr>
      <vt:lpstr>Office Theme</vt:lpstr>
      <vt:lpstr>Chapter 11</vt:lpstr>
      <vt:lpstr>A. Protecting Property Rights</vt:lpstr>
      <vt:lpstr>B. Govt Regulation: Laws that try to infl the econ to behave in a + way</vt:lpstr>
      <vt:lpstr>2. Protecting consumers</vt:lpstr>
      <vt:lpstr>PowerPoint Presentation</vt:lpstr>
      <vt:lpstr>PowerPoint Presentation</vt:lpstr>
      <vt:lpstr>3. Probs w/govt regulation</vt:lpstr>
      <vt:lpstr>PowerPoint Presentation</vt:lpstr>
      <vt:lpstr>PowerPoint Presentation</vt:lpstr>
      <vt:lpstr>C. Externalities &amp; Public Goods</vt:lpstr>
      <vt:lpstr>PowerPoint Presentation</vt:lpstr>
      <vt:lpstr>PowerPoint Presentation</vt:lpstr>
      <vt:lpstr>PowerPoint Presentation</vt:lpstr>
      <vt:lpstr>4. Preserving Common Resources</vt:lpstr>
      <vt:lpstr>D. Govt Promotes Econ Well Being</vt:lpstr>
      <vt:lpstr>2. Govt promotes econ stability </vt:lpstr>
      <vt:lpstr>PowerPoint Presentation</vt:lpstr>
      <vt:lpstr>PowerPoint Presentation</vt:lpstr>
      <vt:lpstr>PowerPoint Presentation</vt:lpstr>
      <vt:lpstr>3. Income redistribution: goal: to lift ppl out of poverty</vt:lpstr>
      <vt:lpstr>PowerPoint Presentation</vt:lpstr>
      <vt:lpstr>PowerPoint Presentation</vt:lpstr>
      <vt:lpstr>PowerPoint Presentation</vt:lpstr>
      <vt:lpstr>4. Consequences of anti-poverty policies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 Protecting Property Rights</dc:title>
  <dc:creator>Julie Phillips</dc:creator>
  <cp:lastModifiedBy>Julie Phillips</cp:lastModifiedBy>
  <cp:revision>95</cp:revision>
  <dcterms:created xsi:type="dcterms:W3CDTF">2019-04-11T04:23:12Z</dcterms:created>
  <dcterms:modified xsi:type="dcterms:W3CDTF">2022-06-24T21:03:29Z</dcterms:modified>
</cp:coreProperties>
</file>