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7" r:id="rId15"/>
    <p:sldId id="266"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1AF73A-3D48-3F6C-EF2E-487B04621823}" v="1" dt="2020-01-28T22:29:12.4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p:scale>
          <a:sx n="96" d="100"/>
          <a:sy n="96" d="100"/>
        </p:scale>
        <p:origin x="72"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anette Ruddick" userId="S::ruddickj@luhsd.net::c3ad00ef-33d4-4719-a00d-8235e8391105" providerId="AD" clId="Web-{031AF73A-3D48-3F6C-EF2E-487B04621823}"/>
    <pc:docChg chg="modSld">
      <pc:chgData name="Jeanette Ruddick" userId="S::ruddickj@luhsd.net::c3ad00ef-33d4-4719-a00d-8235e8391105" providerId="AD" clId="Web-{031AF73A-3D48-3F6C-EF2E-487B04621823}" dt="2020-01-28T22:29:12.449" v="0" actId="1076"/>
      <pc:docMkLst>
        <pc:docMk/>
      </pc:docMkLst>
      <pc:sldChg chg="modSp">
        <pc:chgData name="Jeanette Ruddick" userId="S::ruddickj@luhsd.net::c3ad00ef-33d4-4719-a00d-8235e8391105" providerId="AD" clId="Web-{031AF73A-3D48-3F6C-EF2E-487B04621823}" dt="2020-01-28T22:29:12.449" v="0" actId="1076"/>
        <pc:sldMkLst>
          <pc:docMk/>
          <pc:sldMk cId="2747044904" sldId="269"/>
        </pc:sldMkLst>
        <pc:picChg chg="mod">
          <ac:chgData name="Jeanette Ruddick" userId="S::ruddickj@luhsd.net::c3ad00ef-33d4-4719-a00d-8235e8391105" providerId="AD" clId="Web-{031AF73A-3D48-3F6C-EF2E-487B04621823}" dt="2020-01-28T22:29:12.449" v="0" actId="1076"/>
          <ac:picMkLst>
            <pc:docMk/>
            <pc:sldMk cId="2747044904" sldId="269"/>
            <ac:picMk id="4" creationId="{361C75A3-0036-42C0-85E9-9567752A54D9}"/>
          </ac:picMkLst>
        </pc:picChg>
      </pc:sldChg>
    </pc:docChg>
  </pc:docChgLst>
  <pc:docChgLst>
    <pc:chgData name="Jeanette Ruddick" userId="c3ad00ef-33d4-4719-a00d-8235e8391105" providerId="ADAL" clId="{A1C644B7-C3DD-4E95-B4B1-DAD5CB84363B}"/>
    <pc:docChg chg="custSel addSld delSld modSld">
      <pc:chgData name="Jeanette Ruddick" userId="c3ad00ef-33d4-4719-a00d-8235e8391105" providerId="ADAL" clId="{A1C644B7-C3DD-4E95-B4B1-DAD5CB84363B}" dt="2020-01-22T06:17:25.073" v="51"/>
      <pc:docMkLst>
        <pc:docMk/>
      </pc:docMkLst>
      <pc:sldChg chg="modSp">
        <pc:chgData name="Jeanette Ruddick" userId="c3ad00ef-33d4-4719-a00d-8235e8391105" providerId="ADAL" clId="{A1C644B7-C3DD-4E95-B4B1-DAD5CB84363B}" dt="2020-01-22T06:05:56.751" v="15" actId="20577"/>
        <pc:sldMkLst>
          <pc:docMk/>
          <pc:sldMk cId="936372029" sldId="256"/>
        </pc:sldMkLst>
        <pc:spChg chg="mod">
          <ac:chgData name="Jeanette Ruddick" userId="c3ad00ef-33d4-4719-a00d-8235e8391105" providerId="ADAL" clId="{A1C644B7-C3DD-4E95-B4B1-DAD5CB84363B}" dt="2020-01-22T06:05:56.751" v="15" actId="20577"/>
          <ac:spMkLst>
            <pc:docMk/>
            <pc:sldMk cId="936372029" sldId="256"/>
            <ac:spMk id="3" creationId="{C3EEF629-419F-491B-B7A8-D4ED6F2EC237}"/>
          </ac:spMkLst>
        </pc:spChg>
      </pc:sldChg>
      <pc:sldChg chg="modSp">
        <pc:chgData name="Jeanette Ruddick" userId="c3ad00ef-33d4-4719-a00d-8235e8391105" providerId="ADAL" clId="{A1C644B7-C3DD-4E95-B4B1-DAD5CB84363B}" dt="2020-01-22T06:07:22.310" v="18" actId="404"/>
        <pc:sldMkLst>
          <pc:docMk/>
          <pc:sldMk cId="2016918912" sldId="267"/>
        </pc:sldMkLst>
        <pc:spChg chg="mod">
          <ac:chgData name="Jeanette Ruddick" userId="c3ad00ef-33d4-4719-a00d-8235e8391105" providerId="ADAL" clId="{A1C644B7-C3DD-4E95-B4B1-DAD5CB84363B}" dt="2020-01-22T06:07:22.310" v="18" actId="404"/>
          <ac:spMkLst>
            <pc:docMk/>
            <pc:sldMk cId="2016918912" sldId="267"/>
            <ac:spMk id="3" creationId="{CBD0BCDD-FFB7-4FEC-ADD1-AD342D6980B9}"/>
          </ac:spMkLst>
        </pc:spChg>
      </pc:sldChg>
      <pc:sldChg chg="add del">
        <pc:chgData name="Jeanette Ruddick" userId="c3ad00ef-33d4-4719-a00d-8235e8391105" providerId="ADAL" clId="{A1C644B7-C3DD-4E95-B4B1-DAD5CB84363B}" dt="2020-01-22T06:09:43.808" v="21" actId="47"/>
        <pc:sldMkLst>
          <pc:docMk/>
          <pc:sldMk cId="2553718570" sldId="268"/>
        </pc:sldMkLst>
      </pc:sldChg>
      <pc:sldChg chg="addSp delSp modSp add modAnim">
        <pc:chgData name="Jeanette Ruddick" userId="c3ad00ef-33d4-4719-a00d-8235e8391105" providerId="ADAL" clId="{A1C644B7-C3DD-4E95-B4B1-DAD5CB84363B}" dt="2020-01-22T06:17:25.073" v="51"/>
        <pc:sldMkLst>
          <pc:docMk/>
          <pc:sldMk cId="2747044904" sldId="269"/>
        </pc:sldMkLst>
        <pc:spChg chg="mod">
          <ac:chgData name="Jeanette Ruddick" userId="c3ad00ef-33d4-4719-a00d-8235e8391105" providerId="ADAL" clId="{A1C644B7-C3DD-4E95-B4B1-DAD5CB84363B}" dt="2020-01-22T06:10:42.104" v="37" actId="20577"/>
          <ac:spMkLst>
            <pc:docMk/>
            <pc:sldMk cId="2747044904" sldId="269"/>
            <ac:spMk id="2" creationId="{740129E4-ED90-46AC-B882-9A2D00C9CF1C}"/>
          </ac:spMkLst>
        </pc:spChg>
        <pc:spChg chg="del">
          <ac:chgData name="Jeanette Ruddick" userId="c3ad00ef-33d4-4719-a00d-8235e8391105" providerId="ADAL" clId="{A1C644B7-C3DD-4E95-B4B1-DAD5CB84363B}" dt="2020-01-22T06:10:24.223" v="23" actId="478"/>
          <ac:spMkLst>
            <pc:docMk/>
            <pc:sldMk cId="2747044904" sldId="269"/>
            <ac:spMk id="3" creationId="{63F4DDD3-417D-4E45-9A2D-79B16C48E0B1}"/>
          </ac:spMkLst>
        </pc:spChg>
        <pc:picChg chg="add mod">
          <ac:chgData name="Jeanette Ruddick" userId="c3ad00ef-33d4-4719-a00d-8235e8391105" providerId="ADAL" clId="{A1C644B7-C3DD-4E95-B4B1-DAD5CB84363B}" dt="2020-01-22T06:13:35.966" v="45" actId="1076"/>
          <ac:picMkLst>
            <pc:docMk/>
            <pc:sldMk cId="2747044904" sldId="269"/>
            <ac:picMk id="4" creationId="{361C75A3-0036-42C0-85E9-9567752A54D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1/28/2020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1/28/2020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video" Target="https://www.youtube.com/embed/NioeNhfpVfI?feature=oembe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youtu.be/el_O72aTZz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oodtherapy.org/blog/psychpedia/i-messag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2222D-3872-4987-BC68-6B5E8FD90B17}"/>
              </a:ext>
            </a:extLst>
          </p:cNvPr>
          <p:cNvSpPr>
            <a:spLocks noGrp="1"/>
          </p:cNvSpPr>
          <p:nvPr>
            <p:ph type="ctrTitle"/>
          </p:nvPr>
        </p:nvSpPr>
        <p:spPr/>
        <p:txBody>
          <a:bodyPr/>
          <a:lstStyle/>
          <a:p>
            <a:r>
              <a:rPr lang="en-US" sz="7200" dirty="0"/>
              <a:t>Effective Interpersonal Communication</a:t>
            </a:r>
          </a:p>
        </p:txBody>
      </p:sp>
      <p:sp>
        <p:nvSpPr>
          <p:cNvPr id="3" name="Subtitle 2">
            <a:extLst>
              <a:ext uri="{FF2B5EF4-FFF2-40B4-BE49-F238E27FC236}">
                <a16:creationId xmlns:a16="http://schemas.microsoft.com/office/drawing/2014/main" id="{C3EEF629-419F-491B-B7A8-D4ED6F2EC237}"/>
              </a:ext>
            </a:extLst>
          </p:cNvPr>
          <p:cNvSpPr>
            <a:spLocks noGrp="1"/>
          </p:cNvSpPr>
          <p:nvPr>
            <p:ph type="subTitle" idx="1"/>
          </p:nvPr>
        </p:nvSpPr>
        <p:spPr/>
        <p:txBody>
          <a:bodyPr/>
          <a:lstStyle/>
          <a:p>
            <a:r>
              <a:rPr lang="en-US" dirty="0">
                <a:solidFill>
                  <a:schemeClr val="bg1"/>
                </a:solidFill>
              </a:rPr>
              <a:t>DBT’s DEARMAN</a:t>
            </a:r>
          </a:p>
        </p:txBody>
      </p:sp>
    </p:spTree>
    <p:extLst>
      <p:ext uri="{BB962C8B-B14F-4D97-AF65-F5344CB8AC3E}">
        <p14:creationId xmlns:p14="http://schemas.microsoft.com/office/powerpoint/2010/main" val="936372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DE315-05AC-49DA-909E-ED73C4725DDF}"/>
              </a:ext>
            </a:extLst>
          </p:cNvPr>
          <p:cNvSpPr>
            <a:spLocks noGrp="1"/>
          </p:cNvSpPr>
          <p:nvPr>
            <p:ph type="title"/>
          </p:nvPr>
        </p:nvSpPr>
        <p:spPr/>
        <p:txBody>
          <a:bodyPr/>
          <a:lstStyle/>
          <a:p>
            <a:r>
              <a:rPr lang="en-US" dirty="0"/>
              <a:t>Example Conversation Using DEARMAN</a:t>
            </a:r>
          </a:p>
        </p:txBody>
      </p:sp>
      <p:sp>
        <p:nvSpPr>
          <p:cNvPr id="3" name="Content Placeholder 2">
            <a:extLst>
              <a:ext uri="{FF2B5EF4-FFF2-40B4-BE49-F238E27FC236}">
                <a16:creationId xmlns:a16="http://schemas.microsoft.com/office/drawing/2014/main" id="{5B830127-0C06-4DAA-BF0A-763D7525086A}"/>
              </a:ext>
            </a:extLst>
          </p:cNvPr>
          <p:cNvSpPr>
            <a:spLocks noGrp="1"/>
          </p:cNvSpPr>
          <p:nvPr>
            <p:ph idx="1"/>
          </p:nvPr>
        </p:nvSpPr>
        <p:spPr>
          <a:xfrm>
            <a:off x="228600" y="1769164"/>
            <a:ext cx="11867322" cy="5088835"/>
          </a:xfrm>
        </p:spPr>
        <p:txBody>
          <a:bodyPr>
            <a:normAutofit lnSpcReduction="10000"/>
          </a:bodyPr>
          <a:lstStyle/>
          <a:p>
            <a:pPr marL="0" indent="0">
              <a:spcBef>
                <a:spcPts val="550"/>
              </a:spcBef>
              <a:spcAft>
                <a:spcPts val="550"/>
              </a:spcAft>
              <a:buNone/>
            </a:pPr>
            <a:r>
              <a:rPr lang="en-US" sz="2400" b="1" dirty="0">
                <a:solidFill>
                  <a:schemeClr val="bg1"/>
                </a:solidFill>
              </a:rPr>
              <a:t>Describe </a:t>
            </a:r>
            <a:r>
              <a:rPr lang="en-US" sz="2400" dirty="0">
                <a:solidFill>
                  <a:schemeClr val="bg1"/>
                </a:solidFill>
              </a:rPr>
              <a:t>“I checked my grades on Aeries and understand that I am missing assignment </a:t>
            </a:r>
            <a:r>
              <a:rPr lang="en-US" sz="2400" u="sng" dirty="0">
                <a:solidFill>
                  <a:schemeClr val="bg1"/>
                </a:solidFill>
              </a:rPr>
              <a:t>					</a:t>
            </a:r>
            <a:r>
              <a:rPr lang="en-US" sz="2400" dirty="0">
                <a:solidFill>
                  <a:schemeClr val="bg1"/>
                </a:solidFill>
              </a:rPr>
              <a:t>. I’d like to talk to you about it.”</a:t>
            </a:r>
          </a:p>
          <a:p>
            <a:pPr marL="0" indent="0">
              <a:spcBef>
                <a:spcPts val="550"/>
              </a:spcBef>
              <a:spcAft>
                <a:spcPts val="550"/>
              </a:spcAft>
              <a:buNone/>
            </a:pPr>
            <a:r>
              <a:rPr lang="en-US" sz="2400" b="1" dirty="0">
                <a:solidFill>
                  <a:schemeClr val="bg1"/>
                </a:solidFill>
              </a:rPr>
              <a:t>Express</a:t>
            </a:r>
            <a:r>
              <a:rPr lang="en-US" sz="2400" dirty="0">
                <a:solidFill>
                  <a:schemeClr val="bg1"/>
                </a:solidFill>
              </a:rPr>
              <a:t> “I am anxious this missing assignment is affecting my over all grade.”</a:t>
            </a:r>
          </a:p>
          <a:p>
            <a:pPr marL="0" indent="0">
              <a:spcBef>
                <a:spcPts val="550"/>
              </a:spcBef>
              <a:spcAft>
                <a:spcPts val="550"/>
              </a:spcAft>
              <a:buNone/>
            </a:pPr>
            <a:r>
              <a:rPr lang="en-US" sz="2400" b="1" dirty="0">
                <a:solidFill>
                  <a:schemeClr val="bg1"/>
                </a:solidFill>
              </a:rPr>
              <a:t>Assert</a:t>
            </a:r>
            <a:r>
              <a:rPr lang="en-US" sz="2400" dirty="0">
                <a:solidFill>
                  <a:schemeClr val="bg1"/>
                </a:solidFill>
              </a:rPr>
              <a:t> “I would like another opportunity to turn in (this assignment).”</a:t>
            </a:r>
          </a:p>
          <a:p>
            <a:pPr marL="0" indent="0">
              <a:spcBef>
                <a:spcPts val="550"/>
              </a:spcBef>
              <a:spcAft>
                <a:spcPts val="550"/>
              </a:spcAft>
              <a:buNone/>
            </a:pPr>
            <a:r>
              <a:rPr lang="en-US" sz="2400" b="1" dirty="0">
                <a:solidFill>
                  <a:schemeClr val="bg1"/>
                </a:solidFill>
              </a:rPr>
              <a:t>Reinforce </a:t>
            </a:r>
            <a:r>
              <a:rPr lang="en-US" sz="2400" dirty="0">
                <a:solidFill>
                  <a:schemeClr val="bg1"/>
                </a:solidFill>
              </a:rPr>
              <a:t>“I would really like to improve my grade in your class and would appreciate the opportunity to redo that assignment.”</a:t>
            </a:r>
          </a:p>
          <a:p>
            <a:pPr marL="0" indent="0">
              <a:spcBef>
                <a:spcPts val="550"/>
              </a:spcBef>
              <a:spcAft>
                <a:spcPts val="550"/>
              </a:spcAft>
              <a:buNone/>
            </a:pPr>
            <a:r>
              <a:rPr lang="en-US" sz="2400" b="1" dirty="0">
                <a:solidFill>
                  <a:schemeClr val="bg1"/>
                </a:solidFill>
              </a:rPr>
              <a:t>Mindful</a:t>
            </a:r>
            <a:r>
              <a:rPr lang="en-US" sz="2400" dirty="0">
                <a:solidFill>
                  <a:schemeClr val="bg1"/>
                </a:solidFill>
              </a:rPr>
              <a:t> “I understand this may inconvenience you and appreciate your patience with me.”</a:t>
            </a:r>
          </a:p>
          <a:p>
            <a:pPr marL="0" indent="0">
              <a:spcBef>
                <a:spcPts val="550"/>
              </a:spcBef>
              <a:spcAft>
                <a:spcPts val="550"/>
              </a:spcAft>
              <a:buNone/>
            </a:pPr>
            <a:r>
              <a:rPr lang="en-US" sz="2400" b="1" dirty="0">
                <a:solidFill>
                  <a:schemeClr val="bg1"/>
                </a:solidFill>
              </a:rPr>
              <a:t>Appear Confident </a:t>
            </a:r>
            <a:r>
              <a:rPr lang="en-US" sz="2400" dirty="0">
                <a:solidFill>
                  <a:schemeClr val="bg1"/>
                </a:solidFill>
              </a:rPr>
              <a:t>Make eye contact, stay mindful of the conversation, be calm instead of reactive, and state things clearly.</a:t>
            </a:r>
          </a:p>
          <a:p>
            <a:pPr marL="0" indent="0">
              <a:spcBef>
                <a:spcPts val="550"/>
              </a:spcBef>
              <a:spcAft>
                <a:spcPts val="550"/>
              </a:spcAft>
              <a:buNone/>
            </a:pPr>
            <a:r>
              <a:rPr lang="en-US" sz="2400" b="1" dirty="0">
                <a:solidFill>
                  <a:schemeClr val="bg1"/>
                </a:solidFill>
              </a:rPr>
              <a:t>Negotiate</a:t>
            </a:r>
            <a:r>
              <a:rPr lang="en-US" sz="2400" dirty="0">
                <a:solidFill>
                  <a:schemeClr val="bg1"/>
                </a:solidFill>
              </a:rPr>
              <a:t> “May I help around the classroom or make copies for you to help save you time?”</a:t>
            </a:r>
          </a:p>
        </p:txBody>
      </p:sp>
    </p:spTree>
    <p:extLst>
      <p:ext uri="{BB962C8B-B14F-4D97-AF65-F5344CB8AC3E}">
        <p14:creationId xmlns:p14="http://schemas.microsoft.com/office/powerpoint/2010/main" val="3935191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C1F7F-1A12-4F82-8A3B-2667328B6C2E}"/>
              </a:ext>
            </a:extLst>
          </p:cNvPr>
          <p:cNvSpPr>
            <a:spLocks noGrp="1"/>
          </p:cNvSpPr>
          <p:nvPr>
            <p:ph type="title"/>
          </p:nvPr>
        </p:nvSpPr>
        <p:spPr/>
        <p:txBody>
          <a:bodyPr/>
          <a:lstStyle/>
          <a:p>
            <a:r>
              <a:rPr lang="en-US" dirty="0"/>
              <a:t>DEARMAN in an email</a:t>
            </a:r>
          </a:p>
        </p:txBody>
      </p:sp>
      <p:sp>
        <p:nvSpPr>
          <p:cNvPr id="3" name="Content Placeholder 2">
            <a:extLst>
              <a:ext uri="{FF2B5EF4-FFF2-40B4-BE49-F238E27FC236}">
                <a16:creationId xmlns:a16="http://schemas.microsoft.com/office/drawing/2014/main" id="{CBD0BCDD-FFB7-4FEC-ADD1-AD342D6980B9}"/>
              </a:ext>
            </a:extLst>
          </p:cNvPr>
          <p:cNvSpPr>
            <a:spLocks noGrp="1"/>
          </p:cNvSpPr>
          <p:nvPr>
            <p:ph idx="1"/>
          </p:nvPr>
        </p:nvSpPr>
        <p:spPr>
          <a:xfrm>
            <a:off x="119269" y="2126974"/>
            <a:ext cx="11966713" cy="4542183"/>
          </a:xfrm>
        </p:spPr>
        <p:txBody>
          <a:bodyPr>
            <a:normAutofit/>
          </a:bodyPr>
          <a:lstStyle/>
          <a:p>
            <a:pPr marL="0" indent="0">
              <a:lnSpc>
                <a:spcPct val="200000"/>
              </a:lnSpc>
              <a:spcBef>
                <a:spcPts val="600"/>
              </a:spcBef>
              <a:buNone/>
            </a:pPr>
            <a:r>
              <a:rPr lang="en-US" sz="3200" b="1" dirty="0">
                <a:solidFill>
                  <a:schemeClr val="bg1"/>
                </a:solidFill>
              </a:rPr>
              <a:t>To:</a:t>
            </a:r>
            <a:r>
              <a:rPr lang="en-US" sz="3200" dirty="0">
                <a:solidFill>
                  <a:schemeClr val="bg1"/>
                </a:solidFill>
              </a:rPr>
              <a:t> Lyndsie Memory &lt;memoryl@luhsd.net&gt;</a:t>
            </a:r>
          </a:p>
          <a:p>
            <a:pPr marL="0" indent="0">
              <a:lnSpc>
                <a:spcPct val="200000"/>
              </a:lnSpc>
              <a:spcBef>
                <a:spcPts val="600"/>
              </a:spcBef>
              <a:buNone/>
            </a:pPr>
            <a:r>
              <a:rPr lang="en-US" sz="3200" b="1" dirty="0">
                <a:solidFill>
                  <a:schemeClr val="bg1"/>
                </a:solidFill>
              </a:rPr>
              <a:t>CC:</a:t>
            </a:r>
            <a:r>
              <a:rPr lang="en-US" sz="3200" dirty="0">
                <a:solidFill>
                  <a:schemeClr val="bg1"/>
                </a:solidFill>
              </a:rPr>
              <a:t> Jeanette Ruddick &lt;ruddickj@luhsd.net&gt;</a:t>
            </a:r>
            <a:br>
              <a:rPr lang="en-US" sz="3200" dirty="0">
                <a:solidFill>
                  <a:schemeClr val="bg1"/>
                </a:solidFill>
              </a:rPr>
            </a:br>
            <a:r>
              <a:rPr lang="en-US" sz="3200" b="1" dirty="0">
                <a:solidFill>
                  <a:schemeClr val="bg1"/>
                </a:solidFill>
              </a:rPr>
              <a:t>Subject:</a:t>
            </a:r>
            <a:r>
              <a:rPr lang="en-US" sz="3200" dirty="0">
                <a:solidFill>
                  <a:schemeClr val="bg1"/>
                </a:solidFill>
              </a:rPr>
              <a:t> Jane Doe, 5012345, Earth Science per 4</a:t>
            </a:r>
          </a:p>
          <a:p>
            <a:pPr marL="0" indent="0">
              <a:spcBef>
                <a:spcPts val="0"/>
              </a:spcBef>
              <a:buNone/>
            </a:pPr>
            <a:r>
              <a:rPr lang="en-US" sz="2400" i="1" dirty="0">
                <a:solidFill>
                  <a:schemeClr val="bg1"/>
                </a:solidFill>
              </a:rPr>
              <a:t>					(Your name, your ID Number, Class, Period)</a:t>
            </a:r>
          </a:p>
        </p:txBody>
      </p:sp>
    </p:spTree>
    <p:extLst>
      <p:ext uri="{BB962C8B-B14F-4D97-AF65-F5344CB8AC3E}">
        <p14:creationId xmlns:p14="http://schemas.microsoft.com/office/powerpoint/2010/main" val="2016918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C1F7F-1A12-4F82-8A3B-2667328B6C2E}"/>
              </a:ext>
            </a:extLst>
          </p:cNvPr>
          <p:cNvSpPr>
            <a:spLocks noGrp="1"/>
          </p:cNvSpPr>
          <p:nvPr>
            <p:ph type="title"/>
          </p:nvPr>
        </p:nvSpPr>
        <p:spPr/>
        <p:txBody>
          <a:bodyPr/>
          <a:lstStyle/>
          <a:p>
            <a:r>
              <a:rPr lang="en-US" dirty="0"/>
              <a:t>DEARMAN in an email</a:t>
            </a:r>
          </a:p>
        </p:txBody>
      </p:sp>
      <p:sp>
        <p:nvSpPr>
          <p:cNvPr id="3" name="Content Placeholder 2">
            <a:extLst>
              <a:ext uri="{FF2B5EF4-FFF2-40B4-BE49-F238E27FC236}">
                <a16:creationId xmlns:a16="http://schemas.microsoft.com/office/drawing/2014/main" id="{CBD0BCDD-FFB7-4FEC-ADD1-AD342D6980B9}"/>
              </a:ext>
            </a:extLst>
          </p:cNvPr>
          <p:cNvSpPr>
            <a:spLocks noGrp="1"/>
          </p:cNvSpPr>
          <p:nvPr>
            <p:ph idx="1"/>
          </p:nvPr>
        </p:nvSpPr>
        <p:spPr>
          <a:xfrm>
            <a:off x="119269" y="1948070"/>
            <a:ext cx="11966713" cy="4721087"/>
          </a:xfrm>
        </p:spPr>
        <p:txBody>
          <a:bodyPr>
            <a:normAutofit/>
          </a:bodyPr>
          <a:lstStyle/>
          <a:p>
            <a:pPr marL="0" indent="0">
              <a:buNone/>
            </a:pPr>
            <a:r>
              <a:rPr lang="en-US" sz="2400" dirty="0">
                <a:solidFill>
                  <a:schemeClr val="bg1"/>
                </a:solidFill>
              </a:rPr>
              <a:t>Dear Ms. Memory;</a:t>
            </a:r>
          </a:p>
          <a:p>
            <a:pPr marL="0" indent="0">
              <a:spcBef>
                <a:spcPts val="550"/>
              </a:spcBef>
              <a:spcAft>
                <a:spcPts val="550"/>
              </a:spcAft>
              <a:buNone/>
            </a:pPr>
            <a:r>
              <a:rPr lang="en-US" sz="2400" dirty="0">
                <a:solidFill>
                  <a:schemeClr val="bg1"/>
                </a:solidFill>
              </a:rPr>
              <a:t>I checked my grades on Aeries and understand that I am missing assignment ____________. I’d like to talk to you about it. I am anxious this missing assignment is affecting my over all grade. I would like another opportunity to turn in (this assignment).</a:t>
            </a:r>
            <a:r>
              <a:rPr lang="en-US" sz="2400" b="1" dirty="0">
                <a:solidFill>
                  <a:schemeClr val="bg1"/>
                </a:solidFill>
              </a:rPr>
              <a:t> </a:t>
            </a:r>
            <a:r>
              <a:rPr lang="en-US" sz="2400" dirty="0">
                <a:solidFill>
                  <a:schemeClr val="bg1"/>
                </a:solidFill>
              </a:rPr>
              <a:t>I would really like to improve my grade in your class and would appreciate the opportunity to redo that assignment. I understand this may inconvenience you and appreciate your patience with me. May I help some how? I can help around the classroom or make copies for you to help save you time. Please let me know. I will check in with you after our next class. </a:t>
            </a:r>
          </a:p>
          <a:p>
            <a:pPr marL="0" indent="0">
              <a:spcBef>
                <a:spcPts val="550"/>
              </a:spcBef>
              <a:spcAft>
                <a:spcPts val="550"/>
              </a:spcAft>
              <a:buNone/>
            </a:pPr>
            <a:r>
              <a:rPr lang="en-US" sz="2400" dirty="0">
                <a:solidFill>
                  <a:schemeClr val="bg1"/>
                </a:solidFill>
              </a:rPr>
              <a:t>Thank you,</a:t>
            </a:r>
          </a:p>
          <a:p>
            <a:pPr marL="0" indent="0">
              <a:spcBef>
                <a:spcPts val="550"/>
              </a:spcBef>
              <a:spcAft>
                <a:spcPts val="550"/>
              </a:spcAft>
              <a:buNone/>
            </a:pPr>
            <a:r>
              <a:rPr lang="en-US" sz="2400" dirty="0">
                <a:solidFill>
                  <a:schemeClr val="bg1"/>
                </a:solidFill>
              </a:rPr>
              <a:t>Jane Doe</a:t>
            </a:r>
          </a:p>
        </p:txBody>
      </p:sp>
    </p:spTree>
    <p:extLst>
      <p:ext uri="{BB962C8B-B14F-4D97-AF65-F5344CB8AC3E}">
        <p14:creationId xmlns:p14="http://schemas.microsoft.com/office/powerpoint/2010/main" val="2131131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129E4-ED90-46AC-B882-9A2D00C9CF1C}"/>
              </a:ext>
            </a:extLst>
          </p:cNvPr>
          <p:cNvSpPr>
            <a:spLocks noGrp="1"/>
          </p:cNvSpPr>
          <p:nvPr>
            <p:ph type="title"/>
          </p:nvPr>
        </p:nvSpPr>
        <p:spPr/>
        <p:txBody>
          <a:bodyPr/>
          <a:lstStyle/>
          <a:p>
            <a:r>
              <a:rPr lang="en-US" dirty="0"/>
              <a:t>Video Example</a:t>
            </a:r>
          </a:p>
        </p:txBody>
      </p:sp>
      <p:pic>
        <p:nvPicPr>
          <p:cNvPr id="4" name="Online Media 3" title="How to Email a Teacher">
            <a:hlinkClick r:id="" action="ppaction://media"/>
            <a:extLst>
              <a:ext uri="{FF2B5EF4-FFF2-40B4-BE49-F238E27FC236}">
                <a16:creationId xmlns:a16="http://schemas.microsoft.com/office/drawing/2014/main" id="{361C75A3-0036-42C0-85E9-9567752A54D9}"/>
              </a:ext>
            </a:extLst>
          </p:cNvPr>
          <p:cNvPicPr preferRelativeResize="0">
            <a:picLocks noRot="1"/>
          </p:cNvPicPr>
          <p:nvPr>
            <a:videoFile r:link="rId1"/>
          </p:nvPr>
        </p:nvPicPr>
        <p:blipFill>
          <a:blip r:embed="rId3"/>
          <a:stretch>
            <a:fillRect/>
          </a:stretch>
        </p:blipFill>
        <p:spPr>
          <a:xfrm>
            <a:off x="6068786" y="1094921"/>
            <a:ext cx="5829300" cy="4368800"/>
          </a:xfrm>
          <a:prstGeom prst="rect">
            <a:avLst/>
          </a:prstGeom>
        </p:spPr>
      </p:pic>
    </p:spTree>
    <p:extLst>
      <p:ext uri="{BB962C8B-B14F-4D97-AF65-F5344CB8AC3E}">
        <p14:creationId xmlns:p14="http://schemas.microsoft.com/office/powerpoint/2010/main" val="2747044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0 0 L -0.25 0 E" pathEditMode="relative" ptsTypes="">
                                      <p:cBhvr>
                                        <p:cTn id="6" dur="2000" fill="hold"/>
                                        <p:tgtEl>
                                          <p:spTgt spid="4"/>
                                        </p:tgtEl>
                                        <p:attrNameLst>
                                          <p:attrName>ppt_x</p:attrName>
                                          <p:attrName>ppt_y</p:attrName>
                                        </p:attrNameLst>
                                      </p:cBhvr>
                                    </p:animMotion>
                                  </p:childTnLst>
                                </p:cTn>
                              </p:par>
                            </p:childTnLst>
                          </p:cTn>
                        </p:par>
                        <p:par>
                          <p:cTn id="7" fill="hold">
                            <p:stCondLst>
                              <p:cond delay="2000"/>
                            </p:stCondLst>
                            <p:childTnLst>
                              <p:par>
                                <p:cTn id="8" presetID="6" presetClass="emph" presetSubtype="0" fill="hold" nodeType="afterEffect">
                                  <p:stCondLst>
                                    <p:cond delay="0"/>
                                  </p:stCondLst>
                                  <p:childTnLst>
                                    <p:animScale>
                                      <p:cBhvr>
                                        <p:cTn id="9" dur="2000" fill="hold"/>
                                        <p:tgtEl>
                                          <p:spTgt spid="4"/>
                                        </p:tgtEl>
                                      </p:cBhvr>
                                      <p:by x="150000" y="150000"/>
                                    </p:animScale>
                                  </p:childTnLst>
                                </p:cTn>
                              </p:par>
                            </p:childTnLst>
                          </p:cTn>
                        </p:par>
                        <p:par>
                          <p:cTn id="10" fill="hold">
                            <p:stCondLst>
                              <p:cond delay="4000"/>
                            </p:stCondLst>
                            <p:childTnLst>
                              <p:par>
                                <p:cTn id="11" presetID="1" presetClass="mediacall" presetSubtype="0" fill="hold" nodeType="afterEffect">
                                  <p:stCondLst>
                                    <p:cond delay="0"/>
                                  </p:stCondLst>
                                  <p:childTnLst>
                                    <p:cmd type="call" cmd="playFrom(0.0)">
                                      <p:cBhvr>
                                        <p:cTn id="12"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3" fill="hold" display="0">
                  <p:stCondLst>
                    <p:cond delay="indefinite"/>
                  </p:stCondLst>
                </p:cTn>
                <p:tgtEl>
                  <p:spTgt spid="4"/>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8389B-4790-46CF-8C16-5B7961F868BB}"/>
              </a:ext>
            </a:extLst>
          </p:cNvPr>
          <p:cNvSpPr>
            <a:spLocks noGrp="1"/>
          </p:cNvSpPr>
          <p:nvPr>
            <p:ph type="title"/>
          </p:nvPr>
        </p:nvSpPr>
        <p:spPr/>
        <p:txBody>
          <a:bodyPr/>
          <a:lstStyle/>
          <a:p>
            <a:r>
              <a:rPr lang="en-US" sz="4800" dirty="0"/>
              <a:t>DEARMAN</a:t>
            </a:r>
          </a:p>
        </p:txBody>
      </p:sp>
      <p:pic>
        <p:nvPicPr>
          <p:cNvPr id="1026" name="Picture 2" descr="DEARMAN / DEAR MAN DBT Acronym">
            <a:hlinkClick r:id="rId2"/>
            <a:extLst>
              <a:ext uri="{FF2B5EF4-FFF2-40B4-BE49-F238E27FC236}">
                <a16:creationId xmlns:a16="http://schemas.microsoft.com/office/drawing/2014/main" id="{668A0BC6-084B-4DA9-9F49-940CB4581D1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223760" y="290998"/>
            <a:ext cx="3911725" cy="5864726"/>
          </a:xfrm>
          <a:prstGeom prst="rect">
            <a:avLst/>
          </a:prstGeom>
          <a:noFill/>
          <a:ln w="15875" cmpd="sng">
            <a:solidFill>
              <a:schemeClr val="accent1"/>
            </a:solidFill>
          </a:ln>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6361917E-8FC8-4527-8206-1C106C893562}"/>
              </a:ext>
            </a:extLst>
          </p:cNvPr>
          <p:cNvSpPr/>
          <p:nvPr/>
        </p:nvSpPr>
        <p:spPr>
          <a:xfrm>
            <a:off x="571500" y="2514600"/>
            <a:ext cx="5524500" cy="3539430"/>
          </a:xfrm>
          <a:prstGeom prst="rect">
            <a:avLst/>
          </a:prstGeom>
        </p:spPr>
        <p:txBody>
          <a:bodyPr wrap="square">
            <a:spAutoFit/>
          </a:bodyPr>
          <a:lstStyle/>
          <a:p>
            <a:r>
              <a:rPr lang="en-US" sz="3200" dirty="0">
                <a:solidFill>
                  <a:schemeClr val="bg1"/>
                </a:solidFill>
                <a:latin typeface="Verdana" panose="020B0604030504040204" pitchFamily="34" charset="0"/>
              </a:rPr>
              <a:t>Dialectical Behavioral Therapy (DBT) uses the acronym </a:t>
            </a:r>
            <a:r>
              <a:rPr lang="en-US" sz="3200" b="1" dirty="0">
                <a:solidFill>
                  <a:schemeClr val="bg1"/>
                </a:solidFill>
                <a:latin typeface="Verdana" panose="020B0604030504040204" pitchFamily="34" charset="0"/>
              </a:rPr>
              <a:t>DEARMAN </a:t>
            </a:r>
            <a:r>
              <a:rPr lang="en-US" sz="3200" dirty="0">
                <a:solidFill>
                  <a:schemeClr val="bg1"/>
                </a:solidFill>
                <a:latin typeface="Verdana" panose="020B0604030504040204" pitchFamily="34" charset="0"/>
              </a:rPr>
              <a:t>to remember the steps, in order, to outline an effective way to ask for something or say no.</a:t>
            </a:r>
            <a:endParaRPr lang="en-US" sz="3200" dirty="0">
              <a:solidFill>
                <a:schemeClr val="bg1"/>
              </a:solidFill>
            </a:endParaRPr>
          </a:p>
        </p:txBody>
      </p:sp>
    </p:spTree>
    <p:extLst>
      <p:ext uri="{BB962C8B-B14F-4D97-AF65-F5344CB8AC3E}">
        <p14:creationId xmlns:p14="http://schemas.microsoft.com/office/powerpoint/2010/main" val="4289272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8B9C3-67B8-4C9C-B0CA-8AA54A2158BC}"/>
              </a:ext>
            </a:extLst>
          </p:cNvPr>
          <p:cNvSpPr>
            <a:spLocks noGrp="1"/>
          </p:cNvSpPr>
          <p:nvPr>
            <p:ph type="title"/>
          </p:nvPr>
        </p:nvSpPr>
        <p:spPr/>
        <p:txBody>
          <a:bodyPr/>
          <a:lstStyle/>
          <a:p>
            <a:r>
              <a:rPr lang="en-US" dirty="0"/>
              <a:t>D  -  Describe</a:t>
            </a:r>
          </a:p>
        </p:txBody>
      </p:sp>
      <p:sp>
        <p:nvSpPr>
          <p:cNvPr id="3" name="Content Placeholder 2">
            <a:extLst>
              <a:ext uri="{FF2B5EF4-FFF2-40B4-BE49-F238E27FC236}">
                <a16:creationId xmlns:a16="http://schemas.microsoft.com/office/drawing/2014/main" id="{CF19A340-64EA-4E0A-A62E-C64AFD4AD79C}"/>
              </a:ext>
            </a:extLst>
          </p:cNvPr>
          <p:cNvSpPr>
            <a:spLocks noGrp="1"/>
          </p:cNvSpPr>
          <p:nvPr>
            <p:ph idx="1"/>
          </p:nvPr>
        </p:nvSpPr>
        <p:spPr>
          <a:xfrm>
            <a:off x="288235" y="2037522"/>
            <a:ext cx="11628782" cy="4542181"/>
          </a:xfrm>
        </p:spPr>
        <p:txBody>
          <a:bodyPr>
            <a:normAutofit/>
          </a:bodyPr>
          <a:lstStyle/>
          <a:p>
            <a:pPr marL="0" indent="0" fontAlgn="base">
              <a:buNone/>
            </a:pPr>
            <a:r>
              <a:rPr lang="en-US" sz="2400" b="1" dirty="0">
                <a:solidFill>
                  <a:schemeClr val="bg1"/>
                </a:solidFill>
              </a:rPr>
              <a:t>Describe</a:t>
            </a:r>
            <a:r>
              <a:rPr lang="en-US" sz="2400" dirty="0">
                <a:solidFill>
                  <a:schemeClr val="bg1"/>
                </a:solidFill>
              </a:rPr>
              <a:t> the situation in a simple way. State only the facts in your description. At this point, you’re not expressing your feelings or asking for anything. You’re setting up for the conversation using facts.</a:t>
            </a:r>
          </a:p>
          <a:p>
            <a:pPr fontAlgn="base"/>
            <a:r>
              <a:rPr lang="en-US" sz="2400" i="1" dirty="0">
                <a:solidFill>
                  <a:schemeClr val="bg1"/>
                </a:solidFill>
              </a:rPr>
              <a:t>Why this? The person you’re talking to might not understand or be aware of the situation leading to your request. By describing it factually, you’re making sure they understand the circumstances that are leading you to this request.</a:t>
            </a:r>
            <a:endParaRPr lang="en-US" sz="2400" dirty="0">
              <a:solidFill>
                <a:schemeClr val="bg1"/>
              </a:solidFill>
            </a:endParaRPr>
          </a:p>
          <a:p>
            <a:pPr lvl="1" fontAlgn="base"/>
            <a:r>
              <a:rPr lang="en-US" sz="2200" dirty="0">
                <a:solidFill>
                  <a:schemeClr val="bg1"/>
                </a:solidFill>
              </a:rPr>
              <a:t>Example: A student not understanding why they are missing an assignment.</a:t>
            </a:r>
          </a:p>
          <a:p>
            <a:pPr lvl="1" fontAlgn="base"/>
            <a:r>
              <a:rPr lang="en-US" sz="2200" dirty="0">
                <a:solidFill>
                  <a:schemeClr val="bg1"/>
                </a:solidFill>
              </a:rPr>
              <a:t>To describe the situation, you might say to your teacher, “I checked my grades on Aeries and understand that I am missing assignment ____________. I’d like to talk to you about it.”</a:t>
            </a:r>
          </a:p>
        </p:txBody>
      </p:sp>
    </p:spTree>
    <p:extLst>
      <p:ext uri="{BB962C8B-B14F-4D97-AF65-F5344CB8AC3E}">
        <p14:creationId xmlns:p14="http://schemas.microsoft.com/office/powerpoint/2010/main" val="3643148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8B9C3-67B8-4C9C-B0CA-8AA54A2158BC}"/>
              </a:ext>
            </a:extLst>
          </p:cNvPr>
          <p:cNvSpPr>
            <a:spLocks noGrp="1"/>
          </p:cNvSpPr>
          <p:nvPr>
            <p:ph type="title"/>
          </p:nvPr>
        </p:nvSpPr>
        <p:spPr/>
        <p:txBody>
          <a:bodyPr/>
          <a:lstStyle/>
          <a:p>
            <a:r>
              <a:rPr lang="en-US" dirty="0"/>
              <a:t>E  -  Express</a:t>
            </a:r>
          </a:p>
        </p:txBody>
      </p:sp>
      <p:sp>
        <p:nvSpPr>
          <p:cNvPr id="3" name="Content Placeholder 2">
            <a:extLst>
              <a:ext uri="{FF2B5EF4-FFF2-40B4-BE49-F238E27FC236}">
                <a16:creationId xmlns:a16="http://schemas.microsoft.com/office/drawing/2014/main" id="{CF19A340-64EA-4E0A-A62E-C64AFD4AD79C}"/>
              </a:ext>
            </a:extLst>
          </p:cNvPr>
          <p:cNvSpPr>
            <a:spLocks noGrp="1"/>
          </p:cNvSpPr>
          <p:nvPr>
            <p:ph idx="1"/>
          </p:nvPr>
        </p:nvSpPr>
        <p:spPr>
          <a:xfrm>
            <a:off x="321364" y="2053323"/>
            <a:ext cx="11549269" cy="3343626"/>
          </a:xfrm>
        </p:spPr>
        <p:txBody>
          <a:bodyPr>
            <a:normAutofit/>
          </a:bodyPr>
          <a:lstStyle/>
          <a:p>
            <a:pPr fontAlgn="base"/>
            <a:r>
              <a:rPr lang="en-US" sz="2400" b="1" dirty="0">
                <a:solidFill>
                  <a:schemeClr val="bg1"/>
                </a:solidFill>
              </a:rPr>
              <a:t>Express</a:t>
            </a:r>
            <a:r>
              <a:rPr lang="en-US" sz="2400" dirty="0">
                <a:solidFill>
                  <a:schemeClr val="bg1"/>
                </a:solidFill>
              </a:rPr>
              <a:t> how you’re feeling using </a:t>
            </a:r>
            <a:r>
              <a:rPr lang="en-US" sz="2400" dirty="0">
                <a:solidFill>
                  <a:schemeClr val="bg1"/>
                </a:solidFill>
                <a:hlinkClick r:id="rId2">
                  <a:extLst>
                    <a:ext uri="{A12FA001-AC4F-418D-AE19-62706E023703}">
                      <ahyp:hlinkClr xmlns:ahyp="http://schemas.microsoft.com/office/drawing/2018/hyperlinkcolor" val="tx"/>
                    </a:ext>
                  </a:extLst>
                </a:hlinkClick>
              </a:rPr>
              <a:t>“I” statements</a:t>
            </a:r>
            <a:r>
              <a:rPr lang="en-US" sz="2400" dirty="0">
                <a:solidFill>
                  <a:schemeClr val="bg1"/>
                </a:solidFill>
              </a:rPr>
              <a:t>. An “I” statement means that you’re taking accountability and prevents the other person from going into defense mode.</a:t>
            </a:r>
            <a:endParaRPr lang="en-US" sz="2400" i="1" dirty="0">
              <a:solidFill>
                <a:schemeClr val="bg1"/>
              </a:solidFill>
            </a:endParaRPr>
          </a:p>
          <a:p>
            <a:pPr lvl="1" fontAlgn="base"/>
            <a:r>
              <a:rPr lang="en-US" sz="2400" i="1" dirty="0">
                <a:solidFill>
                  <a:schemeClr val="bg1"/>
                </a:solidFill>
              </a:rPr>
              <a:t>Why this? It’s important to express how you’re feeling about the situation you’ve just described. This will help the other person understand where you’re coming from.</a:t>
            </a:r>
            <a:endParaRPr lang="en-US" sz="2400" dirty="0">
              <a:solidFill>
                <a:schemeClr val="bg1"/>
              </a:solidFill>
            </a:endParaRPr>
          </a:p>
          <a:p>
            <a:pPr lvl="2" fontAlgn="base"/>
            <a:r>
              <a:rPr lang="en-US" sz="2200" dirty="0">
                <a:solidFill>
                  <a:schemeClr val="bg1"/>
                </a:solidFill>
              </a:rPr>
              <a:t>Example: “I am anxious this missing assignment is affecting my over all grade.”</a:t>
            </a:r>
          </a:p>
        </p:txBody>
      </p:sp>
    </p:spTree>
    <p:extLst>
      <p:ext uri="{BB962C8B-B14F-4D97-AF65-F5344CB8AC3E}">
        <p14:creationId xmlns:p14="http://schemas.microsoft.com/office/powerpoint/2010/main" val="950636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8B9C3-67B8-4C9C-B0CA-8AA54A2158BC}"/>
              </a:ext>
            </a:extLst>
          </p:cNvPr>
          <p:cNvSpPr>
            <a:spLocks noGrp="1"/>
          </p:cNvSpPr>
          <p:nvPr>
            <p:ph type="title"/>
          </p:nvPr>
        </p:nvSpPr>
        <p:spPr/>
        <p:txBody>
          <a:bodyPr/>
          <a:lstStyle/>
          <a:p>
            <a:r>
              <a:rPr lang="en-US" dirty="0"/>
              <a:t>A  -  Assert</a:t>
            </a:r>
          </a:p>
        </p:txBody>
      </p:sp>
      <p:sp>
        <p:nvSpPr>
          <p:cNvPr id="3" name="Content Placeholder 2">
            <a:extLst>
              <a:ext uri="{FF2B5EF4-FFF2-40B4-BE49-F238E27FC236}">
                <a16:creationId xmlns:a16="http://schemas.microsoft.com/office/drawing/2014/main" id="{CF19A340-64EA-4E0A-A62E-C64AFD4AD79C}"/>
              </a:ext>
            </a:extLst>
          </p:cNvPr>
          <p:cNvSpPr>
            <a:spLocks noGrp="1"/>
          </p:cNvSpPr>
          <p:nvPr>
            <p:ph idx="1"/>
          </p:nvPr>
        </p:nvSpPr>
        <p:spPr>
          <a:xfrm>
            <a:off x="238539" y="1977887"/>
            <a:ext cx="11628783" cy="4691269"/>
          </a:xfrm>
        </p:spPr>
        <p:txBody>
          <a:bodyPr>
            <a:normAutofit/>
          </a:bodyPr>
          <a:lstStyle/>
          <a:p>
            <a:pPr fontAlgn="base"/>
            <a:r>
              <a:rPr lang="en-US" sz="2400" b="1" dirty="0">
                <a:solidFill>
                  <a:schemeClr val="bg1"/>
                </a:solidFill>
              </a:rPr>
              <a:t>Assert</a:t>
            </a:r>
            <a:r>
              <a:rPr lang="en-US" sz="2400" dirty="0">
                <a:solidFill>
                  <a:schemeClr val="bg1"/>
                </a:solidFill>
              </a:rPr>
              <a:t> by either asking for your need or saying no firmly (depending on the situation). To “assert” your needs means that you are asking for what you want in a clear and strong way. Don’t beat around the bush or don’t allude to what you want.</a:t>
            </a:r>
          </a:p>
          <a:p>
            <a:pPr lvl="1" fontAlgn="base"/>
            <a:r>
              <a:rPr lang="en-US" sz="2400" i="1" dirty="0">
                <a:solidFill>
                  <a:schemeClr val="bg1"/>
                </a:solidFill>
              </a:rPr>
              <a:t>Why this? No one can read your mind! You might think it’s incredibly obvious what you want, but the person you’re talking to might have no idea what you’re wanting. Or, they may be unclear as to </a:t>
            </a:r>
            <a:r>
              <a:rPr lang="en-US" sz="2400" dirty="0">
                <a:solidFill>
                  <a:schemeClr val="bg1"/>
                </a:solidFill>
              </a:rPr>
              <a:t>exactly</a:t>
            </a:r>
            <a:r>
              <a:rPr lang="en-US" sz="2400" i="1" dirty="0">
                <a:solidFill>
                  <a:schemeClr val="bg1"/>
                </a:solidFill>
              </a:rPr>
              <a:t> what it is you’re asking for. An unclear expectation is a major source of contention in relationships. Take away the ambiguity and ask directly and clearly.</a:t>
            </a:r>
            <a:endParaRPr lang="en-US" sz="2400" dirty="0">
              <a:solidFill>
                <a:schemeClr val="bg1"/>
              </a:solidFill>
            </a:endParaRPr>
          </a:p>
          <a:p>
            <a:pPr lvl="2" fontAlgn="base"/>
            <a:r>
              <a:rPr lang="en-US" sz="2200" dirty="0">
                <a:solidFill>
                  <a:schemeClr val="bg1"/>
                </a:solidFill>
              </a:rPr>
              <a:t>Example: “I would like another opportunity to turn in this assignment.”</a:t>
            </a:r>
          </a:p>
        </p:txBody>
      </p:sp>
    </p:spTree>
    <p:extLst>
      <p:ext uri="{BB962C8B-B14F-4D97-AF65-F5344CB8AC3E}">
        <p14:creationId xmlns:p14="http://schemas.microsoft.com/office/powerpoint/2010/main" val="580994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8B9C3-67B8-4C9C-B0CA-8AA54A2158BC}"/>
              </a:ext>
            </a:extLst>
          </p:cNvPr>
          <p:cNvSpPr>
            <a:spLocks noGrp="1"/>
          </p:cNvSpPr>
          <p:nvPr>
            <p:ph type="title"/>
          </p:nvPr>
        </p:nvSpPr>
        <p:spPr/>
        <p:txBody>
          <a:bodyPr/>
          <a:lstStyle/>
          <a:p>
            <a:r>
              <a:rPr lang="en-US" dirty="0"/>
              <a:t>R  -  Reinforce</a:t>
            </a:r>
          </a:p>
        </p:txBody>
      </p:sp>
      <p:sp>
        <p:nvSpPr>
          <p:cNvPr id="3" name="Content Placeholder 2">
            <a:extLst>
              <a:ext uri="{FF2B5EF4-FFF2-40B4-BE49-F238E27FC236}">
                <a16:creationId xmlns:a16="http://schemas.microsoft.com/office/drawing/2014/main" id="{CF19A340-64EA-4E0A-A62E-C64AFD4AD79C}"/>
              </a:ext>
            </a:extLst>
          </p:cNvPr>
          <p:cNvSpPr>
            <a:spLocks noGrp="1"/>
          </p:cNvSpPr>
          <p:nvPr>
            <p:ph idx="1"/>
          </p:nvPr>
        </p:nvSpPr>
        <p:spPr>
          <a:xfrm>
            <a:off x="238539" y="1948070"/>
            <a:ext cx="11598965" cy="3906078"/>
          </a:xfrm>
        </p:spPr>
        <p:txBody>
          <a:bodyPr>
            <a:normAutofit/>
          </a:bodyPr>
          <a:lstStyle/>
          <a:p>
            <a:pPr fontAlgn="base"/>
            <a:r>
              <a:rPr lang="en-US" sz="2400" b="1" dirty="0">
                <a:solidFill>
                  <a:schemeClr val="bg1"/>
                </a:solidFill>
              </a:rPr>
              <a:t>Reinforce</a:t>
            </a:r>
            <a:r>
              <a:rPr lang="en-US" sz="2400" dirty="0">
                <a:solidFill>
                  <a:schemeClr val="bg1"/>
                </a:solidFill>
              </a:rPr>
              <a:t> by making sure that the other person knows why they should grant your request.</a:t>
            </a:r>
          </a:p>
          <a:p>
            <a:pPr lvl="1" fontAlgn="base"/>
            <a:r>
              <a:rPr lang="en-US" sz="2400" i="1" dirty="0">
                <a:solidFill>
                  <a:schemeClr val="bg1"/>
                </a:solidFill>
              </a:rPr>
              <a:t>Why this? Relationships are built on reciprocity. We usually do this naturally. If someone does us a favor, we’re more likely to do them a favor in return. Reinforcing in the DEAR MAN skill reminds the person that something’s in it for them, too, and can even help build the relationship.</a:t>
            </a:r>
            <a:endParaRPr lang="en-US" sz="2400" dirty="0">
              <a:solidFill>
                <a:schemeClr val="bg1"/>
              </a:solidFill>
            </a:endParaRPr>
          </a:p>
          <a:p>
            <a:pPr lvl="2" fontAlgn="base"/>
            <a:r>
              <a:rPr lang="en-US" sz="2200" dirty="0">
                <a:solidFill>
                  <a:schemeClr val="bg1"/>
                </a:solidFill>
              </a:rPr>
              <a:t>Example: “I would really like to improve my grade in your class and would appreciate the opportunity to redo that assignment.”</a:t>
            </a:r>
          </a:p>
        </p:txBody>
      </p:sp>
    </p:spTree>
    <p:extLst>
      <p:ext uri="{BB962C8B-B14F-4D97-AF65-F5344CB8AC3E}">
        <p14:creationId xmlns:p14="http://schemas.microsoft.com/office/powerpoint/2010/main" val="2144545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8B9C3-67B8-4C9C-B0CA-8AA54A2158BC}"/>
              </a:ext>
            </a:extLst>
          </p:cNvPr>
          <p:cNvSpPr>
            <a:spLocks noGrp="1"/>
          </p:cNvSpPr>
          <p:nvPr>
            <p:ph type="title"/>
          </p:nvPr>
        </p:nvSpPr>
        <p:spPr/>
        <p:txBody>
          <a:bodyPr/>
          <a:lstStyle/>
          <a:p>
            <a:r>
              <a:rPr lang="en-US" dirty="0"/>
              <a:t>M  -  Mindful</a:t>
            </a:r>
          </a:p>
        </p:txBody>
      </p:sp>
      <p:sp>
        <p:nvSpPr>
          <p:cNvPr id="3" name="Content Placeholder 2">
            <a:extLst>
              <a:ext uri="{FF2B5EF4-FFF2-40B4-BE49-F238E27FC236}">
                <a16:creationId xmlns:a16="http://schemas.microsoft.com/office/drawing/2014/main" id="{CF19A340-64EA-4E0A-A62E-C64AFD4AD79C}"/>
              </a:ext>
            </a:extLst>
          </p:cNvPr>
          <p:cNvSpPr>
            <a:spLocks noGrp="1"/>
          </p:cNvSpPr>
          <p:nvPr>
            <p:ph idx="1"/>
          </p:nvPr>
        </p:nvSpPr>
        <p:spPr>
          <a:xfrm>
            <a:off x="248477" y="2007704"/>
            <a:ext cx="11539331" cy="4403107"/>
          </a:xfrm>
        </p:spPr>
        <p:txBody>
          <a:bodyPr>
            <a:normAutofit/>
          </a:bodyPr>
          <a:lstStyle/>
          <a:p>
            <a:pPr fontAlgn="base"/>
            <a:r>
              <a:rPr lang="en-US" sz="2400" dirty="0">
                <a:solidFill>
                  <a:schemeClr val="bg1"/>
                </a:solidFill>
              </a:rPr>
              <a:t>(stay) </a:t>
            </a:r>
            <a:r>
              <a:rPr lang="en-US" sz="2400" b="1" dirty="0">
                <a:solidFill>
                  <a:schemeClr val="bg1"/>
                </a:solidFill>
              </a:rPr>
              <a:t>Mindful</a:t>
            </a:r>
            <a:r>
              <a:rPr lang="en-US" sz="2400" dirty="0">
                <a:solidFill>
                  <a:schemeClr val="bg1"/>
                </a:solidFill>
              </a:rPr>
              <a:t>. Try not to become distracted by things going on around you. Instead, do your best to stay focused on the conversation. If the person you’re talking to is acting defensive, try to keep the conversation on course.</a:t>
            </a:r>
          </a:p>
          <a:p>
            <a:pPr lvl="1" fontAlgn="base"/>
            <a:r>
              <a:rPr lang="en-US" sz="2400" i="1" dirty="0">
                <a:solidFill>
                  <a:schemeClr val="bg1"/>
                </a:solidFill>
              </a:rPr>
              <a:t>Why this? It’s easy to be distracted, especially in uncomfortable situations. Unfortunately, when the conversation gets off course, you reduce the chances of getting what you’re asking for. Staying focused until you’ve reached a resolution increases your chance </a:t>
            </a:r>
            <a:r>
              <a:rPr lang="en-US" sz="2400" dirty="0">
                <a:solidFill>
                  <a:schemeClr val="bg1"/>
                </a:solidFill>
              </a:rPr>
              <a:t>for</a:t>
            </a:r>
            <a:r>
              <a:rPr lang="en-US" sz="2400" i="1" dirty="0">
                <a:solidFill>
                  <a:schemeClr val="bg1"/>
                </a:solidFill>
              </a:rPr>
              <a:t> success.</a:t>
            </a:r>
            <a:endParaRPr lang="en-US" sz="2400" dirty="0">
              <a:solidFill>
                <a:schemeClr val="bg1"/>
              </a:solidFill>
            </a:endParaRPr>
          </a:p>
          <a:p>
            <a:pPr lvl="2" fontAlgn="base"/>
            <a:r>
              <a:rPr lang="en-US" sz="2200" dirty="0">
                <a:solidFill>
                  <a:schemeClr val="bg1"/>
                </a:solidFill>
              </a:rPr>
              <a:t>Example: “I understand this may inconvenience you and appreciate your patience with me.”</a:t>
            </a:r>
          </a:p>
        </p:txBody>
      </p:sp>
    </p:spTree>
    <p:extLst>
      <p:ext uri="{BB962C8B-B14F-4D97-AF65-F5344CB8AC3E}">
        <p14:creationId xmlns:p14="http://schemas.microsoft.com/office/powerpoint/2010/main" val="3028683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8B9C3-67B8-4C9C-B0CA-8AA54A2158BC}"/>
              </a:ext>
            </a:extLst>
          </p:cNvPr>
          <p:cNvSpPr>
            <a:spLocks noGrp="1"/>
          </p:cNvSpPr>
          <p:nvPr>
            <p:ph type="title"/>
          </p:nvPr>
        </p:nvSpPr>
        <p:spPr/>
        <p:txBody>
          <a:bodyPr/>
          <a:lstStyle/>
          <a:p>
            <a:r>
              <a:rPr lang="en-US" dirty="0"/>
              <a:t> A  -  Appear Confident</a:t>
            </a:r>
          </a:p>
        </p:txBody>
      </p:sp>
      <p:sp>
        <p:nvSpPr>
          <p:cNvPr id="3" name="Content Placeholder 2">
            <a:extLst>
              <a:ext uri="{FF2B5EF4-FFF2-40B4-BE49-F238E27FC236}">
                <a16:creationId xmlns:a16="http://schemas.microsoft.com/office/drawing/2014/main" id="{CF19A340-64EA-4E0A-A62E-C64AFD4AD79C}"/>
              </a:ext>
            </a:extLst>
          </p:cNvPr>
          <p:cNvSpPr>
            <a:spLocks noGrp="1"/>
          </p:cNvSpPr>
          <p:nvPr>
            <p:ph idx="1"/>
          </p:nvPr>
        </p:nvSpPr>
        <p:spPr>
          <a:xfrm>
            <a:off x="228600" y="2037522"/>
            <a:ext cx="11589026" cy="4820478"/>
          </a:xfrm>
        </p:spPr>
        <p:txBody>
          <a:bodyPr/>
          <a:lstStyle/>
          <a:p>
            <a:pPr fontAlgn="base"/>
            <a:r>
              <a:rPr lang="en-US" sz="2400" b="1" dirty="0">
                <a:solidFill>
                  <a:schemeClr val="bg1"/>
                </a:solidFill>
              </a:rPr>
              <a:t>Appear Confident</a:t>
            </a:r>
            <a:r>
              <a:rPr lang="en-US" sz="2400" dirty="0">
                <a:solidFill>
                  <a:schemeClr val="bg1"/>
                </a:solidFill>
              </a:rPr>
              <a:t>. Regardless of how you feel on the inside, present yourself as though you feel confident. Do this by keeping your head up, standing or sitting up straight, making direct eye contact, and speaking loudly, clearly and calmly.</a:t>
            </a:r>
          </a:p>
          <a:p>
            <a:pPr lvl="1" fontAlgn="base"/>
            <a:r>
              <a:rPr lang="en-US" sz="2400" i="1" dirty="0">
                <a:solidFill>
                  <a:schemeClr val="bg1"/>
                </a:solidFill>
              </a:rPr>
              <a:t>Why this? When you appear confident, it signals that what you’re requesting shouldn’t be hard to grant. Your confidence also makes you seem like a harder person to turn down.</a:t>
            </a:r>
            <a:endParaRPr lang="en-US" sz="2400" dirty="0">
              <a:solidFill>
                <a:schemeClr val="bg1"/>
              </a:solidFill>
            </a:endParaRPr>
          </a:p>
          <a:p>
            <a:pPr lvl="2" fontAlgn="base"/>
            <a:r>
              <a:rPr lang="en-US" sz="2200" dirty="0">
                <a:solidFill>
                  <a:schemeClr val="bg1"/>
                </a:solidFill>
              </a:rPr>
              <a:t>Example: Appearing confident in this conversation with your teacher will give an air of determination to your request. You can do this by making eye contact with them, staying mindful of the conversation, being calm instead of reactive, and stating things clearly.</a:t>
            </a:r>
          </a:p>
          <a:p>
            <a:endParaRPr lang="en-US" dirty="0">
              <a:solidFill>
                <a:schemeClr val="bg1"/>
              </a:solidFill>
            </a:endParaRPr>
          </a:p>
        </p:txBody>
      </p:sp>
    </p:spTree>
    <p:extLst>
      <p:ext uri="{BB962C8B-B14F-4D97-AF65-F5344CB8AC3E}">
        <p14:creationId xmlns:p14="http://schemas.microsoft.com/office/powerpoint/2010/main" val="2016386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8B9C3-67B8-4C9C-B0CA-8AA54A2158BC}"/>
              </a:ext>
            </a:extLst>
          </p:cNvPr>
          <p:cNvSpPr>
            <a:spLocks noGrp="1"/>
          </p:cNvSpPr>
          <p:nvPr>
            <p:ph type="title"/>
          </p:nvPr>
        </p:nvSpPr>
        <p:spPr/>
        <p:txBody>
          <a:bodyPr/>
          <a:lstStyle/>
          <a:p>
            <a:r>
              <a:rPr lang="en-US" dirty="0"/>
              <a:t>N  -  Negotiate</a:t>
            </a:r>
          </a:p>
        </p:txBody>
      </p:sp>
      <p:sp>
        <p:nvSpPr>
          <p:cNvPr id="3" name="Content Placeholder 2">
            <a:extLst>
              <a:ext uri="{FF2B5EF4-FFF2-40B4-BE49-F238E27FC236}">
                <a16:creationId xmlns:a16="http://schemas.microsoft.com/office/drawing/2014/main" id="{CF19A340-64EA-4E0A-A62E-C64AFD4AD79C}"/>
              </a:ext>
            </a:extLst>
          </p:cNvPr>
          <p:cNvSpPr>
            <a:spLocks noGrp="1"/>
          </p:cNvSpPr>
          <p:nvPr>
            <p:ph idx="1"/>
          </p:nvPr>
        </p:nvSpPr>
        <p:spPr>
          <a:xfrm>
            <a:off x="172277" y="1958009"/>
            <a:ext cx="11847443" cy="4899991"/>
          </a:xfrm>
        </p:spPr>
        <p:txBody>
          <a:bodyPr>
            <a:normAutofit lnSpcReduction="10000"/>
          </a:bodyPr>
          <a:lstStyle/>
          <a:p>
            <a:pPr fontAlgn="base"/>
            <a:r>
              <a:rPr lang="en-US" sz="2400" b="1" dirty="0">
                <a:solidFill>
                  <a:schemeClr val="bg1"/>
                </a:solidFill>
              </a:rPr>
              <a:t>Negotiate.</a:t>
            </a:r>
            <a:r>
              <a:rPr lang="en-US" sz="2400" dirty="0">
                <a:solidFill>
                  <a:schemeClr val="bg1"/>
                </a:solidFill>
              </a:rPr>
              <a:t> Remember that you aren’t demanding anything, you’re asking for something. If the person you’re speaking with isn’t on board with your request, remember the phrase “give to get”. You might need to alter your request to make it more appealing to the other person. Have a conversation about how you might be able to resolve the problem together. In the end, you’ll be able to come to a solution that works for both of you.</a:t>
            </a:r>
          </a:p>
          <a:p>
            <a:pPr lvl="1" fontAlgn="base"/>
            <a:r>
              <a:rPr lang="en-US" sz="2400" i="1" dirty="0">
                <a:solidFill>
                  <a:schemeClr val="bg1"/>
                </a:solidFill>
              </a:rPr>
              <a:t>Why this? One of the most important aspects of relationships is hearing each other out and accommodating each other as much as possible. When you’re willing to negotiate, you show the other person that you care about their feelings and opinions as well.</a:t>
            </a:r>
            <a:endParaRPr lang="en-US" sz="2400" dirty="0">
              <a:solidFill>
                <a:schemeClr val="bg1"/>
              </a:solidFill>
            </a:endParaRPr>
          </a:p>
          <a:p>
            <a:pPr lvl="1" fontAlgn="base"/>
            <a:r>
              <a:rPr lang="en-US" sz="2200" dirty="0">
                <a:solidFill>
                  <a:schemeClr val="bg1"/>
                </a:solidFill>
              </a:rPr>
              <a:t>Example: Listen to your teacher and look for a way that you can both leave the conversation satisfied. You might offer to help in the classroom afterschool or at lunch. </a:t>
            </a:r>
          </a:p>
        </p:txBody>
      </p:sp>
    </p:spTree>
    <p:extLst>
      <p:ext uri="{BB962C8B-B14F-4D97-AF65-F5344CB8AC3E}">
        <p14:creationId xmlns:p14="http://schemas.microsoft.com/office/powerpoint/2010/main" val="21529573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5C86163361FB848A5ED1F6A709D63E7" ma:contentTypeVersion="31" ma:contentTypeDescription="Create a new document." ma:contentTypeScope="" ma:versionID="f639b19c54d0f80a2ca040b562e8087a">
  <xsd:schema xmlns:xsd="http://www.w3.org/2001/XMLSchema" xmlns:xs="http://www.w3.org/2001/XMLSchema" xmlns:p="http://schemas.microsoft.com/office/2006/metadata/properties" xmlns:ns3="0fb25bd1-0b3e-4148-a7ad-90adef034f7e" xmlns:ns4="bb8b1a7e-905a-44ff-984f-82ffe009202f" targetNamespace="http://schemas.microsoft.com/office/2006/metadata/properties" ma:root="true" ma:fieldsID="402afc061f7113f973a7405081099160" ns3:_="" ns4:_="">
    <xsd:import namespace="0fb25bd1-0b3e-4148-a7ad-90adef034f7e"/>
    <xsd:import namespace="bb8b1a7e-905a-44ff-984f-82ffe009202f"/>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NotebookType" minOccurs="0"/>
                <xsd:element ref="ns4:FolderType" minOccurs="0"/>
                <xsd:element ref="ns4:CultureName" minOccurs="0"/>
                <xsd:element ref="ns4:AppVersion" minOccurs="0"/>
                <xsd:element ref="ns4:TeamsChannelId" minOccurs="0"/>
                <xsd:element ref="ns4:Owner" minOccurs="0"/>
                <xsd:element ref="ns4:DefaultSectionNames" minOccurs="0"/>
                <xsd:element ref="ns4:Templates"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25bd1-0b3e-4148-a7ad-90adef034f7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b8b1a7e-905a-44ff-984f-82ffe009202f"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NotebookType" ma:index="20" nillable="true" ma:displayName="Notebook Type" ma:internalName="NotebookType">
      <xsd:simpleType>
        <xsd:restriction base="dms:Text"/>
      </xsd:simpleType>
    </xsd:element>
    <xsd:element name="FolderType" ma:index="21" nillable="true" ma:displayName="Folder Type" ma:internalName="FolderType">
      <xsd:simpleType>
        <xsd:restriction base="dms:Text"/>
      </xsd:simpleType>
    </xsd:element>
    <xsd:element name="CultureName" ma:index="22" nillable="true" ma:displayName="Culture Name" ma:internalName="CultureName">
      <xsd:simpleType>
        <xsd:restriction base="dms:Text"/>
      </xsd:simpleType>
    </xsd:element>
    <xsd:element name="AppVersion" ma:index="23" nillable="true" ma:displayName="App Version" ma:internalName="AppVersion">
      <xsd:simpleType>
        <xsd:restriction base="dms:Text"/>
      </xsd:simpleType>
    </xsd:element>
    <xsd:element name="TeamsChannelId" ma:index="24" nillable="true" ma:displayName="Teams Channel Id" ma:internalName="TeamsChannelId">
      <xsd:simpleType>
        <xsd:restriction base="dms:Text"/>
      </xsd:simpleType>
    </xsd:element>
    <xsd:element name="Owner" ma:index="2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26" nillable="true" ma:displayName="Default Section Names" ma:internalName="DefaultSectionNames">
      <xsd:simpleType>
        <xsd:restriction base="dms:Note">
          <xsd:maxLength value="255"/>
        </xsd:restriction>
      </xsd:simpleType>
    </xsd:element>
    <xsd:element name="Templates" ma:index="27" nillable="true" ma:displayName="Templates" ma:internalName="Templates">
      <xsd:simpleType>
        <xsd:restriction base="dms:Note">
          <xsd:maxLength value="255"/>
        </xsd:restriction>
      </xsd:simpleType>
    </xsd:element>
    <xsd:element name="Teachers" ma:index="2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31" nillable="true" ma:displayName="Invited Teachers" ma:internalName="Invited_Teachers">
      <xsd:simpleType>
        <xsd:restriction base="dms:Note">
          <xsd:maxLength value="255"/>
        </xsd:restriction>
      </xsd:simpleType>
    </xsd:element>
    <xsd:element name="Invited_Students" ma:index="32" nillable="true" ma:displayName="Invited Students" ma:internalName="Invited_Students">
      <xsd:simpleType>
        <xsd:restriction base="dms:Note">
          <xsd:maxLength value="255"/>
        </xsd:restriction>
      </xsd:simpleType>
    </xsd:element>
    <xsd:element name="Self_Registration_Enabled" ma:index="33" nillable="true" ma:displayName="Self Registration Enabled" ma:internalName="Self_Registration_Enabled">
      <xsd:simpleType>
        <xsd:restriction base="dms:Boolean"/>
      </xsd:simpleType>
    </xsd:element>
    <xsd:element name="Has_Teacher_Only_SectionGroup" ma:index="34" nillable="true" ma:displayName="Has Teacher Only SectionGroup" ma:internalName="Has_Teacher_Only_SectionGroup">
      <xsd:simpleType>
        <xsd:restriction base="dms:Boolean"/>
      </xsd:simpleType>
    </xsd:element>
    <xsd:element name="Is_Collaboration_Space_Locked" ma:index="35" nillable="true" ma:displayName="Is Collaboration Space Locked" ma:internalName="Is_Collaboration_Space_Locked">
      <xsd:simpleType>
        <xsd:restriction base="dms:Boolean"/>
      </xsd:simpleType>
    </xsd:element>
    <xsd:element name="IsNotebookLocked" ma:index="36" nillable="true" ma:displayName="Is Notebook Locked" ma:internalName="IsNotebookLocked">
      <xsd:simpleType>
        <xsd:restriction base="dms:Boolean"/>
      </xsd:simpleType>
    </xsd:element>
    <xsd:element name="MediaServiceAutoKeyPoints" ma:index="37" nillable="true" ma:displayName="MediaServiceAutoKeyPoints" ma:hidden="true" ma:internalName="MediaServiceAutoKeyPoints" ma:readOnly="true">
      <xsd:simpleType>
        <xsd:restriction base="dms:Note"/>
      </xsd:simpleType>
    </xsd:element>
    <xsd:element name="MediaServiceKeyPoints" ma:index="3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emplates xmlns="bb8b1a7e-905a-44ff-984f-82ffe009202f" xsi:nil="true"/>
    <NotebookType xmlns="bb8b1a7e-905a-44ff-984f-82ffe009202f" xsi:nil="true"/>
    <Students xmlns="bb8b1a7e-905a-44ff-984f-82ffe009202f">
      <UserInfo>
        <DisplayName/>
        <AccountId xsi:nil="true"/>
        <AccountType/>
      </UserInfo>
    </Students>
    <AppVersion xmlns="bb8b1a7e-905a-44ff-984f-82ffe009202f" xsi:nil="true"/>
    <IsNotebookLocked xmlns="bb8b1a7e-905a-44ff-984f-82ffe009202f" xsi:nil="true"/>
    <Self_Registration_Enabled xmlns="bb8b1a7e-905a-44ff-984f-82ffe009202f" xsi:nil="true"/>
    <Teachers xmlns="bb8b1a7e-905a-44ff-984f-82ffe009202f">
      <UserInfo>
        <DisplayName/>
        <AccountId xsi:nil="true"/>
        <AccountType/>
      </UserInfo>
    </Teachers>
    <Student_Groups xmlns="bb8b1a7e-905a-44ff-984f-82ffe009202f">
      <UserInfo>
        <DisplayName/>
        <AccountId xsi:nil="true"/>
        <AccountType/>
      </UserInfo>
    </Student_Groups>
    <Invited_Students xmlns="bb8b1a7e-905a-44ff-984f-82ffe009202f" xsi:nil="true"/>
    <Is_Collaboration_Space_Locked xmlns="bb8b1a7e-905a-44ff-984f-82ffe009202f" xsi:nil="true"/>
    <TeamsChannelId xmlns="bb8b1a7e-905a-44ff-984f-82ffe009202f" xsi:nil="true"/>
    <DefaultSectionNames xmlns="bb8b1a7e-905a-44ff-984f-82ffe009202f" xsi:nil="true"/>
    <Has_Teacher_Only_SectionGroup xmlns="bb8b1a7e-905a-44ff-984f-82ffe009202f" xsi:nil="true"/>
    <FolderType xmlns="bb8b1a7e-905a-44ff-984f-82ffe009202f" xsi:nil="true"/>
    <Invited_Teachers xmlns="bb8b1a7e-905a-44ff-984f-82ffe009202f" xsi:nil="true"/>
    <CultureName xmlns="bb8b1a7e-905a-44ff-984f-82ffe009202f" xsi:nil="true"/>
    <Owner xmlns="bb8b1a7e-905a-44ff-984f-82ffe009202f">
      <UserInfo>
        <DisplayName/>
        <AccountId xsi:nil="true"/>
        <AccountType/>
      </UserInfo>
    </Owner>
  </documentManagement>
</p:properties>
</file>

<file path=customXml/itemProps1.xml><?xml version="1.0" encoding="utf-8"?>
<ds:datastoreItem xmlns:ds="http://schemas.openxmlformats.org/officeDocument/2006/customXml" ds:itemID="{8F86B7EC-F32F-4340-B0F0-D46DF0AA0733}">
  <ds:schemaRefs>
    <ds:schemaRef ds:uri="http://schemas.microsoft.com/sharepoint/v3/contenttype/forms"/>
  </ds:schemaRefs>
</ds:datastoreItem>
</file>

<file path=customXml/itemProps2.xml><?xml version="1.0" encoding="utf-8"?>
<ds:datastoreItem xmlns:ds="http://schemas.openxmlformats.org/officeDocument/2006/customXml" ds:itemID="{5B71FDEF-B43C-49D7-8545-90F57A87E2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b25bd1-0b3e-4148-a7ad-90adef034f7e"/>
    <ds:schemaRef ds:uri="bb8b1a7e-905a-44ff-984f-82ffe00920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590870-AFD5-42B5-8253-80224166F4D3}">
  <ds:schemaRefs>
    <ds:schemaRef ds:uri="http://purl.org/dc/terms/"/>
    <ds:schemaRef ds:uri="bb8b1a7e-905a-44ff-984f-82ffe009202f"/>
    <ds:schemaRef ds:uri="http://schemas.microsoft.com/office/2006/documentManagement/types"/>
    <ds:schemaRef ds:uri="http://schemas.microsoft.com/office/infopath/2007/PartnerControls"/>
    <ds:schemaRef ds:uri="0fb25bd1-0b3e-4148-a7ad-90adef034f7e"/>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{97773623-03C3-474E-9D22-D774FD6A85BF}tf03457503</Template>
  <TotalTime>84</TotalTime>
  <Words>1243</Words>
  <Application>Microsoft Office PowerPoint</Application>
  <PresentationFormat>Widescreen</PresentationFormat>
  <Paragraphs>51</Paragraphs>
  <Slides>13</Slides>
  <Notes>0</Notes>
  <HiddenSlides>0</HiddenSlides>
  <MMClips>1</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Quotable</vt:lpstr>
      <vt:lpstr>Effective Interpersonal Communication</vt:lpstr>
      <vt:lpstr>DEARMAN</vt:lpstr>
      <vt:lpstr>D  -  Describe</vt:lpstr>
      <vt:lpstr>E  -  Express</vt:lpstr>
      <vt:lpstr>A  -  Assert</vt:lpstr>
      <vt:lpstr>R  -  Reinforce</vt:lpstr>
      <vt:lpstr>M  -  Mindful</vt:lpstr>
      <vt:lpstr> A  -  Appear Confident</vt:lpstr>
      <vt:lpstr>N  -  Negotiate</vt:lpstr>
      <vt:lpstr>Example Conversation Using DEARMAN</vt:lpstr>
      <vt:lpstr>DEARMAN in an email</vt:lpstr>
      <vt:lpstr>DEARMAN in an email</vt:lpstr>
      <vt:lpstr>Video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Interpersonal Communication</dc:title>
  <dc:creator>Jeanette Ruddick</dc:creator>
  <cp:lastModifiedBy>Jeanette Ruddick</cp:lastModifiedBy>
  <cp:revision>10</cp:revision>
  <dcterms:created xsi:type="dcterms:W3CDTF">2020-01-22T04:53:42Z</dcterms:created>
  <dcterms:modified xsi:type="dcterms:W3CDTF">2020-01-28T22:29:12Z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0x010100F5C86163361FB848A5ED1F6A709D63E7</vt:lpwstr>
  </property>
</Properties>
</file>