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80" r:id="rId4"/>
    <p:sldId id="281" r:id="rId5"/>
    <p:sldId id="260" r:id="rId6"/>
    <p:sldId id="261" r:id="rId7"/>
    <p:sldId id="263" r:id="rId8"/>
    <p:sldId id="282" r:id="rId9"/>
    <p:sldId id="28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4441E-AE2A-42C3-8DAD-27F6ACD46D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D2CBF2-D23E-4997-8EB7-31026278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306B-B1E3-48F7-907F-27BD28285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A8A73-F26E-485D-8837-F9F94F626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E1FF5-E7A1-4071-BEAB-FA94CD63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3A30-CDDA-46D4-9D27-57566786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4C725-D1D6-4956-AAA9-99FA5B0C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185D-5EDD-4976-8034-79A18C1E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17598-E260-4449-BEE6-7526DC97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9790-0EA3-4F83-BCBC-75668C5D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C2A4D-8B4A-4297-8530-6F49E85F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E0BEC-2B2B-4F9B-AF19-4D586C66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2C056-9922-4EFC-A21B-6D4EE719C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F30E7-E4D9-4BBE-BFE7-D70E55DB8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FE879-4582-4226-BD37-B0AAB31A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913D-4C90-47B6-AD97-72051E2F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2FDF6-6C33-4551-AE72-EA64EC5C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A5E4-49CE-4EFB-AC9A-FF8F8B23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56D4-8F41-4A9A-9C21-7C0318D3E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7548-72C6-4346-91F0-C072E69F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609C-AEFB-48F7-A309-05E414BA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9B65-53E1-4C53-A368-B50E2EA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7794-F816-4E3E-BECC-335D6CF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D5B1-60BD-4178-86A2-FFD4BE87E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CDB7B-A09C-46CA-AC66-36898521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75CA-D177-4D4A-A00D-4020459A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FA03-E7E1-4293-A21C-B09354C5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42BE-C51D-4F46-B1C7-ACDCD314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5F5F-925F-4390-A5F6-3E2E3FE52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DCBE2-1336-44F5-A39D-A754518E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EAB09-BFCE-4523-A7AE-9D0908AE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085C-CE84-4C49-9EBD-D8438B4B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54C26-9002-4F15-B8E4-3EF39503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3B63-F2B6-4B2F-819A-C05ACD1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52161-33D0-4FBA-A870-79AFFA9C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45BDE-ECC1-479F-A959-77E6866B6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9836A-A9BD-45E4-8799-9A596A36A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BEA23-018A-4642-88FA-DE59E5857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411D-4B4E-4296-9EC3-C557C11F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19D3A-BC5F-4E5E-AAE1-2AD7650A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90B89-4DD7-4A6A-8EEC-461EB1CC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579B-A7E1-4F92-8C60-6DBA93C8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C67B9-BA1F-41AA-BB77-5C7DD861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69072-7DF7-4F37-BBAA-00F09ABE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92E95-22E6-4E86-B0D1-42070DE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DF463-E2B2-4833-B51E-07217C7C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7E93F-C653-4B1C-91A3-33017151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5A7AB-8225-43D9-96E8-825A2DBB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C744-1A1E-4550-AB26-0D40F990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8606-19F8-4227-8802-56308F97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339A-71D3-4902-BB24-A125699E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E9F2F-67EC-4C30-9CC2-64C9B13A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3EAC8-C7FD-4EE0-B9BC-D83294B1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9ED75-6F84-4582-8EBC-390289F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5950-A17B-4A58-86D8-A30CD130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D4CEE-F174-4F47-A83E-6D119609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5BE96-9576-470F-B2D4-ED3D33D1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1B1A5-99B0-41BC-85DF-676D5099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1A221-CE1D-44D5-A1B2-FE928F3B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1C28-083A-427A-A50D-C0EB93CC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BA957-B65D-46AF-B505-556D1FF5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41A92-A31B-4616-A147-1CBC0896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298D-A882-45C2-96C4-69F7DBCFA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B292-F6C7-4660-919A-427538EE27B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DE8C-0F36-4202-9953-48E98068F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C5178-1C3F-4039-8E01-855BF0D30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BADA-D362-425A-9A2E-4D9161A4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B4B6-6B1B-4B65-8DA1-B33A9182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092" y="3060001"/>
            <a:ext cx="9261231" cy="1655763"/>
          </a:xfrm>
        </p:spPr>
        <p:txBody>
          <a:bodyPr>
            <a:noAutofit/>
          </a:bodyPr>
          <a:lstStyle/>
          <a:p>
            <a:r>
              <a:rPr lang="en-US" sz="6600" dirty="0"/>
              <a:t>Chapter 1</a:t>
            </a:r>
            <a:br>
              <a:rPr lang="en-US" sz="6600" dirty="0"/>
            </a:br>
            <a:r>
              <a:rPr lang="en-US" sz="6600" dirty="0"/>
              <a:t>The Nature of Politics, Power &amp; Govt</a:t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3" name="golden girl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F7BC1-CC11-4560-B490-8D317135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337"/>
            <a:ext cx="10515600" cy="4351338"/>
          </a:xfrm>
        </p:spPr>
        <p:txBody>
          <a:bodyPr>
            <a:noAutofit/>
          </a:bodyPr>
          <a:lstStyle/>
          <a:p>
            <a:r>
              <a:rPr lang="en-US" sz="4200" dirty="0"/>
              <a:t>1. the ability to get other ppl to do what we want them to do </a:t>
            </a:r>
          </a:p>
          <a:p>
            <a:endParaRPr lang="en-US" sz="4200" b="1" dirty="0"/>
          </a:p>
          <a:p>
            <a:endParaRPr lang="en-US" sz="4200" b="1" dirty="0"/>
          </a:p>
          <a:p>
            <a:endParaRPr lang="en-US" sz="4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694" y="-183226"/>
            <a:ext cx="10515600" cy="1325563"/>
          </a:xfrm>
        </p:spPr>
        <p:txBody>
          <a:bodyPr/>
          <a:lstStyle/>
          <a:p>
            <a:r>
              <a:rPr lang="en-US" dirty="0"/>
              <a:t>A. Power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4" y="2467900"/>
            <a:ext cx="76104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462990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/>
              <a:t>2. central concern of all </a:t>
            </a:r>
            <a:r>
              <a:rPr lang="en-US" sz="6000" dirty="0" err="1"/>
              <a:t>govts</a:t>
            </a:r>
            <a:endParaRPr lang="en-US" sz="6000" dirty="0"/>
          </a:p>
          <a:p>
            <a:r>
              <a:rPr lang="en-US" sz="6000" dirty="0"/>
              <a:t>3. </a:t>
            </a:r>
            <a:r>
              <a:rPr lang="en-US" sz="6000" u="sng" dirty="0" err="1"/>
              <a:t>govt</a:t>
            </a:r>
            <a:r>
              <a:rPr lang="en-US" sz="6000" dirty="0"/>
              <a:t>: the institutions &amp; officials organized to carry out public policy</a:t>
            </a:r>
          </a:p>
          <a:p>
            <a:r>
              <a:rPr lang="en-US" sz="6000" dirty="0"/>
              <a:t>B. </a:t>
            </a:r>
            <a:r>
              <a:rPr lang="en-US" sz="6000" u="sng" dirty="0"/>
              <a:t>authority:</a:t>
            </a:r>
            <a:r>
              <a:rPr lang="en-US" sz="6000" dirty="0"/>
              <a:t> the legal </a:t>
            </a:r>
            <a:r>
              <a:rPr lang="en-US" sz="6000" dirty="0" err="1"/>
              <a:t>rt</a:t>
            </a:r>
            <a:r>
              <a:rPr lang="en-US" sz="6000" dirty="0"/>
              <a:t> to give orders to others &amp; enforce rules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82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22DA-6881-471C-A741-60EE2EE8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" y="9618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C. Legitimacy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84D1-8761-4FC8-9C76-AF70784A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33" y="1026781"/>
            <a:ext cx="10515600" cy="58312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6200" dirty="0"/>
              <a:t>1. depends on ppl’s acceptance of authority</a:t>
            </a:r>
          </a:p>
          <a:p>
            <a:r>
              <a:rPr lang="en-US" sz="6200" dirty="0"/>
              <a:t>2. Historical examples</a:t>
            </a:r>
          </a:p>
          <a:p>
            <a:r>
              <a:rPr lang="en-US" sz="6200" dirty="0"/>
              <a:t>a. </a:t>
            </a:r>
            <a:r>
              <a:rPr lang="en-US" sz="6200" u="sng" dirty="0"/>
              <a:t>Mandate of Heaven</a:t>
            </a:r>
            <a:r>
              <a:rPr lang="en-US" sz="6200" dirty="0"/>
              <a:t>: Chinese ruler has it if he rules morally</a:t>
            </a:r>
          </a:p>
          <a:p>
            <a:r>
              <a:rPr lang="en-US" sz="6200" dirty="0"/>
              <a:t>b. </a:t>
            </a:r>
            <a:r>
              <a:rPr lang="en-US" sz="6200" u="sng" dirty="0"/>
              <a:t>Divine Rt of Kings</a:t>
            </a:r>
            <a:r>
              <a:rPr lang="en-US" sz="6200" dirty="0"/>
              <a:t>: King is chosen by God</a:t>
            </a:r>
          </a:p>
          <a:p>
            <a:r>
              <a:rPr lang="en-US" sz="6200" dirty="0"/>
              <a:t>c. </a:t>
            </a:r>
            <a:r>
              <a:rPr lang="en-US" sz="6200" u="sng" dirty="0"/>
              <a:t>Social contract</a:t>
            </a:r>
            <a:r>
              <a:rPr lang="en-US" sz="6200" dirty="0"/>
              <a:t>: if ruler abuses power, he should lose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AFFA-BCD8-48D2-A383-CA8E835B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30" y="92777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D. Purpose of </a:t>
            </a:r>
            <a:r>
              <a:rPr lang="en-US" sz="4000" dirty="0" err="1"/>
              <a:t>govt</a:t>
            </a:r>
            <a:r>
              <a:rPr lang="en-US" sz="4000" dirty="0"/>
              <a:t>: order, protection, providing public goods (something more than 1 person can consume w/out reducing the amount avail to others)</a:t>
            </a:r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2400" b="1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E. Coercion &amp; revenue collection necessary to govern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1692550"/>
            <a:ext cx="5829534" cy="3422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4729" y="2214282"/>
            <a:ext cx="53789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8004" y="5114666"/>
            <a:ext cx="527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Schools, roads, libraries, police, fire, </a:t>
            </a:r>
            <a:r>
              <a:rPr lang="en-US" b="1" dirty="0" err="1"/>
              <a:t>natl</a:t>
            </a:r>
            <a:r>
              <a:rPr lang="en-US" b="1" dirty="0"/>
              <a:t> parks, military</a:t>
            </a:r>
          </a:p>
        </p:txBody>
      </p:sp>
    </p:spTree>
    <p:extLst>
      <p:ext uri="{BB962C8B-B14F-4D97-AF65-F5344CB8AC3E}">
        <p14:creationId xmlns:p14="http://schemas.microsoft.com/office/powerpoint/2010/main" val="12975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596F-55D7-4F41-9C2D-A827D1FD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204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F. Nation state: </a:t>
            </a:r>
            <a:r>
              <a:rPr lang="en-US" sz="6000" dirty="0" err="1"/>
              <a:t>indep</a:t>
            </a:r>
            <a:r>
              <a:rPr lang="en-US" sz="6000" dirty="0"/>
              <a:t> country where ppl share a common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36FC-E344-4198-8236-D7A5C454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956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1. national sovereignty (rt to exercise power over a region or group)</a:t>
            </a:r>
          </a:p>
          <a:p>
            <a:r>
              <a:rPr lang="en-US" sz="5400" dirty="0"/>
              <a:t>2. code of law</a:t>
            </a:r>
          </a:p>
        </p:txBody>
      </p:sp>
    </p:spTree>
    <p:extLst>
      <p:ext uri="{BB962C8B-B14F-4D97-AF65-F5344CB8AC3E}">
        <p14:creationId xmlns:p14="http://schemas.microsoft.com/office/powerpoint/2010/main" val="10934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04A3-B4E5-4403-9302-6A32DF9A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3" y="615390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G.  </a:t>
            </a:r>
            <a:r>
              <a:rPr lang="en-US" sz="4800" u="sng" dirty="0"/>
              <a:t>Political activity</a:t>
            </a:r>
            <a:r>
              <a:rPr lang="en-US" sz="4800" dirty="0"/>
              <a:t>: has a purpose, usually involves collective action (</a:t>
            </a:r>
            <a:r>
              <a:rPr lang="en-US" sz="4800" dirty="0" err="1"/>
              <a:t>ppl</a:t>
            </a:r>
            <a:r>
              <a:rPr lang="en-US" sz="4800" dirty="0"/>
              <a:t> working together)</a:t>
            </a:r>
          </a:p>
        </p:txBody>
      </p:sp>
    </p:spTree>
    <p:extLst>
      <p:ext uri="{BB962C8B-B14F-4D97-AF65-F5344CB8AC3E}">
        <p14:creationId xmlns:p14="http://schemas.microsoft.com/office/powerpoint/2010/main" val="42148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5B5B8F2-4F22-4F06-8E7F-111372317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893" y="0"/>
            <a:ext cx="15811893" cy="96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BCE-D07D-4F07-A95E-33DBB3CB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4" y="-197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G. Political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F07D-AA3F-4DC4-9F5E-34BFBE7D9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444"/>
            <a:ext cx="10515600" cy="6745157"/>
          </a:xfrm>
        </p:spPr>
        <p:txBody>
          <a:bodyPr>
            <a:normAutofit/>
          </a:bodyPr>
          <a:lstStyle/>
          <a:p>
            <a:r>
              <a:rPr lang="en-US" sz="4400" dirty="0"/>
              <a:t>1. Horse trading (ex. Business deal)</a:t>
            </a:r>
          </a:p>
          <a:p>
            <a:r>
              <a:rPr lang="en-US" sz="4400" dirty="0"/>
              <a:t>2. Walkout (ex. Chavez used walkout to improve the lives of farm workers)</a:t>
            </a:r>
          </a:p>
          <a:p>
            <a:r>
              <a:rPr lang="en-US" sz="4400" dirty="0"/>
              <a:t>3. Power struggle (</a:t>
            </a:r>
            <a:r>
              <a:rPr lang="en-US" sz="4400" u="sng" dirty="0"/>
              <a:t>Machiavellian</a:t>
            </a:r>
            <a:r>
              <a:rPr lang="en-US" sz="4400" dirty="0"/>
              <a:t>—a person who uses amoral tactics or tricks)</a:t>
            </a:r>
          </a:p>
          <a:p>
            <a:r>
              <a:rPr lang="en-US" sz="4400" dirty="0"/>
              <a:t>4. Demolition derby (ex. Rome destroyed Carthage)</a:t>
            </a:r>
          </a:p>
          <a:p>
            <a:r>
              <a:rPr lang="en-US" sz="4400" dirty="0"/>
              <a:t>5. Civil disobedience: shaming the opposition (ex. Gandhi)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298</Words>
  <Application>Microsoft Office PowerPoint</Application>
  <PresentationFormat>Widescreen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1 The Nature of Politics, Power &amp; Govt </vt:lpstr>
      <vt:lpstr>A. Power</vt:lpstr>
      <vt:lpstr>PowerPoint Presentation</vt:lpstr>
      <vt:lpstr>C. Legitimacy</vt:lpstr>
      <vt:lpstr>PowerPoint Presentation</vt:lpstr>
      <vt:lpstr>F. Nation state: indep country where ppl share a common culture</vt:lpstr>
      <vt:lpstr>PowerPoint Presentation</vt:lpstr>
      <vt:lpstr>PowerPoint Presentation</vt:lpstr>
      <vt:lpstr>G. Political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Section 2 &amp; 3</dc:title>
  <dc:creator>Julie Phillips</dc:creator>
  <cp:lastModifiedBy>Julie Phillips</cp:lastModifiedBy>
  <cp:revision>34</cp:revision>
  <cp:lastPrinted>2022-01-24T16:51:08Z</cp:lastPrinted>
  <dcterms:created xsi:type="dcterms:W3CDTF">2019-07-12T00:01:13Z</dcterms:created>
  <dcterms:modified xsi:type="dcterms:W3CDTF">2022-06-24T21:31:47Z</dcterms:modified>
</cp:coreProperties>
</file>