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embeddedFontLst>
    <p:embeddedFont>
      <p:font typeface="Quicksan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Quicksand-bold.fntdata"/><Relationship Id="rId25" Type="http://schemas.openxmlformats.org/officeDocument/2006/relationships/font" Target="fonts/Quicksan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24b59dde06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4b59dde06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24b59dde06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4b59dde06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24b59dde06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4b59dde06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24b59dde06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4b59dde06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24b59dde06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4b59dde06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24b59dde06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4b59dde06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2599127ffd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599127ffd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2599127ffd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599127ffd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2599127ffd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599127ffd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2599127ffd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599127ffd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g249100870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49100870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g2599127ffd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599127ffd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24b59dde0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4b59dde0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24b59dde06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4b59dde06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24b59dde06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4b59dde06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24b59dde06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4b59dde06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23dbdb57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3dbdb57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24b59dde06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4b59dde06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24b59dde06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4b59dde06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 Id="rId4" Type="http://schemas.openxmlformats.org/officeDocument/2006/relationships/slide" Target="/ppt/slides/slide16.xml"/><Relationship Id="rId10" Type="http://schemas.openxmlformats.org/officeDocument/2006/relationships/image" Target="../media/image5.png"/><Relationship Id="rId9" Type="http://schemas.openxmlformats.org/officeDocument/2006/relationships/slide" Target="/ppt/slides/slide20.xml"/><Relationship Id="rId5" Type="http://schemas.openxmlformats.org/officeDocument/2006/relationships/slide" Target="/ppt/slides/slide16.xml"/><Relationship Id="rId6" Type="http://schemas.openxmlformats.org/officeDocument/2006/relationships/slide" Target="/ppt/slides/slide17.xml"/><Relationship Id="rId7" Type="http://schemas.openxmlformats.org/officeDocument/2006/relationships/slide" Target="/ppt/slides/slide18.xml"/><Relationship Id="rId8" Type="http://schemas.openxmlformats.org/officeDocument/2006/relationships/slide" Target="/ppt/slides/slide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slide" Target="/ppt/slides/slide15.xml"/><Relationship Id="rId5"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3.png"/><Relationship Id="rId4" Type="http://schemas.openxmlformats.org/officeDocument/2006/relationships/hyperlink" Target="https://www.nasa.gov/" TargetMode="External"/><Relationship Id="rId11" Type="http://schemas.openxmlformats.org/officeDocument/2006/relationships/slide" Target="/ppt/slides/slide15.xml"/><Relationship Id="rId10" Type="http://schemas.openxmlformats.org/officeDocument/2006/relationships/hyperlink" Target="https://www.loc.gov/" TargetMode="External"/><Relationship Id="rId12" Type="http://schemas.openxmlformats.org/officeDocument/2006/relationships/image" Target="../media/image4.png"/><Relationship Id="rId9" Type="http://schemas.openxmlformats.org/officeDocument/2006/relationships/hyperlink" Target="https://www.census.gov/" TargetMode="External"/><Relationship Id="rId5" Type="http://schemas.openxmlformats.org/officeDocument/2006/relationships/hyperlink" Target="http://www.noaa.gov/" TargetMode="External"/><Relationship Id="rId6" Type="http://schemas.openxmlformats.org/officeDocument/2006/relationships/hyperlink" Target="https://www.usgs.gov/" TargetMode="External"/><Relationship Id="rId7" Type="http://schemas.openxmlformats.org/officeDocument/2006/relationships/hyperlink" Target="https://www.si.edu/" TargetMode="External"/><Relationship Id="rId8" Type="http://schemas.openxmlformats.org/officeDocument/2006/relationships/hyperlink" Target="http://americanhistory.si.ed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png"/><Relationship Id="rId4" Type="http://schemas.openxmlformats.org/officeDocument/2006/relationships/slide" Target="/ppt/slides/slide15.xml"/><Relationship Id="rId5"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png"/><Relationship Id="rId4" Type="http://schemas.openxmlformats.org/officeDocument/2006/relationships/slide" Target="/ppt/slides/slide15.xml"/><Relationship Id="rId5" Type="http://schemas.openxmlformats.org/officeDocument/2006/relationships/image" Target="../media/image4.png"/><Relationship Id="rId6" Type="http://schemas.openxmlformats.org/officeDocument/2006/relationships/slide" Target="/ppt/slides/slide20.xml"/><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docs.google.com/presentation/d/199E5r5Z_M6ECmXcHVdVuUGYRVRfAB0EzrZ9GYROuats/edit?usp=sharing" TargetMode="External"/><Relationship Id="rId4" Type="http://schemas.openxmlformats.org/officeDocument/2006/relationships/image" Target="../media/image1.png"/><Relationship Id="rId5"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google.com/"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youtu.be/oIMTM168BK8"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53" name="Shape 53"/>
        <p:cNvGrpSpPr/>
        <p:nvPr/>
      </p:nvGrpSpPr>
      <p:grpSpPr>
        <a:xfrm>
          <a:off x="0" y="0"/>
          <a:ext cx="0" cy="0"/>
          <a:chOff x="0" y="0"/>
          <a:chExt cx="0" cy="0"/>
        </a:xfrm>
      </p:grpSpPr>
      <p:sp>
        <p:nvSpPr>
          <p:cNvPr id="54" name="Google Shape;54;p13"/>
          <p:cNvSpPr txBox="1"/>
          <p:nvPr/>
        </p:nvSpPr>
        <p:spPr>
          <a:xfrm>
            <a:off x="1714500" y="883225"/>
            <a:ext cx="5836200" cy="168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7200">
                <a:solidFill>
                  <a:srgbClr val="FFFFFF"/>
                </a:solidFill>
                <a:latin typeface="Trebuchet MS"/>
                <a:ea typeface="Trebuchet MS"/>
                <a:cs typeface="Trebuchet MS"/>
                <a:sym typeface="Trebuchet MS"/>
              </a:rPr>
              <a:t>Investigate</a:t>
            </a:r>
            <a:r>
              <a:rPr lang="en" sz="7200">
                <a:solidFill>
                  <a:srgbClr val="FFFFFF"/>
                </a:solidFill>
              </a:rPr>
              <a:t> </a:t>
            </a:r>
            <a:endParaRPr sz="7200">
              <a:solidFill>
                <a:srgbClr val="FFFFFF"/>
              </a:solidFill>
            </a:endParaRPr>
          </a:p>
          <a:p>
            <a:pPr indent="0" lvl="0" marL="0" rtl="0" algn="ctr">
              <a:spcBef>
                <a:spcPts val="0"/>
              </a:spcBef>
              <a:spcAft>
                <a:spcPts val="0"/>
              </a:spcAft>
              <a:buNone/>
            </a:pPr>
            <a:r>
              <a:t/>
            </a:r>
            <a:endParaRPr sz="7200">
              <a:solidFill>
                <a:srgbClr val="FFFFFF"/>
              </a:solidFill>
            </a:endParaRPr>
          </a:p>
        </p:txBody>
      </p:sp>
      <p:sp>
        <p:nvSpPr>
          <p:cNvPr id="55" name="Google Shape;55;p13"/>
          <p:cNvSpPr txBox="1"/>
          <p:nvPr/>
        </p:nvSpPr>
        <p:spPr>
          <a:xfrm>
            <a:off x="2436775" y="2128500"/>
            <a:ext cx="4433100" cy="72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latin typeface="Quicksand"/>
                <a:ea typeface="Quicksand"/>
                <a:cs typeface="Quicksand"/>
                <a:sym typeface="Quicksand"/>
              </a:rPr>
              <a:t>How Do I Search for Relevant Resources?</a:t>
            </a:r>
            <a:endParaRPr sz="3000">
              <a:solidFill>
                <a:srgbClr val="FFFFFF"/>
              </a:solidFill>
              <a:latin typeface="Quicksand"/>
              <a:ea typeface="Quicksand"/>
              <a:cs typeface="Quicksand"/>
              <a:sym typeface="Quicksand"/>
            </a:endParaRPr>
          </a:p>
        </p:txBody>
      </p:sp>
      <p:sp>
        <p:nvSpPr>
          <p:cNvPr id="56" name="Google Shape;56;p13"/>
          <p:cNvSpPr/>
          <p:nvPr/>
        </p:nvSpPr>
        <p:spPr>
          <a:xfrm>
            <a:off x="949800" y="3589838"/>
            <a:ext cx="325500" cy="314100"/>
          </a:xfrm>
          <a:prstGeom prst="rect">
            <a:avLst/>
          </a:prstGeom>
          <a:solidFill>
            <a:srgbClr val="F7AC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1961650" y="819675"/>
            <a:ext cx="3629400" cy="537300"/>
          </a:xfrm>
          <a:prstGeom prst="bentArrow">
            <a:avLst>
              <a:gd fmla="val 31165"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8" name="Google Shape;58;p13"/>
          <p:cNvPicPr preferRelativeResize="0"/>
          <p:nvPr/>
        </p:nvPicPr>
        <p:blipFill>
          <a:blip r:embed="rId3">
            <a:alphaModFix/>
          </a:blip>
          <a:stretch>
            <a:fillRect/>
          </a:stretch>
        </p:blipFill>
        <p:spPr>
          <a:xfrm>
            <a:off x="6781925" y="3030650"/>
            <a:ext cx="1987800" cy="1987800"/>
          </a:xfrm>
          <a:prstGeom prst="rect">
            <a:avLst/>
          </a:prstGeom>
          <a:noFill/>
          <a:ln>
            <a:noFill/>
          </a:ln>
        </p:spPr>
      </p:pic>
      <p:pic>
        <p:nvPicPr>
          <p:cNvPr id="59" name="Google Shape;59;p13"/>
          <p:cNvPicPr preferRelativeResize="0"/>
          <p:nvPr/>
        </p:nvPicPr>
        <p:blipFill>
          <a:blip r:embed="rId4">
            <a:alphaModFix/>
          </a:blip>
          <a:stretch>
            <a:fillRect/>
          </a:stretch>
        </p:blipFill>
        <p:spPr>
          <a:xfrm>
            <a:off x="162400" y="4426350"/>
            <a:ext cx="1112900" cy="592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26" name="Shape 126"/>
        <p:cNvGrpSpPr/>
        <p:nvPr/>
      </p:nvGrpSpPr>
      <p:grpSpPr>
        <a:xfrm>
          <a:off x="0" y="0"/>
          <a:ext cx="0" cy="0"/>
          <a:chOff x="0" y="0"/>
          <a:chExt cx="0" cy="0"/>
        </a:xfrm>
      </p:grpSpPr>
      <p:sp>
        <p:nvSpPr>
          <p:cNvPr id="127" name="Google Shape;127;p22"/>
          <p:cNvSpPr txBox="1"/>
          <p:nvPr/>
        </p:nvSpPr>
        <p:spPr>
          <a:xfrm>
            <a:off x="1368150" y="1260775"/>
            <a:ext cx="6407700" cy="12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Sometimes, you may see a box with related searches. </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128" name="Google Shape;128;p22"/>
          <p:cNvSpPr txBox="1"/>
          <p:nvPr/>
        </p:nvSpPr>
        <p:spPr>
          <a:xfrm>
            <a:off x="2260725" y="21847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FFFFFF"/>
                </a:solidFill>
                <a:latin typeface="Quicksand"/>
                <a:ea typeface="Quicksand"/>
                <a:cs typeface="Quicksand"/>
                <a:sym typeface="Quicksand"/>
              </a:rPr>
              <a:t>Are any of these search terms closer to what you are looking for? </a:t>
            </a:r>
            <a:endParaRPr sz="2400">
              <a:solidFill>
                <a:srgbClr val="FFFFFF"/>
              </a:solidFill>
              <a:latin typeface="Quicksand"/>
              <a:ea typeface="Quicksand"/>
              <a:cs typeface="Quicksand"/>
              <a:sym typeface="Quicksand"/>
            </a:endParaRPr>
          </a:p>
          <a:p>
            <a:pPr indent="0" lvl="0" marL="0" rtl="0" algn="l">
              <a:lnSpc>
                <a:spcPct val="115000"/>
              </a:lnSpc>
              <a:spcBef>
                <a:spcPts val="0"/>
              </a:spcBef>
              <a:spcAft>
                <a:spcPts val="0"/>
              </a:spcAft>
              <a:buNone/>
            </a:pPr>
            <a:r>
              <a:t/>
            </a:r>
            <a:endParaRPr sz="2400">
              <a:solidFill>
                <a:srgbClr val="FFFFFF"/>
              </a:solidFill>
              <a:latin typeface="Quicksand"/>
              <a:ea typeface="Quicksand"/>
              <a:cs typeface="Quicksand"/>
              <a:sym typeface="Quicksand"/>
            </a:endParaRPr>
          </a:p>
          <a:p>
            <a:pPr indent="0" lvl="0" marL="0" rtl="0" algn="l">
              <a:lnSpc>
                <a:spcPct val="115000"/>
              </a:lnSpc>
              <a:spcBef>
                <a:spcPts val="0"/>
              </a:spcBef>
              <a:spcAft>
                <a:spcPts val="0"/>
              </a:spcAft>
              <a:buNone/>
            </a:pPr>
            <a:r>
              <a:rPr lang="en" sz="2400">
                <a:solidFill>
                  <a:srgbClr val="FFFFFF"/>
                </a:solidFill>
                <a:latin typeface="Quicksand"/>
                <a:ea typeface="Quicksand"/>
                <a:cs typeface="Quicksand"/>
                <a:sym typeface="Quicksand"/>
              </a:rPr>
              <a:t>If so, click on one of them!</a:t>
            </a:r>
            <a:endParaRPr sz="2400">
              <a:solidFill>
                <a:srgbClr val="FFFFFF"/>
              </a:solidFill>
              <a:latin typeface="Quicksand"/>
              <a:ea typeface="Quicksand"/>
              <a:cs typeface="Quicksand"/>
              <a:sym typeface="Quicksand"/>
            </a:endParaRPr>
          </a:p>
        </p:txBody>
      </p:sp>
      <p:sp>
        <p:nvSpPr>
          <p:cNvPr id="129" name="Google Shape;129;p22"/>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0" name="Google Shape;130;p22"/>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34" name="Shape 134"/>
        <p:cNvGrpSpPr/>
        <p:nvPr/>
      </p:nvGrpSpPr>
      <p:grpSpPr>
        <a:xfrm>
          <a:off x="0" y="0"/>
          <a:ext cx="0" cy="0"/>
          <a:chOff x="0" y="0"/>
          <a:chExt cx="0" cy="0"/>
        </a:xfrm>
      </p:grpSpPr>
      <p:sp>
        <p:nvSpPr>
          <p:cNvPr id="135" name="Google Shape;135;p23"/>
          <p:cNvSpPr txBox="1"/>
          <p:nvPr/>
        </p:nvSpPr>
        <p:spPr>
          <a:xfrm>
            <a:off x="1368150" y="1032175"/>
            <a:ext cx="6407700" cy="156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Next, look at the first section of the web address, or the </a:t>
            </a:r>
            <a:r>
              <a:rPr i="1" lang="en" sz="2400">
                <a:solidFill>
                  <a:srgbClr val="FFFFFF"/>
                </a:solidFill>
                <a:latin typeface="Trebuchet MS"/>
                <a:ea typeface="Trebuchet MS"/>
                <a:cs typeface="Trebuchet MS"/>
                <a:sym typeface="Trebuchet MS"/>
              </a:rPr>
              <a:t>domain name</a:t>
            </a:r>
            <a:r>
              <a:rPr lang="en" sz="2400">
                <a:solidFill>
                  <a:srgbClr val="FFFFFF"/>
                </a:solidFill>
                <a:latin typeface="Trebuchet MS"/>
                <a:ea typeface="Trebuchet MS"/>
                <a:cs typeface="Trebuchet MS"/>
                <a:sym typeface="Trebuchet MS"/>
              </a:rPr>
              <a:t>, of one of your results. </a:t>
            </a:r>
            <a:endParaRPr sz="2400">
              <a:solidFill>
                <a:srgbClr val="FFFFFF"/>
              </a:solidFill>
              <a:latin typeface="Trebuchet MS"/>
              <a:ea typeface="Trebuchet MS"/>
              <a:cs typeface="Trebuchet MS"/>
              <a:sym typeface="Trebuchet MS"/>
            </a:endParaRPr>
          </a:p>
        </p:txBody>
      </p:sp>
      <p:sp>
        <p:nvSpPr>
          <p:cNvPr id="136" name="Google Shape;136;p23"/>
          <p:cNvSpPr txBox="1"/>
          <p:nvPr/>
        </p:nvSpPr>
        <p:spPr>
          <a:xfrm>
            <a:off x="2260725" y="22609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FF"/>
                </a:solidFill>
                <a:latin typeface="Quicksand"/>
                <a:ea typeface="Quicksand"/>
                <a:cs typeface="Quicksand"/>
                <a:sym typeface="Quicksand"/>
              </a:rPr>
              <a:t>(In your search results, you can find the web address just below the title of each result.)</a:t>
            </a:r>
            <a:endParaRPr sz="1800">
              <a:solidFill>
                <a:srgbClr val="FFFFFF"/>
              </a:solidFill>
              <a:latin typeface="Quicksand"/>
              <a:ea typeface="Quicksand"/>
              <a:cs typeface="Quicksand"/>
              <a:sym typeface="Quicksand"/>
            </a:endParaRPr>
          </a:p>
          <a:p>
            <a:pPr indent="0" lvl="0" marL="0" rtl="0" algn="l">
              <a:lnSpc>
                <a:spcPct val="115000"/>
              </a:lnSpc>
              <a:spcBef>
                <a:spcPts val="0"/>
              </a:spcBef>
              <a:spcAft>
                <a:spcPts val="0"/>
              </a:spcAft>
              <a:buNone/>
            </a:pPr>
            <a:r>
              <a:t/>
            </a:r>
            <a:endParaRPr sz="1800">
              <a:solidFill>
                <a:srgbClr val="FFFFFF"/>
              </a:solidFill>
              <a:latin typeface="Quicksand"/>
              <a:ea typeface="Quicksand"/>
              <a:cs typeface="Quicksand"/>
              <a:sym typeface="Quicksand"/>
            </a:endParaRPr>
          </a:p>
          <a:p>
            <a:pPr indent="0" lvl="0" marL="0" rtl="0" algn="l">
              <a:lnSpc>
                <a:spcPct val="115000"/>
              </a:lnSpc>
              <a:spcBef>
                <a:spcPts val="0"/>
              </a:spcBef>
              <a:spcAft>
                <a:spcPts val="0"/>
              </a:spcAft>
              <a:buNone/>
            </a:pPr>
            <a:r>
              <a:rPr lang="en" sz="2400">
                <a:solidFill>
                  <a:srgbClr val="FFFFFF"/>
                </a:solidFill>
                <a:latin typeface="Quicksand"/>
                <a:ea typeface="Quicksand"/>
                <a:cs typeface="Quicksand"/>
                <a:sym typeface="Quicksand"/>
              </a:rPr>
              <a:t>Is the domain name something you recognize, like “kqed.org"?</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137" name="Google Shape;137;p23"/>
          <p:cNvSpPr/>
          <p:nvPr/>
        </p:nvSpPr>
        <p:spPr>
          <a:xfrm>
            <a:off x="1000375" y="7221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8" name="Google Shape;138;p23"/>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42" name="Shape 142"/>
        <p:cNvGrpSpPr/>
        <p:nvPr/>
      </p:nvGrpSpPr>
      <p:grpSpPr>
        <a:xfrm>
          <a:off x="0" y="0"/>
          <a:ext cx="0" cy="0"/>
          <a:chOff x="0" y="0"/>
          <a:chExt cx="0" cy="0"/>
        </a:xfrm>
      </p:grpSpPr>
      <p:sp>
        <p:nvSpPr>
          <p:cNvPr id="143" name="Google Shape;143;p24"/>
          <p:cNvSpPr txBox="1"/>
          <p:nvPr/>
        </p:nvSpPr>
        <p:spPr>
          <a:xfrm>
            <a:off x="1368150" y="879775"/>
            <a:ext cx="6407700" cy="156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The domain name can help identify where the information is coming from.</a:t>
            </a:r>
            <a:endParaRPr sz="2400">
              <a:solidFill>
                <a:srgbClr val="FFFFFF"/>
              </a:solidFill>
              <a:latin typeface="Trebuchet MS"/>
              <a:ea typeface="Trebuchet MS"/>
              <a:cs typeface="Trebuchet MS"/>
              <a:sym typeface="Trebuchet MS"/>
            </a:endParaRPr>
          </a:p>
        </p:txBody>
      </p:sp>
      <p:sp>
        <p:nvSpPr>
          <p:cNvPr id="144" name="Google Shape;144;p24"/>
          <p:cNvSpPr txBox="1"/>
          <p:nvPr/>
        </p:nvSpPr>
        <p:spPr>
          <a:xfrm>
            <a:off x="2260725" y="18799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FF"/>
                </a:solidFill>
                <a:latin typeface="Quicksand"/>
                <a:ea typeface="Quicksand"/>
                <a:cs typeface="Quicksand"/>
                <a:sym typeface="Quicksand"/>
              </a:rPr>
              <a:t>Here are some of the most common top-level domains and what they mean:</a:t>
            </a:r>
            <a:endParaRPr sz="1800">
              <a:solidFill>
                <a:srgbClr val="FFFFFF"/>
              </a:solidFill>
              <a:latin typeface="Quicksand"/>
              <a:ea typeface="Quicksand"/>
              <a:cs typeface="Quicksand"/>
              <a:sym typeface="Quicksand"/>
            </a:endParaRPr>
          </a:p>
          <a:p>
            <a:pPr indent="-342900" lvl="0" marL="457200" rtl="0" algn="l">
              <a:lnSpc>
                <a:spcPct val="115000"/>
              </a:lnSpc>
              <a:spcBef>
                <a:spcPts val="0"/>
              </a:spcBef>
              <a:spcAft>
                <a:spcPts val="0"/>
              </a:spcAft>
              <a:buClr>
                <a:srgbClr val="FFFFFF"/>
              </a:buClr>
              <a:buSzPts val="1800"/>
              <a:buFont typeface="Quicksand"/>
              <a:buChar char="●"/>
            </a:pPr>
            <a:r>
              <a:rPr lang="en" sz="1800">
                <a:solidFill>
                  <a:srgbClr val="FFFFFF"/>
                </a:solidFill>
                <a:latin typeface="Quicksand"/>
                <a:ea typeface="Quicksand"/>
                <a:cs typeface="Quicksand"/>
                <a:sym typeface="Quicksand"/>
              </a:rPr>
              <a:t>.com - usually a company</a:t>
            </a:r>
            <a:endParaRPr sz="1800">
              <a:solidFill>
                <a:srgbClr val="FFFFFF"/>
              </a:solidFill>
              <a:latin typeface="Quicksand"/>
              <a:ea typeface="Quicksand"/>
              <a:cs typeface="Quicksand"/>
              <a:sym typeface="Quicksand"/>
            </a:endParaRPr>
          </a:p>
          <a:p>
            <a:pPr indent="-342900" lvl="0" marL="457200" rtl="0" algn="l">
              <a:lnSpc>
                <a:spcPct val="115000"/>
              </a:lnSpc>
              <a:spcBef>
                <a:spcPts val="0"/>
              </a:spcBef>
              <a:spcAft>
                <a:spcPts val="0"/>
              </a:spcAft>
              <a:buClr>
                <a:srgbClr val="FFFFFF"/>
              </a:buClr>
              <a:buSzPts val="1800"/>
              <a:buFont typeface="Quicksand"/>
              <a:buChar char="●"/>
            </a:pPr>
            <a:r>
              <a:rPr lang="en" sz="1800">
                <a:solidFill>
                  <a:srgbClr val="FFFFFF"/>
                </a:solidFill>
                <a:latin typeface="Quicksand"/>
                <a:ea typeface="Quicksand"/>
                <a:cs typeface="Quicksand"/>
                <a:sym typeface="Quicksand"/>
              </a:rPr>
              <a:t>.org - usually a non-profit organization</a:t>
            </a:r>
            <a:endParaRPr sz="1800">
              <a:solidFill>
                <a:srgbClr val="FFFFFF"/>
              </a:solidFill>
              <a:latin typeface="Quicksand"/>
              <a:ea typeface="Quicksand"/>
              <a:cs typeface="Quicksand"/>
              <a:sym typeface="Quicksand"/>
            </a:endParaRPr>
          </a:p>
          <a:p>
            <a:pPr indent="-342900" lvl="0" marL="457200" rtl="0" algn="l">
              <a:lnSpc>
                <a:spcPct val="115000"/>
              </a:lnSpc>
              <a:spcBef>
                <a:spcPts val="0"/>
              </a:spcBef>
              <a:spcAft>
                <a:spcPts val="0"/>
              </a:spcAft>
              <a:buClr>
                <a:srgbClr val="FFFFFF"/>
              </a:buClr>
              <a:buSzPts val="1800"/>
              <a:buFont typeface="Quicksand"/>
              <a:buChar char="●"/>
            </a:pPr>
            <a:r>
              <a:rPr lang="en" sz="1800">
                <a:solidFill>
                  <a:srgbClr val="FFFFFF"/>
                </a:solidFill>
                <a:latin typeface="Quicksand"/>
                <a:ea typeface="Quicksand"/>
                <a:cs typeface="Quicksand"/>
                <a:sym typeface="Quicksand"/>
              </a:rPr>
              <a:t>.net - an alternative to .com or .org</a:t>
            </a:r>
            <a:endParaRPr sz="1800">
              <a:solidFill>
                <a:srgbClr val="FFFFFF"/>
              </a:solidFill>
              <a:latin typeface="Quicksand"/>
              <a:ea typeface="Quicksand"/>
              <a:cs typeface="Quicksand"/>
              <a:sym typeface="Quicksand"/>
            </a:endParaRPr>
          </a:p>
          <a:p>
            <a:pPr indent="-342900" lvl="0" marL="457200" rtl="0" algn="l">
              <a:lnSpc>
                <a:spcPct val="115000"/>
              </a:lnSpc>
              <a:spcBef>
                <a:spcPts val="0"/>
              </a:spcBef>
              <a:spcAft>
                <a:spcPts val="0"/>
              </a:spcAft>
              <a:buClr>
                <a:srgbClr val="FFFFFF"/>
              </a:buClr>
              <a:buSzPts val="1800"/>
              <a:buFont typeface="Quicksand"/>
              <a:buChar char="●"/>
            </a:pPr>
            <a:r>
              <a:rPr lang="en" sz="1800">
                <a:solidFill>
                  <a:srgbClr val="FFFFFF"/>
                </a:solidFill>
                <a:latin typeface="Quicksand"/>
                <a:ea typeface="Quicksand"/>
                <a:cs typeface="Quicksand"/>
                <a:sym typeface="Quicksand"/>
              </a:rPr>
              <a:t>.edu - an educational institution, like a    university or school district</a:t>
            </a:r>
            <a:endParaRPr sz="1800">
              <a:solidFill>
                <a:srgbClr val="FFFFFF"/>
              </a:solidFill>
              <a:latin typeface="Quicksand"/>
              <a:ea typeface="Quicksand"/>
              <a:cs typeface="Quicksand"/>
              <a:sym typeface="Quicksand"/>
            </a:endParaRPr>
          </a:p>
          <a:p>
            <a:pPr indent="-342900" lvl="0" marL="457200" rtl="0" algn="l">
              <a:lnSpc>
                <a:spcPct val="115000"/>
              </a:lnSpc>
              <a:spcBef>
                <a:spcPts val="0"/>
              </a:spcBef>
              <a:spcAft>
                <a:spcPts val="0"/>
              </a:spcAft>
              <a:buClr>
                <a:srgbClr val="FFFFFF"/>
              </a:buClr>
              <a:buSzPts val="1800"/>
              <a:buFont typeface="Quicksand"/>
              <a:buChar char="●"/>
            </a:pPr>
            <a:r>
              <a:rPr lang="en" sz="1800">
                <a:solidFill>
                  <a:srgbClr val="FFFFFF"/>
                </a:solidFill>
                <a:latin typeface="Quicksand"/>
                <a:ea typeface="Quicksand"/>
                <a:cs typeface="Quicksand"/>
                <a:sym typeface="Quicksand"/>
              </a:rPr>
              <a:t>.gov - a government agency</a:t>
            </a:r>
            <a:endParaRPr sz="2400">
              <a:solidFill>
                <a:srgbClr val="FFFFFF"/>
              </a:solidFill>
              <a:latin typeface="Quicksand"/>
              <a:ea typeface="Quicksand"/>
              <a:cs typeface="Quicksand"/>
              <a:sym typeface="Quicksand"/>
            </a:endParaRPr>
          </a:p>
        </p:txBody>
      </p:sp>
      <p:sp>
        <p:nvSpPr>
          <p:cNvPr id="145" name="Google Shape;145;p24"/>
          <p:cNvSpPr/>
          <p:nvPr/>
        </p:nvSpPr>
        <p:spPr>
          <a:xfrm>
            <a:off x="1000375" y="569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6" name="Google Shape;146;p24"/>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50" name="Shape 150"/>
        <p:cNvGrpSpPr/>
        <p:nvPr/>
      </p:nvGrpSpPr>
      <p:grpSpPr>
        <a:xfrm>
          <a:off x="0" y="0"/>
          <a:ext cx="0" cy="0"/>
          <a:chOff x="0" y="0"/>
          <a:chExt cx="0" cy="0"/>
        </a:xfrm>
      </p:grpSpPr>
      <p:sp>
        <p:nvSpPr>
          <p:cNvPr id="151" name="Google Shape;151;p25"/>
          <p:cNvSpPr txBox="1"/>
          <p:nvPr/>
        </p:nvSpPr>
        <p:spPr>
          <a:xfrm>
            <a:off x="1368150" y="1260775"/>
            <a:ext cx="6407700" cy="156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The domain name can also help identify which country the information is coming from.</a:t>
            </a:r>
            <a:endParaRPr sz="2400">
              <a:solidFill>
                <a:srgbClr val="FFFFFF"/>
              </a:solidFill>
              <a:latin typeface="Trebuchet MS"/>
              <a:ea typeface="Trebuchet MS"/>
              <a:cs typeface="Trebuchet MS"/>
              <a:sym typeface="Trebuchet MS"/>
            </a:endParaRPr>
          </a:p>
        </p:txBody>
      </p:sp>
      <p:sp>
        <p:nvSpPr>
          <p:cNvPr id="152" name="Google Shape;152;p25"/>
          <p:cNvSpPr txBox="1"/>
          <p:nvPr/>
        </p:nvSpPr>
        <p:spPr>
          <a:xfrm>
            <a:off x="2260725" y="2489575"/>
            <a:ext cx="5316000" cy="2328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800">
                <a:solidFill>
                  <a:srgbClr val="FFFFFF"/>
                </a:solidFill>
                <a:latin typeface="Quicksand"/>
                <a:ea typeface="Quicksand"/>
                <a:cs typeface="Quicksand"/>
                <a:sym typeface="Quicksand"/>
              </a:rPr>
              <a:t>Sometimes domain names contain two letters after (or instead of) “.com” or “.org.” </a:t>
            </a:r>
            <a:br>
              <a:rPr lang="en" sz="1800">
                <a:solidFill>
                  <a:srgbClr val="FFFFFF"/>
                </a:solidFill>
                <a:latin typeface="Quicksand"/>
                <a:ea typeface="Quicksand"/>
                <a:cs typeface="Quicksand"/>
                <a:sym typeface="Quicksand"/>
              </a:rPr>
            </a:br>
            <a:r>
              <a:rPr lang="en" sz="1800">
                <a:solidFill>
                  <a:srgbClr val="FFFFFF"/>
                </a:solidFill>
                <a:latin typeface="Quicksand"/>
                <a:ea typeface="Quicksand"/>
                <a:cs typeface="Quicksand"/>
                <a:sym typeface="Quicksand"/>
              </a:rPr>
              <a:t>If so, the website is often from a country other than the U.S. </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10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1800">
                <a:solidFill>
                  <a:srgbClr val="FFFFFF"/>
                </a:solidFill>
                <a:latin typeface="Quicksand"/>
                <a:ea typeface="Quicksand"/>
                <a:cs typeface="Quicksand"/>
                <a:sym typeface="Quicksand"/>
              </a:rPr>
              <a:t>example.de (Germany)</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1800">
                <a:solidFill>
                  <a:srgbClr val="FFFFFF"/>
                </a:solidFill>
                <a:latin typeface="Quicksand"/>
                <a:ea typeface="Quicksand"/>
                <a:cs typeface="Quicksand"/>
                <a:sym typeface="Quicksand"/>
              </a:rPr>
              <a:t>example.uk (United Kingdom)</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1800">
                <a:solidFill>
                  <a:srgbClr val="FFFFFF"/>
                </a:solidFill>
                <a:latin typeface="Quicksand"/>
                <a:ea typeface="Quicksand"/>
                <a:cs typeface="Quicksand"/>
                <a:sym typeface="Quicksand"/>
              </a:rPr>
              <a:t>example.au (Australia)</a:t>
            </a:r>
            <a:br>
              <a:rPr lang="en" sz="1800">
                <a:solidFill>
                  <a:srgbClr val="FFFFFF"/>
                </a:solidFill>
                <a:latin typeface="Quicksand"/>
                <a:ea typeface="Quicksand"/>
                <a:cs typeface="Quicksand"/>
                <a:sym typeface="Quicksand"/>
              </a:rPr>
            </a:br>
            <a:br>
              <a:rPr lang="en" sz="1800">
                <a:solidFill>
                  <a:srgbClr val="FFFFFF"/>
                </a:solidFill>
                <a:latin typeface="Quicksand"/>
                <a:ea typeface="Quicksand"/>
                <a:cs typeface="Quicksand"/>
                <a:sym typeface="Quicksand"/>
              </a:rPr>
            </a:br>
            <a:br>
              <a:rPr lang="en" sz="18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153" name="Google Shape;153;p25"/>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4" name="Google Shape;154;p25"/>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58" name="Shape 158"/>
        <p:cNvGrpSpPr/>
        <p:nvPr/>
      </p:nvGrpSpPr>
      <p:grpSpPr>
        <a:xfrm>
          <a:off x="0" y="0"/>
          <a:ext cx="0" cy="0"/>
          <a:chOff x="0" y="0"/>
          <a:chExt cx="0" cy="0"/>
        </a:xfrm>
      </p:grpSpPr>
      <p:sp>
        <p:nvSpPr>
          <p:cNvPr id="159" name="Google Shape;159;p26"/>
          <p:cNvSpPr txBox="1"/>
          <p:nvPr/>
        </p:nvSpPr>
        <p:spPr>
          <a:xfrm>
            <a:off x="1368150" y="1260775"/>
            <a:ext cx="6407700" cy="12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Based on your results, you may want to REFINE your search.</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160" name="Google Shape;160;p26"/>
          <p:cNvSpPr txBox="1"/>
          <p:nvPr/>
        </p:nvSpPr>
        <p:spPr>
          <a:xfrm>
            <a:off x="2260725" y="22609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If your results aren’t stellar, try changing the search terms before you click on any of the results.</a:t>
            </a:r>
            <a:br>
              <a:rPr lang="en" sz="2400">
                <a:solidFill>
                  <a:srgbClr val="FFFFFF"/>
                </a:solidFill>
                <a:latin typeface="Quicksand"/>
                <a:ea typeface="Quicksand"/>
                <a:cs typeface="Quicksand"/>
                <a:sym typeface="Quicksand"/>
              </a:rPr>
            </a:br>
            <a:br>
              <a:rPr lang="en" sz="2400">
                <a:solidFill>
                  <a:srgbClr val="FFFFFF"/>
                </a:solidFill>
                <a:latin typeface="Quicksand"/>
                <a:ea typeface="Quicksand"/>
                <a:cs typeface="Quicksand"/>
                <a:sym typeface="Quicksand"/>
              </a:rPr>
            </a:b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161" name="Google Shape;161;p26"/>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2" name="Google Shape;162;p26"/>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166" name="Shape 166"/>
        <p:cNvGrpSpPr/>
        <p:nvPr/>
      </p:nvGrpSpPr>
      <p:grpSpPr>
        <a:xfrm>
          <a:off x="0" y="0"/>
          <a:ext cx="0" cy="0"/>
          <a:chOff x="0" y="0"/>
          <a:chExt cx="0" cy="0"/>
        </a:xfrm>
      </p:grpSpPr>
      <p:sp>
        <p:nvSpPr>
          <p:cNvPr id="167" name="Google Shape;167;p27"/>
          <p:cNvSpPr/>
          <p:nvPr/>
        </p:nvSpPr>
        <p:spPr>
          <a:xfrm>
            <a:off x="1000375" y="7983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7"/>
          <p:cNvSpPr txBox="1"/>
          <p:nvPr/>
        </p:nvSpPr>
        <p:spPr>
          <a:xfrm>
            <a:off x="1368125" y="1129150"/>
            <a:ext cx="6728100" cy="9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Here are some other handy ways to gather information to help in your investigation:</a:t>
            </a:r>
            <a:endParaRPr sz="2400">
              <a:solidFill>
                <a:srgbClr val="FFFFFF"/>
              </a:solidFill>
              <a:latin typeface="Trebuchet MS"/>
              <a:ea typeface="Trebuchet MS"/>
              <a:cs typeface="Trebuchet MS"/>
              <a:sym typeface="Trebuchet MS"/>
            </a:endParaRPr>
          </a:p>
        </p:txBody>
      </p:sp>
      <p:pic>
        <p:nvPicPr>
          <p:cNvPr id="169" name="Google Shape;169;p27"/>
          <p:cNvPicPr preferRelativeResize="0"/>
          <p:nvPr/>
        </p:nvPicPr>
        <p:blipFill>
          <a:blip r:embed="rId3">
            <a:alphaModFix/>
          </a:blip>
          <a:stretch>
            <a:fillRect/>
          </a:stretch>
        </p:blipFill>
        <p:spPr>
          <a:xfrm>
            <a:off x="7655125" y="3630600"/>
            <a:ext cx="1289001" cy="1289001"/>
          </a:xfrm>
          <a:prstGeom prst="rect">
            <a:avLst/>
          </a:prstGeom>
          <a:noFill/>
          <a:ln>
            <a:noFill/>
          </a:ln>
        </p:spPr>
      </p:pic>
      <p:sp>
        <p:nvSpPr>
          <p:cNvPr id="170" name="Google Shape;170;p27"/>
          <p:cNvSpPr txBox="1"/>
          <p:nvPr/>
        </p:nvSpPr>
        <p:spPr>
          <a:xfrm>
            <a:off x="2260725" y="2032375"/>
            <a:ext cx="5316000" cy="2751600"/>
          </a:xfrm>
          <a:prstGeom prst="rect">
            <a:avLst/>
          </a:prstGeom>
          <a:noFill/>
          <a:ln>
            <a:noFill/>
          </a:ln>
        </p:spPr>
        <p:txBody>
          <a:bodyPr anchorCtr="0" anchor="t" bIns="91425" lIns="91425" spcFirstLastPara="1" rIns="91425" wrap="square" tIns="91425">
            <a:noAutofit/>
          </a:bodyPr>
          <a:lstStyle/>
          <a:p>
            <a:pPr indent="-381000" lvl="0" marL="457200" rtl="0" algn="l">
              <a:lnSpc>
                <a:spcPct val="115000"/>
              </a:lnSpc>
              <a:spcBef>
                <a:spcPts val="0"/>
              </a:spcBef>
              <a:spcAft>
                <a:spcPts val="0"/>
              </a:spcAft>
              <a:buClr>
                <a:srgbClr val="FFFFFF"/>
              </a:buClr>
              <a:buSzPts val="2400"/>
              <a:buFont typeface="Quicksand"/>
              <a:buChar char="●"/>
            </a:pPr>
            <a:r>
              <a:rPr lang="en" sz="2400" u="sng">
                <a:solidFill>
                  <a:schemeClr val="hlink"/>
                </a:solidFill>
                <a:latin typeface="Quicksand"/>
                <a:ea typeface="Quicksand"/>
                <a:cs typeface="Quicksand"/>
                <a:sym typeface="Quicksand"/>
                <a:hlinkClick action="ppaction://hlinksldjump" r:id="rId4"/>
              </a:rPr>
              <a:t>Find recent </a:t>
            </a:r>
            <a:r>
              <a:rPr lang="en" sz="2400" u="sng">
                <a:solidFill>
                  <a:schemeClr val="hlink"/>
                </a:solidFill>
                <a:latin typeface="Quicksand"/>
                <a:ea typeface="Quicksand"/>
                <a:cs typeface="Quicksand"/>
                <a:sym typeface="Quicksand"/>
                <a:hlinkClick action="ppaction://hlinksldjump" r:id="rId5"/>
              </a:rPr>
              <a:t>content</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Char char="●"/>
            </a:pPr>
            <a:r>
              <a:rPr lang="en" sz="2400" u="sng">
                <a:solidFill>
                  <a:schemeClr val="hlink"/>
                </a:solidFill>
                <a:latin typeface="Quicksand"/>
                <a:ea typeface="Quicksand"/>
                <a:cs typeface="Quicksand"/>
                <a:sym typeface="Quicksand"/>
                <a:hlinkClick action="ppaction://hlinksldjump" r:id="rId6"/>
              </a:rPr>
              <a:t>Find content from government agencies</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Char char="●"/>
            </a:pPr>
            <a:r>
              <a:rPr lang="en" sz="2400" u="sng">
                <a:solidFill>
                  <a:schemeClr val="hlink"/>
                </a:solidFill>
                <a:latin typeface="Quicksand"/>
                <a:ea typeface="Quicksand"/>
                <a:cs typeface="Quicksand"/>
                <a:sym typeface="Quicksand"/>
                <a:hlinkClick action="ppaction://hlinksldjump" r:id="rId7"/>
              </a:rPr>
              <a:t>Find images</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Char char="●"/>
            </a:pPr>
            <a:r>
              <a:rPr lang="en" sz="2400" u="sng">
                <a:solidFill>
                  <a:schemeClr val="hlink"/>
                </a:solidFill>
                <a:latin typeface="Quicksand"/>
                <a:ea typeface="Quicksand"/>
                <a:cs typeface="Quicksand"/>
                <a:sym typeface="Quicksand"/>
                <a:hlinkClick action="ppaction://hlinksldjump" r:id="rId8"/>
              </a:rPr>
              <a:t>Find videos</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pic>
        <p:nvPicPr>
          <p:cNvPr descr="NextArrow_White_4.png.png" id="171" name="Google Shape;171;p27">
            <a:hlinkClick action="ppaction://hlinksldjump" r:id="rId9"/>
          </p:cNvPr>
          <p:cNvPicPr preferRelativeResize="0"/>
          <p:nvPr/>
        </p:nvPicPr>
        <p:blipFill>
          <a:blip r:embed="rId10">
            <a:alphaModFix/>
          </a:blip>
          <a:stretch>
            <a:fillRect/>
          </a:stretch>
        </p:blipFill>
        <p:spPr>
          <a:xfrm>
            <a:off x="7737125" y="418338"/>
            <a:ext cx="1012074" cy="1012074"/>
          </a:xfrm>
          <a:prstGeom prst="rect">
            <a:avLst/>
          </a:prstGeom>
          <a:noFill/>
          <a:ln>
            <a:noFill/>
          </a:ln>
        </p:spPr>
      </p:pic>
      <p:sp>
        <p:nvSpPr>
          <p:cNvPr id="172" name="Google Shape;172;p27"/>
          <p:cNvSpPr txBox="1"/>
          <p:nvPr/>
        </p:nvSpPr>
        <p:spPr>
          <a:xfrm>
            <a:off x="7332513" y="199150"/>
            <a:ext cx="1821300" cy="39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FFFFFF"/>
                </a:solidFill>
                <a:latin typeface="Quicksand"/>
                <a:ea typeface="Quicksand"/>
                <a:cs typeface="Quicksand"/>
                <a:sym typeface="Quicksand"/>
              </a:rPr>
              <a:t>End</a:t>
            </a:r>
            <a:r>
              <a:rPr lang="en" sz="1600">
                <a:solidFill>
                  <a:srgbClr val="FFFFFF"/>
                </a:solidFill>
                <a:latin typeface="Quicksand"/>
                <a:ea typeface="Quicksand"/>
                <a:cs typeface="Quicksand"/>
                <a:sym typeface="Quicksand"/>
              </a:rPr>
              <a:t> slideshow</a:t>
            </a:r>
            <a:endParaRPr sz="1600">
              <a:solidFill>
                <a:srgbClr val="FFFFFF"/>
              </a:solidFill>
              <a:latin typeface="Quicksand"/>
              <a:ea typeface="Quicksand"/>
              <a:cs typeface="Quicksand"/>
              <a:sym typeface="Quicksan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176" name="Shape 176"/>
        <p:cNvGrpSpPr/>
        <p:nvPr/>
      </p:nvGrpSpPr>
      <p:grpSpPr>
        <a:xfrm>
          <a:off x="0" y="0"/>
          <a:ext cx="0" cy="0"/>
          <a:chOff x="0" y="0"/>
          <a:chExt cx="0" cy="0"/>
        </a:xfrm>
      </p:grpSpPr>
      <p:sp>
        <p:nvSpPr>
          <p:cNvPr id="177" name="Google Shape;177;p28"/>
          <p:cNvSpPr/>
          <p:nvPr/>
        </p:nvSpPr>
        <p:spPr>
          <a:xfrm>
            <a:off x="1000375" y="569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8"/>
          <p:cNvSpPr txBox="1"/>
          <p:nvPr/>
        </p:nvSpPr>
        <p:spPr>
          <a:xfrm>
            <a:off x="1368125" y="900550"/>
            <a:ext cx="6728100" cy="9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Find recent content</a:t>
            </a:r>
            <a:endParaRPr sz="2400">
              <a:solidFill>
                <a:srgbClr val="FFFFFF"/>
              </a:solidFill>
              <a:latin typeface="Trebuchet MS"/>
              <a:ea typeface="Trebuchet MS"/>
              <a:cs typeface="Trebuchet MS"/>
              <a:sym typeface="Trebuchet MS"/>
            </a:endParaRPr>
          </a:p>
        </p:txBody>
      </p:sp>
      <p:pic>
        <p:nvPicPr>
          <p:cNvPr id="179" name="Google Shape;179;p28"/>
          <p:cNvPicPr preferRelativeResize="0"/>
          <p:nvPr/>
        </p:nvPicPr>
        <p:blipFill>
          <a:blip r:embed="rId3">
            <a:alphaModFix/>
          </a:blip>
          <a:stretch>
            <a:fillRect/>
          </a:stretch>
        </p:blipFill>
        <p:spPr>
          <a:xfrm>
            <a:off x="7655125" y="3630600"/>
            <a:ext cx="1289001" cy="1289001"/>
          </a:xfrm>
          <a:prstGeom prst="rect">
            <a:avLst/>
          </a:prstGeom>
          <a:noFill/>
          <a:ln>
            <a:noFill/>
          </a:ln>
        </p:spPr>
      </p:pic>
      <p:sp>
        <p:nvSpPr>
          <p:cNvPr id="180" name="Google Shape;180;p28"/>
          <p:cNvSpPr txBox="1"/>
          <p:nvPr/>
        </p:nvSpPr>
        <p:spPr>
          <a:xfrm>
            <a:off x="2260725" y="14989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Is your topic based on recent news? Do you know if there’s brand new information or a study that just came out?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If so, you may want to use the </a:t>
            </a:r>
            <a:r>
              <a:rPr b="1" lang="en" sz="2400">
                <a:solidFill>
                  <a:srgbClr val="FFFFFF"/>
                </a:solidFill>
                <a:latin typeface="Quicksand"/>
                <a:ea typeface="Quicksand"/>
                <a:cs typeface="Quicksand"/>
                <a:sym typeface="Quicksand"/>
              </a:rPr>
              <a:t>Tools</a:t>
            </a:r>
            <a:r>
              <a:rPr lang="en" sz="2400">
                <a:solidFill>
                  <a:srgbClr val="FFFFFF"/>
                </a:solidFill>
                <a:latin typeface="Quicksand"/>
                <a:ea typeface="Quicksand"/>
                <a:cs typeface="Quicksand"/>
                <a:sym typeface="Quicksand"/>
              </a:rPr>
              <a:t> tab to narrow your search to content that was published recently. </a:t>
            </a:r>
            <a:br>
              <a:rPr lang="en" sz="2400">
                <a:solidFill>
                  <a:srgbClr val="FFFFFF"/>
                </a:solidFill>
                <a:latin typeface="Quicksand"/>
                <a:ea typeface="Quicksand"/>
                <a:cs typeface="Quicksand"/>
                <a:sym typeface="Quicksand"/>
              </a:rPr>
            </a:b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pic>
        <p:nvPicPr>
          <p:cNvPr descr="BackArrow_White_4.png.png" id="181" name="Google Shape;181;p28">
            <a:hlinkClick action="ppaction://hlinksldjump" r:id="rId4"/>
          </p:cNvPr>
          <p:cNvPicPr preferRelativeResize="0"/>
          <p:nvPr/>
        </p:nvPicPr>
        <p:blipFill>
          <a:blip r:embed="rId5">
            <a:alphaModFix/>
          </a:blip>
          <a:stretch>
            <a:fillRect/>
          </a:stretch>
        </p:blipFill>
        <p:spPr>
          <a:xfrm>
            <a:off x="352475" y="3709900"/>
            <a:ext cx="1012074" cy="1012074"/>
          </a:xfrm>
          <a:prstGeom prst="rect">
            <a:avLst/>
          </a:prstGeom>
          <a:noFill/>
          <a:ln>
            <a:noFill/>
          </a:ln>
        </p:spPr>
      </p:pic>
      <p:sp>
        <p:nvSpPr>
          <p:cNvPr id="182" name="Google Shape;182;p28"/>
          <p:cNvSpPr txBox="1"/>
          <p:nvPr/>
        </p:nvSpPr>
        <p:spPr>
          <a:xfrm>
            <a:off x="141050" y="4523000"/>
            <a:ext cx="1434900" cy="39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FFFFFF"/>
                </a:solidFill>
                <a:latin typeface="Quicksand"/>
                <a:ea typeface="Quicksand"/>
                <a:cs typeface="Quicksand"/>
                <a:sym typeface="Quicksand"/>
              </a:rPr>
              <a:t>Back to list</a:t>
            </a:r>
            <a:endParaRPr sz="1600">
              <a:solidFill>
                <a:srgbClr val="FFFFFF"/>
              </a:solidFill>
              <a:latin typeface="Quicksand"/>
              <a:ea typeface="Quicksand"/>
              <a:cs typeface="Quicksand"/>
              <a:sym typeface="Quicksan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186" name="Shape 186"/>
        <p:cNvGrpSpPr/>
        <p:nvPr/>
      </p:nvGrpSpPr>
      <p:grpSpPr>
        <a:xfrm>
          <a:off x="0" y="0"/>
          <a:ext cx="0" cy="0"/>
          <a:chOff x="0" y="0"/>
          <a:chExt cx="0" cy="0"/>
        </a:xfrm>
      </p:grpSpPr>
      <p:sp>
        <p:nvSpPr>
          <p:cNvPr id="187" name="Google Shape;187;p29"/>
          <p:cNvSpPr/>
          <p:nvPr/>
        </p:nvSpPr>
        <p:spPr>
          <a:xfrm>
            <a:off x="1000375" y="569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9"/>
          <p:cNvSpPr txBox="1"/>
          <p:nvPr/>
        </p:nvSpPr>
        <p:spPr>
          <a:xfrm>
            <a:off x="1368125" y="900550"/>
            <a:ext cx="6728100" cy="9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Find content from government agencies</a:t>
            </a:r>
            <a:endParaRPr sz="2400">
              <a:solidFill>
                <a:srgbClr val="FFFFFF"/>
              </a:solidFill>
              <a:latin typeface="Trebuchet MS"/>
              <a:ea typeface="Trebuchet MS"/>
              <a:cs typeface="Trebuchet MS"/>
              <a:sym typeface="Trebuchet MS"/>
            </a:endParaRPr>
          </a:p>
        </p:txBody>
      </p:sp>
      <p:pic>
        <p:nvPicPr>
          <p:cNvPr id="189" name="Google Shape;189;p29"/>
          <p:cNvPicPr preferRelativeResize="0"/>
          <p:nvPr/>
        </p:nvPicPr>
        <p:blipFill>
          <a:blip r:embed="rId3">
            <a:alphaModFix/>
          </a:blip>
          <a:stretch>
            <a:fillRect/>
          </a:stretch>
        </p:blipFill>
        <p:spPr>
          <a:xfrm>
            <a:off x="7655125" y="3630600"/>
            <a:ext cx="1289001" cy="1289001"/>
          </a:xfrm>
          <a:prstGeom prst="rect">
            <a:avLst/>
          </a:prstGeom>
          <a:noFill/>
          <a:ln>
            <a:noFill/>
          </a:ln>
        </p:spPr>
      </p:pic>
      <p:sp>
        <p:nvSpPr>
          <p:cNvPr id="190" name="Google Shape;190;p29"/>
          <p:cNvSpPr txBox="1"/>
          <p:nvPr/>
        </p:nvSpPr>
        <p:spPr>
          <a:xfrm>
            <a:off x="2260725" y="1498975"/>
            <a:ext cx="5316000" cy="342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800">
                <a:solidFill>
                  <a:schemeClr val="lt1"/>
                </a:solidFill>
                <a:latin typeface="Quicksand"/>
                <a:ea typeface="Quicksand"/>
                <a:cs typeface="Quicksand"/>
                <a:sym typeface="Quicksand"/>
              </a:rPr>
              <a:t>To search for content from a government source, you can go directly to an agency’s website or add </a:t>
            </a:r>
            <a:r>
              <a:rPr b="1" lang="en" sz="1800">
                <a:solidFill>
                  <a:schemeClr val="lt1"/>
                </a:solidFill>
                <a:latin typeface="Quicksand"/>
                <a:ea typeface="Quicksand"/>
                <a:cs typeface="Quicksand"/>
                <a:sym typeface="Quicksand"/>
              </a:rPr>
              <a:t>site:.gov</a:t>
            </a:r>
            <a:r>
              <a:rPr lang="en" sz="1800">
                <a:solidFill>
                  <a:schemeClr val="lt1"/>
                </a:solidFill>
                <a:latin typeface="Quicksand"/>
                <a:ea typeface="Quicksand"/>
                <a:cs typeface="Quicksand"/>
                <a:sym typeface="Quicksand"/>
              </a:rPr>
              <a:t> to your search terms. </a:t>
            </a:r>
            <a:endParaRPr sz="1800">
              <a:solidFill>
                <a:schemeClr val="lt1"/>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1800">
              <a:solidFill>
                <a:schemeClr val="lt1"/>
              </a:solidFill>
              <a:latin typeface="Quicksand"/>
              <a:ea typeface="Quicksand"/>
              <a:cs typeface="Quicksand"/>
              <a:sym typeface="Quicksand"/>
            </a:endParaRPr>
          </a:p>
          <a:p>
            <a:pPr indent="0" lvl="0" marL="0" rtl="0" algn="l">
              <a:lnSpc>
                <a:spcPct val="100000"/>
              </a:lnSpc>
              <a:spcBef>
                <a:spcPts val="0"/>
              </a:spcBef>
              <a:spcAft>
                <a:spcPts val="0"/>
              </a:spcAft>
              <a:buNone/>
            </a:pPr>
            <a:r>
              <a:rPr lang="en" sz="1800" u="sng">
                <a:solidFill>
                  <a:schemeClr val="hlink"/>
                </a:solidFill>
                <a:latin typeface="Quicksand"/>
                <a:ea typeface="Quicksand"/>
                <a:cs typeface="Quicksand"/>
                <a:sym typeface="Quicksand"/>
                <a:hlinkClick r:id="rId4"/>
              </a:rPr>
              <a:t>NASA</a:t>
            </a:r>
            <a:r>
              <a:rPr lang="en" sz="1800">
                <a:solidFill>
                  <a:srgbClr val="FFFFFF"/>
                </a:solidFill>
                <a:latin typeface="Quicksand"/>
                <a:ea typeface="Quicksand"/>
                <a:cs typeface="Quicksand"/>
                <a:sym typeface="Quicksand"/>
              </a:rPr>
              <a:t>, </a:t>
            </a:r>
            <a:r>
              <a:rPr lang="en" sz="1800" u="sng">
                <a:solidFill>
                  <a:schemeClr val="hlink"/>
                </a:solidFill>
                <a:latin typeface="Quicksand"/>
                <a:ea typeface="Quicksand"/>
                <a:cs typeface="Quicksand"/>
                <a:sym typeface="Quicksand"/>
                <a:hlinkClick r:id="rId5"/>
              </a:rPr>
              <a:t>NOAA</a:t>
            </a:r>
            <a:r>
              <a:rPr lang="en" sz="1800">
                <a:solidFill>
                  <a:srgbClr val="FFFFFF"/>
                </a:solidFill>
                <a:latin typeface="Quicksand"/>
                <a:ea typeface="Quicksand"/>
                <a:cs typeface="Quicksand"/>
                <a:sym typeface="Quicksand"/>
              </a:rPr>
              <a:t> and </a:t>
            </a:r>
            <a:r>
              <a:rPr lang="en" sz="1800" u="sng">
                <a:solidFill>
                  <a:schemeClr val="hlink"/>
                </a:solidFill>
                <a:latin typeface="Quicksand"/>
                <a:ea typeface="Quicksand"/>
                <a:cs typeface="Quicksand"/>
                <a:sym typeface="Quicksand"/>
                <a:hlinkClick r:id="rId6"/>
              </a:rPr>
              <a:t>USGS</a:t>
            </a:r>
            <a:r>
              <a:rPr lang="en" sz="1800">
                <a:solidFill>
                  <a:srgbClr val="FFFFFF"/>
                </a:solidFill>
                <a:latin typeface="Quicksand"/>
                <a:ea typeface="Quicksand"/>
                <a:cs typeface="Quicksand"/>
                <a:sym typeface="Quicksand"/>
              </a:rPr>
              <a:t> are all good agencies to search for information for science topics. </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1800">
                <a:solidFill>
                  <a:srgbClr val="FFFFFF"/>
                </a:solidFill>
                <a:latin typeface="Quicksand"/>
                <a:ea typeface="Quicksand"/>
                <a:cs typeface="Quicksand"/>
                <a:sym typeface="Quicksand"/>
              </a:rPr>
              <a:t>Humanities classes may want to specifically search the </a:t>
            </a:r>
            <a:r>
              <a:rPr lang="en" sz="1800" u="sng">
                <a:solidFill>
                  <a:schemeClr val="hlink"/>
                </a:solidFill>
                <a:latin typeface="Quicksand"/>
                <a:ea typeface="Quicksand"/>
                <a:cs typeface="Quicksand"/>
                <a:sym typeface="Quicksand"/>
                <a:hlinkClick r:id="rId7"/>
              </a:rPr>
              <a:t>Smithsonian</a:t>
            </a:r>
            <a:r>
              <a:rPr lang="en" sz="1800">
                <a:solidFill>
                  <a:srgbClr val="FFFFFF"/>
                </a:solidFill>
                <a:latin typeface="Quicksand"/>
                <a:ea typeface="Quicksand"/>
                <a:cs typeface="Quicksand"/>
                <a:sym typeface="Quicksand"/>
              </a:rPr>
              <a:t>, </a:t>
            </a:r>
            <a:r>
              <a:rPr lang="en" sz="1800" u="sng">
                <a:solidFill>
                  <a:schemeClr val="hlink"/>
                </a:solidFill>
                <a:latin typeface="Quicksand"/>
                <a:ea typeface="Quicksand"/>
                <a:cs typeface="Quicksand"/>
                <a:sym typeface="Quicksand"/>
                <a:hlinkClick r:id="rId8"/>
              </a:rPr>
              <a:t>Museum of American History</a:t>
            </a:r>
            <a:r>
              <a:rPr lang="en" sz="1800">
                <a:solidFill>
                  <a:srgbClr val="FFFFFF"/>
                </a:solidFill>
                <a:latin typeface="Quicksand"/>
                <a:ea typeface="Quicksand"/>
                <a:cs typeface="Quicksand"/>
                <a:sym typeface="Quicksand"/>
              </a:rPr>
              <a:t>, </a:t>
            </a:r>
            <a:r>
              <a:rPr lang="en" sz="1800" u="sng">
                <a:solidFill>
                  <a:schemeClr val="hlink"/>
                </a:solidFill>
                <a:latin typeface="Quicksand"/>
                <a:ea typeface="Quicksand"/>
                <a:cs typeface="Quicksand"/>
                <a:sym typeface="Quicksand"/>
                <a:hlinkClick r:id="rId9"/>
              </a:rPr>
              <a:t>U.S. Census Bureau</a:t>
            </a:r>
            <a:r>
              <a:rPr lang="en" sz="1800">
                <a:solidFill>
                  <a:srgbClr val="FFFFFF"/>
                </a:solidFill>
                <a:latin typeface="Quicksand"/>
                <a:ea typeface="Quicksand"/>
                <a:cs typeface="Quicksand"/>
                <a:sym typeface="Quicksand"/>
              </a:rPr>
              <a:t> or the </a:t>
            </a:r>
            <a:r>
              <a:rPr lang="en" sz="1800" u="sng">
                <a:solidFill>
                  <a:schemeClr val="hlink"/>
                </a:solidFill>
                <a:latin typeface="Quicksand"/>
                <a:ea typeface="Quicksand"/>
                <a:cs typeface="Quicksand"/>
                <a:sym typeface="Quicksand"/>
                <a:hlinkClick r:id="rId10"/>
              </a:rPr>
              <a:t>Library of Congress</a:t>
            </a:r>
            <a:r>
              <a:rPr lang="en" sz="1800">
                <a:solidFill>
                  <a:srgbClr val="FFFFFF"/>
                </a:solidFill>
                <a:latin typeface="Quicksand"/>
                <a:ea typeface="Quicksand"/>
                <a:cs typeface="Quicksand"/>
                <a:sym typeface="Quicksand"/>
              </a:rPr>
              <a:t>. </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18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1800">
              <a:solidFill>
                <a:srgbClr val="FFFFFF"/>
              </a:solidFill>
              <a:latin typeface="Quicksand"/>
              <a:ea typeface="Quicksand"/>
              <a:cs typeface="Quicksand"/>
              <a:sym typeface="Quicksand"/>
            </a:endParaRPr>
          </a:p>
        </p:txBody>
      </p:sp>
      <p:pic>
        <p:nvPicPr>
          <p:cNvPr descr="BackArrow_White_4.png.png" id="191" name="Google Shape;191;p29">
            <a:hlinkClick action="ppaction://hlinksldjump" r:id="rId11"/>
          </p:cNvPr>
          <p:cNvPicPr preferRelativeResize="0"/>
          <p:nvPr/>
        </p:nvPicPr>
        <p:blipFill>
          <a:blip r:embed="rId12">
            <a:alphaModFix/>
          </a:blip>
          <a:stretch>
            <a:fillRect/>
          </a:stretch>
        </p:blipFill>
        <p:spPr>
          <a:xfrm>
            <a:off x="352463" y="3709900"/>
            <a:ext cx="1012074" cy="1012074"/>
          </a:xfrm>
          <a:prstGeom prst="rect">
            <a:avLst/>
          </a:prstGeom>
          <a:noFill/>
          <a:ln>
            <a:noFill/>
          </a:ln>
        </p:spPr>
      </p:pic>
      <p:sp>
        <p:nvSpPr>
          <p:cNvPr id="192" name="Google Shape;192;p29"/>
          <p:cNvSpPr txBox="1"/>
          <p:nvPr/>
        </p:nvSpPr>
        <p:spPr>
          <a:xfrm>
            <a:off x="141050" y="4523000"/>
            <a:ext cx="1434900" cy="39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FFFFFF"/>
                </a:solidFill>
                <a:latin typeface="Quicksand"/>
                <a:ea typeface="Quicksand"/>
                <a:cs typeface="Quicksand"/>
                <a:sym typeface="Quicksand"/>
              </a:rPr>
              <a:t>Back to list</a:t>
            </a:r>
            <a:endParaRPr sz="1600">
              <a:solidFill>
                <a:srgbClr val="FFFFFF"/>
              </a:solidFill>
              <a:latin typeface="Quicksand"/>
              <a:ea typeface="Quicksand"/>
              <a:cs typeface="Quicksand"/>
              <a:sym typeface="Quicksan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196" name="Shape 196"/>
        <p:cNvGrpSpPr/>
        <p:nvPr/>
      </p:nvGrpSpPr>
      <p:grpSpPr>
        <a:xfrm>
          <a:off x="0" y="0"/>
          <a:ext cx="0" cy="0"/>
          <a:chOff x="0" y="0"/>
          <a:chExt cx="0" cy="0"/>
        </a:xfrm>
      </p:grpSpPr>
      <p:sp>
        <p:nvSpPr>
          <p:cNvPr id="197" name="Google Shape;197;p30"/>
          <p:cNvSpPr/>
          <p:nvPr/>
        </p:nvSpPr>
        <p:spPr>
          <a:xfrm>
            <a:off x="1000375" y="4173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0"/>
          <p:cNvSpPr txBox="1"/>
          <p:nvPr/>
        </p:nvSpPr>
        <p:spPr>
          <a:xfrm>
            <a:off x="1368125" y="748150"/>
            <a:ext cx="6728100" cy="9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Find images</a:t>
            </a:r>
            <a:endParaRPr sz="2400">
              <a:solidFill>
                <a:srgbClr val="FFFFFF"/>
              </a:solidFill>
              <a:latin typeface="Trebuchet MS"/>
              <a:ea typeface="Trebuchet MS"/>
              <a:cs typeface="Trebuchet MS"/>
              <a:sym typeface="Trebuchet MS"/>
            </a:endParaRPr>
          </a:p>
        </p:txBody>
      </p:sp>
      <p:pic>
        <p:nvPicPr>
          <p:cNvPr id="199" name="Google Shape;199;p30"/>
          <p:cNvPicPr preferRelativeResize="0"/>
          <p:nvPr/>
        </p:nvPicPr>
        <p:blipFill>
          <a:blip r:embed="rId3">
            <a:alphaModFix/>
          </a:blip>
          <a:stretch>
            <a:fillRect/>
          </a:stretch>
        </p:blipFill>
        <p:spPr>
          <a:xfrm>
            <a:off x="7655125" y="3630600"/>
            <a:ext cx="1289001" cy="1289001"/>
          </a:xfrm>
          <a:prstGeom prst="rect">
            <a:avLst/>
          </a:prstGeom>
          <a:noFill/>
          <a:ln>
            <a:noFill/>
          </a:ln>
        </p:spPr>
      </p:pic>
      <p:sp>
        <p:nvSpPr>
          <p:cNvPr id="200" name="Google Shape;200;p30"/>
          <p:cNvSpPr txBox="1"/>
          <p:nvPr/>
        </p:nvSpPr>
        <p:spPr>
          <a:xfrm>
            <a:off x="2260725" y="1346575"/>
            <a:ext cx="5394300" cy="342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Images may also be great sources of information for your investigation. They include charts, graphs and maps.</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Find these using the </a:t>
            </a:r>
            <a:r>
              <a:rPr b="1" lang="en" sz="2400">
                <a:solidFill>
                  <a:srgbClr val="FFFFFF"/>
                </a:solidFill>
                <a:latin typeface="Quicksand"/>
                <a:ea typeface="Quicksand"/>
                <a:cs typeface="Quicksand"/>
                <a:sym typeface="Quicksand"/>
              </a:rPr>
              <a:t>Images</a:t>
            </a:r>
            <a:r>
              <a:rPr lang="en" sz="2400">
                <a:solidFill>
                  <a:srgbClr val="FFFFFF"/>
                </a:solidFill>
                <a:latin typeface="Quicksand"/>
                <a:ea typeface="Quicksand"/>
                <a:cs typeface="Quicksand"/>
                <a:sym typeface="Quicksand"/>
              </a:rPr>
              <a:t> tab. Hovering over an image on the results page will display the website where the image is published</a:t>
            </a:r>
            <a:r>
              <a:rPr lang="en" sz="1800">
                <a:solidFill>
                  <a:srgbClr val="FFFFFF"/>
                </a:solidFill>
                <a:latin typeface="Quicksand"/>
                <a:ea typeface="Quicksand"/>
                <a:cs typeface="Quicksand"/>
                <a:sym typeface="Quicksand"/>
              </a:rPr>
              <a:t>. </a:t>
            </a:r>
            <a:endParaRPr sz="1800">
              <a:solidFill>
                <a:srgbClr val="FFFFFF"/>
              </a:solidFill>
              <a:latin typeface="Quicksand"/>
              <a:ea typeface="Quicksand"/>
              <a:cs typeface="Quicksand"/>
              <a:sym typeface="Quicksand"/>
            </a:endParaRPr>
          </a:p>
        </p:txBody>
      </p:sp>
      <p:pic>
        <p:nvPicPr>
          <p:cNvPr descr="BackArrow_White_4.png.png" id="201" name="Google Shape;201;p30">
            <a:hlinkClick action="ppaction://hlinksldjump" r:id="rId4"/>
          </p:cNvPr>
          <p:cNvPicPr preferRelativeResize="0"/>
          <p:nvPr/>
        </p:nvPicPr>
        <p:blipFill>
          <a:blip r:embed="rId5">
            <a:alphaModFix/>
          </a:blip>
          <a:stretch>
            <a:fillRect/>
          </a:stretch>
        </p:blipFill>
        <p:spPr>
          <a:xfrm>
            <a:off x="356050" y="3699875"/>
            <a:ext cx="1012074" cy="1012074"/>
          </a:xfrm>
          <a:prstGeom prst="rect">
            <a:avLst/>
          </a:prstGeom>
          <a:noFill/>
          <a:ln>
            <a:noFill/>
          </a:ln>
        </p:spPr>
      </p:pic>
      <p:sp>
        <p:nvSpPr>
          <p:cNvPr id="202" name="Google Shape;202;p30"/>
          <p:cNvSpPr txBox="1"/>
          <p:nvPr/>
        </p:nvSpPr>
        <p:spPr>
          <a:xfrm>
            <a:off x="141050" y="4523000"/>
            <a:ext cx="1434900" cy="39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FFFFFF"/>
                </a:solidFill>
                <a:latin typeface="Quicksand"/>
                <a:ea typeface="Quicksand"/>
                <a:cs typeface="Quicksand"/>
                <a:sym typeface="Quicksand"/>
              </a:rPr>
              <a:t>Back to list</a:t>
            </a:r>
            <a:endParaRPr sz="1600">
              <a:solidFill>
                <a:srgbClr val="FFFFFF"/>
              </a:solidFill>
              <a:latin typeface="Quicksand"/>
              <a:ea typeface="Quicksand"/>
              <a:cs typeface="Quicksand"/>
              <a:sym typeface="Quicksan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206" name="Shape 206"/>
        <p:cNvGrpSpPr/>
        <p:nvPr/>
      </p:nvGrpSpPr>
      <p:grpSpPr>
        <a:xfrm>
          <a:off x="0" y="0"/>
          <a:ext cx="0" cy="0"/>
          <a:chOff x="0" y="0"/>
          <a:chExt cx="0" cy="0"/>
        </a:xfrm>
      </p:grpSpPr>
      <p:sp>
        <p:nvSpPr>
          <p:cNvPr id="207" name="Google Shape;207;p31"/>
          <p:cNvSpPr/>
          <p:nvPr/>
        </p:nvSpPr>
        <p:spPr>
          <a:xfrm>
            <a:off x="1000375" y="4173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1"/>
          <p:cNvSpPr txBox="1"/>
          <p:nvPr/>
        </p:nvSpPr>
        <p:spPr>
          <a:xfrm>
            <a:off x="1368125" y="748150"/>
            <a:ext cx="6728100" cy="9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Find videos</a:t>
            </a:r>
            <a:endParaRPr sz="2400">
              <a:solidFill>
                <a:srgbClr val="FFFFFF"/>
              </a:solidFill>
              <a:latin typeface="Trebuchet MS"/>
              <a:ea typeface="Trebuchet MS"/>
              <a:cs typeface="Trebuchet MS"/>
              <a:sym typeface="Trebuchet MS"/>
            </a:endParaRPr>
          </a:p>
        </p:txBody>
      </p:sp>
      <p:pic>
        <p:nvPicPr>
          <p:cNvPr id="209" name="Google Shape;209;p31"/>
          <p:cNvPicPr preferRelativeResize="0"/>
          <p:nvPr/>
        </p:nvPicPr>
        <p:blipFill>
          <a:blip r:embed="rId3">
            <a:alphaModFix/>
          </a:blip>
          <a:stretch>
            <a:fillRect/>
          </a:stretch>
        </p:blipFill>
        <p:spPr>
          <a:xfrm>
            <a:off x="7655125" y="3630600"/>
            <a:ext cx="1289001" cy="1289001"/>
          </a:xfrm>
          <a:prstGeom prst="rect">
            <a:avLst/>
          </a:prstGeom>
          <a:noFill/>
          <a:ln>
            <a:noFill/>
          </a:ln>
        </p:spPr>
      </p:pic>
      <p:sp>
        <p:nvSpPr>
          <p:cNvPr id="210" name="Google Shape;210;p31"/>
          <p:cNvSpPr txBox="1"/>
          <p:nvPr/>
        </p:nvSpPr>
        <p:spPr>
          <a:xfrm>
            <a:off x="2260725" y="1346575"/>
            <a:ext cx="5394300" cy="342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You can find videos related to your topic on the </a:t>
            </a:r>
            <a:r>
              <a:rPr b="1" lang="en" sz="2400">
                <a:solidFill>
                  <a:srgbClr val="FFFFFF"/>
                </a:solidFill>
                <a:latin typeface="Quicksand"/>
                <a:ea typeface="Quicksand"/>
                <a:cs typeface="Quicksand"/>
                <a:sym typeface="Quicksand"/>
              </a:rPr>
              <a:t>Video</a:t>
            </a:r>
            <a:r>
              <a:rPr lang="en" sz="2400">
                <a:solidFill>
                  <a:srgbClr val="FFFFFF"/>
                </a:solidFill>
                <a:latin typeface="Quicksand"/>
                <a:ea typeface="Quicksand"/>
                <a:cs typeface="Quicksand"/>
                <a:sym typeface="Quicksand"/>
              </a:rPr>
              <a:t> tab.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None/>
            </a:pPr>
            <a:r>
              <a:rPr lang="en" sz="2400">
                <a:solidFill>
                  <a:srgbClr val="FFFFFF"/>
                </a:solidFill>
                <a:latin typeface="Quicksand"/>
                <a:ea typeface="Quicksand"/>
                <a:cs typeface="Quicksand"/>
                <a:sym typeface="Quicksand"/>
              </a:rPr>
              <a:t>Check these carefully by looking at the URL. If the video is on YouTube, see who uploaded the video. Many videos are created by people who are not experts in the topic.</a:t>
            </a:r>
            <a:endParaRPr sz="1800">
              <a:solidFill>
                <a:srgbClr val="FFFFFF"/>
              </a:solidFill>
              <a:latin typeface="Quicksand"/>
              <a:ea typeface="Quicksand"/>
              <a:cs typeface="Quicksand"/>
              <a:sym typeface="Quicksand"/>
            </a:endParaRPr>
          </a:p>
        </p:txBody>
      </p:sp>
      <p:pic>
        <p:nvPicPr>
          <p:cNvPr descr="BackArrow_White_4.png.png" id="211" name="Google Shape;211;p31">
            <a:hlinkClick action="ppaction://hlinksldjump" r:id="rId4"/>
          </p:cNvPr>
          <p:cNvPicPr preferRelativeResize="0"/>
          <p:nvPr/>
        </p:nvPicPr>
        <p:blipFill>
          <a:blip r:embed="rId5">
            <a:alphaModFix/>
          </a:blip>
          <a:stretch>
            <a:fillRect/>
          </a:stretch>
        </p:blipFill>
        <p:spPr>
          <a:xfrm>
            <a:off x="356050" y="3709900"/>
            <a:ext cx="1012074" cy="1012074"/>
          </a:xfrm>
          <a:prstGeom prst="rect">
            <a:avLst/>
          </a:prstGeom>
          <a:noFill/>
          <a:ln>
            <a:noFill/>
          </a:ln>
        </p:spPr>
      </p:pic>
      <p:pic>
        <p:nvPicPr>
          <p:cNvPr descr="NextArrow_White_4.png.png" id="212" name="Google Shape;212;p31">
            <a:hlinkClick action="ppaction://hlinksldjump" r:id="rId6"/>
          </p:cNvPr>
          <p:cNvPicPr preferRelativeResize="0"/>
          <p:nvPr/>
        </p:nvPicPr>
        <p:blipFill>
          <a:blip r:embed="rId7">
            <a:alphaModFix/>
          </a:blip>
          <a:stretch>
            <a:fillRect/>
          </a:stretch>
        </p:blipFill>
        <p:spPr>
          <a:xfrm>
            <a:off x="7737125" y="418338"/>
            <a:ext cx="1012074" cy="1012074"/>
          </a:xfrm>
          <a:prstGeom prst="rect">
            <a:avLst/>
          </a:prstGeom>
          <a:noFill/>
          <a:ln>
            <a:noFill/>
          </a:ln>
        </p:spPr>
      </p:pic>
      <p:sp>
        <p:nvSpPr>
          <p:cNvPr id="213" name="Google Shape;213;p31"/>
          <p:cNvSpPr txBox="1"/>
          <p:nvPr/>
        </p:nvSpPr>
        <p:spPr>
          <a:xfrm>
            <a:off x="7332513" y="199150"/>
            <a:ext cx="1821300" cy="39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FFFFFF"/>
                </a:solidFill>
                <a:latin typeface="Quicksand"/>
                <a:ea typeface="Quicksand"/>
                <a:cs typeface="Quicksand"/>
                <a:sym typeface="Quicksand"/>
              </a:rPr>
              <a:t>End slideshow</a:t>
            </a:r>
            <a:endParaRPr sz="1600">
              <a:solidFill>
                <a:srgbClr val="FFFFFF"/>
              </a:solidFill>
              <a:latin typeface="Quicksand"/>
              <a:ea typeface="Quicksand"/>
              <a:cs typeface="Quicksand"/>
              <a:sym typeface="Quicksand"/>
            </a:endParaRPr>
          </a:p>
        </p:txBody>
      </p:sp>
      <p:sp>
        <p:nvSpPr>
          <p:cNvPr id="214" name="Google Shape;214;p31"/>
          <p:cNvSpPr txBox="1"/>
          <p:nvPr/>
        </p:nvSpPr>
        <p:spPr>
          <a:xfrm>
            <a:off x="141050" y="4523000"/>
            <a:ext cx="1434900" cy="39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FFFFFF"/>
                </a:solidFill>
                <a:latin typeface="Quicksand"/>
                <a:ea typeface="Quicksand"/>
                <a:cs typeface="Quicksand"/>
                <a:sym typeface="Quicksand"/>
              </a:rPr>
              <a:t>Back to list</a:t>
            </a:r>
            <a:endParaRPr sz="1600">
              <a:solidFill>
                <a:srgbClr val="FFFFFF"/>
              </a:solidFill>
              <a:latin typeface="Quicksand"/>
              <a:ea typeface="Quicksand"/>
              <a:cs typeface="Quicksand"/>
              <a:sym typeface="Quicksa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63" name="Shape 63"/>
        <p:cNvGrpSpPr/>
        <p:nvPr/>
      </p:nvGrpSpPr>
      <p:grpSpPr>
        <a:xfrm>
          <a:off x="0" y="0"/>
          <a:ext cx="0" cy="0"/>
          <a:chOff x="0" y="0"/>
          <a:chExt cx="0" cy="0"/>
        </a:xfrm>
      </p:grpSpPr>
      <p:sp>
        <p:nvSpPr>
          <p:cNvPr id="64" name="Google Shape;64;p14"/>
          <p:cNvSpPr txBox="1"/>
          <p:nvPr/>
        </p:nvSpPr>
        <p:spPr>
          <a:xfrm>
            <a:off x="1368150" y="1260775"/>
            <a:ext cx="6407700" cy="128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The ability to come up with good search terms is the first step in finding relevant information for your Investigation.</a:t>
            </a:r>
            <a:r>
              <a:rPr lang="en" sz="2400">
                <a:solidFill>
                  <a:srgbClr val="FFFFFF"/>
                </a:solidFill>
                <a:latin typeface="Trebuchet MS"/>
                <a:ea typeface="Trebuchet MS"/>
                <a:cs typeface="Trebuchet MS"/>
                <a:sym typeface="Trebuchet MS"/>
              </a:rPr>
              <a:t> </a:t>
            </a:r>
            <a:endParaRPr sz="2400">
              <a:solidFill>
                <a:srgbClr val="FFFFFF"/>
              </a:solidFill>
              <a:latin typeface="Trebuchet MS"/>
              <a:ea typeface="Trebuchet MS"/>
              <a:cs typeface="Trebuchet MS"/>
              <a:sym typeface="Trebuchet MS"/>
            </a:endParaRPr>
          </a:p>
        </p:txBody>
      </p:sp>
      <p:sp>
        <p:nvSpPr>
          <p:cNvPr id="65" name="Google Shape;65;p14"/>
          <p:cNvSpPr txBox="1"/>
          <p:nvPr/>
        </p:nvSpPr>
        <p:spPr>
          <a:xfrm>
            <a:off x="2270700" y="2549875"/>
            <a:ext cx="5316000" cy="2513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2400">
                <a:solidFill>
                  <a:srgbClr val="FFFFFF"/>
                </a:solidFill>
                <a:latin typeface="Quicksand"/>
                <a:ea typeface="Quicksand"/>
                <a:cs typeface="Quicksand"/>
                <a:sym typeface="Quicksand"/>
              </a:rPr>
              <a:t>Even though searching online may seem like a simple process, it’s important to be able to choose effective search terms. Otherwise, you wind up wasting a lot of time looking at poor results. </a:t>
            </a:r>
            <a:endParaRPr sz="2400">
              <a:solidFill>
                <a:srgbClr val="FFFFFF"/>
              </a:solidFill>
              <a:latin typeface="Quicksand"/>
              <a:ea typeface="Quicksand"/>
              <a:cs typeface="Quicksand"/>
              <a:sym typeface="Quicksand"/>
            </a:endParaRPr>
          </a:p>
        </p:txBody>
      </p:sp>
      <p:sp>
        <p:nvSpPr>
          <p:cNvPr id="66" name="Google Shape;66;p14"/>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7" name="Google Shape;67;p14"/>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218" name="Shape 218"/>
        <p:cNvGrpSpPr/>
        <p:nvPr/>
      </p:nvGrpSpPr>
      <p:grpSpPr>
        <a:xfrm>
          <a:off x="0" y="0"/>
          <a:ext cx="0" cy="0"/>
          <a:chOff x="0" y="0"/>
          <a:chExt cx="0" cy="0"/>
        </a:xfrm>
      </p:grpSpPr>
      <p:sp>
        <p:nvSpPr>
          <p:cNvPr id="219" name="Google Shape;219;p32"/>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32"/>
          <p:cNvSpPr txBox="1"/>
          <p:nvPr/>
        </p:nvSpPr>
        <p:spPr>
          <a:xfrm>
            <a:off x="1368125" y="1281550"/>
            <a:ext cx="6728100" cy="223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chemeClr val="lt1"/>
                </a:solidFill>
                <a:latin typeface="Trebuchet MS"/>
                <a:ea typeface="Trebuchet MS"/>
                <a:cs typeface="Trebuchet MS"/>
                <a:sym typeface="Trebuchet MS"/>
              </a:rPr>
              <a:t>Now that you know how to find relevant resources, how will you know if they are reliable?</a:t>
            </a:r>
            <a:endParaRPr sz="2400">
              <a:solidFill>
                <a:schemeClr val="lt1"/>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chemeClr val="lt1"/>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en" sz="2400">
                <a:solidFill>
                  <a:schemeClr val="lt1"/>
                </a:solidFill>
                <a:latin typeface="Trebuchet MS"/>
                <a:ea typeface="Trebuchet MS"/>
                <a:cs typeface="Trebuchet MS"/>
                <a:sym typeface="Trebuchet MS"/>
              </a:rPr>
              <a:t>Check out </a:t>
            </a:r>
            <a:r>
              <a:rPr lang="en" sz="2400" u="sng">
                <a:solidFill>
                  <a:schemeClr val="hlink"/>
                </a:solidFill>
                <a:latin typeface="Trebuchet MS"/>
                <a:ea typeface="Trebuchet MS"/>
                <a:cs typeface="Trebuchet MS"/>
                <a:sym typeface="Trebuchet MS"/>
                <a:hlinkClick r:id="rId3"/>
              </a:rPr>
              <a:t>What IS a Reliable Source Anyway?</a:t>
            </a:r>
            <a:endParaRPr sz="2400">
              <a:solidFill>
                <a:schemeClr val="lt1"/>
              </a:solidFill>
              <a:latin typeface="Trebuchet MS"/>
              <a:ea typeface="Trebuchet MS"/>
              <a:cs typeface="Trebuchet MS"/>
              <a:sym typeface="Trebuchet MS"/>
            </a:endParaRPr>
          </a:p>
        </p:txBody>
      </p:sp>
      <p:pic>
        <p:nvPicPr>
          <p:cNvPr id="221" name="Google Shape;221;p32"/>
          <p:cNvPicPr preferRelativeResize="0"/>
          <p:nvPr/>
        </p:nvPicPr>
        <p:blipFill>
          <a:blip r:embed="rId4">
            <a:alphaModFix/>
          </a:blip>
          <a:stretch>
            <a:fillRect/>
          </a:stretch>
        </p:blipFill>
        <p:spPr>
          <a:xfrm>
            <a:off x="7655125" y="3630600"/>
            <a:ext cx="1289001" cy="1289001"/>
          </a:xfrm>
          <a:prstGeom prst="rect">
            <a:avLst/>
          </a:prstGeom>
          <a:noFill/>
          <a:ln>
            <a:noFill/>
          </a:ln>
        </p:spPr>
      </p:pic>
      <p:pic>
        <p:nvPicPr>
          <p:cNvPr id="222" name="Google Shape;222;p32"/>
          <p:cNvPicPr preferRelativeResize="0"/>
          <p:nvPr/>
        </p:nvPicPr>
        <p:blipFill>
          <a:blip r:embed="rId5">
            <a:alphaModFix/>
          </a:blip>
          <a:stretch>
            <a:fillRect/>
          </a:stretch>
        </p:blipFill>
        <p:spPr>
          <a:xfrm>
            <a:off x="162400" y="4426350"/>
            <a:ext cx="1112900" cy="592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71" name="Shape 71"/>
        <p:cNvGrpSpPr/>
        <p:nvPr/>
      </p:nvGrpSpPr>
      <p:grpSpPr>
        <a:xfrm>
          <a:off x="0" y="0"/>
          <a:ext cx="0" cy="0"/>
          <a:chOff x="0" y="0"/>
          <a:chExt cx="0" cy="0"/>
        </a:xfrm>
      </p:grpSpPr>
      <p:sp>
        <p:nvSpPr>
          <p:cNvPr id="72" name="Google Shape;72;p15"/>
          <p:cNvSpPr txBox="1"/>
          <p:nvPr/>
        </p:nvSpPr>
        <p:spPr>
          <a:xfrm>
            <a:off x="1368150" y="1260775"/>
            <a:ext cx="6407700" cy="128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Let’s say that you’re interested in learning about how scientists came up with the Big Bang Theory.</a:t>
            </a:r>
            <a:endParaRPr sz="2400">
              <a:solidFill>
                <a:srgbClr val="FFFFFF"/>
              </a:solidFill>
              <a:latin typeface="Trebuchet MS"/>
              <a:ea typeface="Trebuchet MS"/>
              <a:cs typeface="Trebuchet MS"/>
              <a:sym typeface="Trebuchet MS"/>
            </a:endParaRPr>
          </a:p>
        </p:txBody>
      </p:sp>
      <p:sp>
        <p:nvSpPr>
          <p:cNvPr id="73" name="Google Shape;73;p15"/>
          <p:cNvSpPr txBox="1"/>
          <p:nvPr/>
        </p:nvSpPr>
        <p:spPr>
          <a:xfrm>
            <a:off x="2270700" y="2549875"/>
            <a:ext cx="5316000" cy="2513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2400">
                <a:solidFill>
                  <a:srgbClr val="FFFFFF"/>
                </a:solidFill>
                <a:latin typeface="Quicksand"/>
                <a:ea typeface="Quicksand"/>
                <a:cs typeface="Quicksand"/>
                <a:sym typeface="Quicksand"/>
              </a:rPr>
              <a:t>Go to </a:t>
            </a:r>
            <a:r>
              <a:rPr lang="en" sz="2400" u="sng">
                <a:solidFill>
                  <a:schemeClr val="accent5"/>
                </a:solidFill>
                <a:latin typeface="Quicksand"/>
                <a:ea typeface="Quicksand"/>
                <a:cs typeface="Quicksand"/>
                <a:sym typeface="Quicksand"/>
                <a:hlinkClick r:id="rId3"/>
              </a:rPr>
              <a:t>Google</a:t>
            </a:r>
            <a:r>
              <a:rPr lang="en" sz="2400">
                <a:solidFill>
                  <a:srgbClr val="FFFFFF"/>
                </a:solidFill>
                <a:latin typeface="Quicksand"/>
                <a:ea typeface="Quicksand"/>
                <a:cs typeface="Quicksand"/>
                <a:sym typeface="Quicksand"/>
              </a:rPr>
              <a:t> and type “Big Bang Theory” into the search bar.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Clr>
                <a:schemeClr val="dk1"/>
              </a:buClr>
              <a:buSzPts val="1100"/>
              <a:buFont typeface="Arial"/>
              <a:buNone/>
            </a:pPr>
            <a:r>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Clr>
                <a:schemeClr val="dk1"/>
              </a:buClr>
              <a:buSzPts val="1100"/>
              <a:buFont typeface="Arial"/>
              <a:buNone/>
            </a:pPr>
            <a:r>
              <a:rPr lang="en" sz="2400">
                <a:solidFill>
                  <a:srgbClr val="FFFFFF"/>
                </a:solidFill>
                <a:latin typeface="Quicksand"/>
                <a:ea typeface="Quicksand"/>
                <a:cs typeface="Quicksand"/>
                <a:sym typeface="Quicksand"/>
              </a:rPr>
              <a:t>What do you see?</a:t>
            </a:r>
            <a:endParaRPr sz="2400">
              <a:solidFill>
                <a:srgbClr val="FFFFFF"/>
              </a:solidFill>
              <a:latin typeface="Quicksand"/>
              <a:ea typeface="Quicksand"/>
              <a:cs typeface="Quicksand"/>
              <a:sym typeface="Quicksand"/>
            </a:endParaRPr>
          </a:p>
        </p:txBody>
      </p:sp>
      <p:sp>
        <p:nvSpPr>
          <p:cNvPr id="74" name="Google Shape;74;p15"/>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5" name="Google Shape;75;p15"/>
          <p:cNvPicPr preferRelativeResize="0"/>
          <p:nvPr/>
        </p:nvPicPr>
        <p:blipFill>
          <a:blip r:embed="rId4">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79" name="Shape 79"/>
        <p:cNvGrpSpPr/>
        <p:nvPr/>
      </p:nvGrpSpPr>
      <p:grpSpPr>
        <a:xfrm>
          <a:off x="0" y="0"/>
          <a:ext cx="0" cy="0"/>
          <a:chOff x="0" y="0"/>
          <a:chExt cx="0" cy="0"/>
        </a:xfrm>
      </p:grpSpPr>
      <p:sp>
        <p:nvSpPr>
          <p:cNvPr id="80" name="Google Shape;80;p16"/>
          <p:cNvSpPr txBox="1"/>
          <p:nvPr/>
        </p:nvSpPr>
        <p:spPr>
          <a:xfrm>
            <a:off x="1368150" y="1260775"/>
            <a:ext cx="6407700" cy="107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How could you refine your search terms to come up with better results? </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81" name="Google Shape;81;p16"/>
          <p:cNvSpPr txBox="1"/>
          <p:nvPr/>
        </p:nvSpPr>
        <p:spPr>
          <a:xfrm>
            <a:off x="2260725" y="2260975"/>
            <a:ext cx="5316000" cy="2067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2400">
                <a:solidFill>
                  <a:srgbClr val="FFFFFF"/>
                </a:solidFill>
                <a:latin typeface="Quicksand"/>
                <a:ea typeface="Quicksand"/>
                <a:cs typeface="Quicksand"/>
                <a:sym typeface="Quicksand"/>
              </a:rPr>
              <a:t>What other specific words could you add to your search terms?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Clr>
                <a:schemeClr val="dk1"/>
              </a:buClr>
              <a:buSzPts val="1100"/>
              <a:buFont typeface="Arial"/>
              <a:buNone/>
            </a:pPr>
            <a:r>
              <a:t/>
            </a:r>
            <a:endParaRPr sz="2400">
              <a:solidFill>
                <a:srgbClr val="FFFFFF"/>
              </a:solidFill>
              <a:latin typeface="Quicksand"/>
              <a:ea typeface="Quicksand"/>
              <a:cs typeface="Quicksand"/>
              <a:sym typeface="Quicksand"/>
            </a:endParaRPr>
          </a:p>
          <a:p>
            <a:pPr indent="0" lvl="0" marL="0" rtl="0" algn="l">
              <a:lnSpc>
                <a:spcPct val="100000"/>
              </a:lnSpc>
              <a:spcBef>
                <a:spcPts val="0"/>
              </a:spcBef>
              <a:spcAft>
                <a:spcPts val="0"/>
              </a:spcAft>
              <a:buClr>
                <a:schemeClr val="dk1"/>
              </a:buClr>
              <a:buSzPts val="1100"/>
              <a:buFont typeface="Arial"/>
              <a:buNone/>
            </a:pPr>
            <a:r>
              <a:rPr lang="en" sz="2400">
                <a:solidFill>
                  <a:srgbClr val="FFFFFF"/>
                </a:solidFill>
                <a:latin typeface="Quicksand"/>
                <a:ea typeface="Quicksand"/>
                <a:cs typeface="Quicksand"/>
                <a:sym typeface="Quicksand"/>
              </a:rPr>
              <a:t>Try some and see if you get different results. </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82" name="Google Shape;82;p16"/>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16"/>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87" name="Shape 87"/>
        <p:cNvGrpSpPr/>
        <p:nvPr/>
      </p:nvGrpSpPr>
      <p:grpSpPr>
        <a:xfrm>
          <a:off x="0" y="0"/>
          <a:ext cx="0" cy="0"/>
          <a:chOff x="0" y="0"/>
          <a:chExt cx="0" cy="0"/>
        </a:xfrm>
      </p:grpSpPr>
      <p:sp>
        <p:nvSpPr>
          <p:cNvPr id="88" name="Google Shape;88;p17"/>
          <p:cNvSpPr txBox="1"/>
          <p:nvPr/>
        </p:nvSpPr>
        <p:spPr>
          <a:xfrm>
            <a:off x="1368150" y="1260775"/>
            <a:ext cx="6407700" cy="12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Which terms gave you the most relevant results for how the Big Bang Theory in science came to be?</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89" name="Google Shape;89;p17"/>
          <p:cNvSpPr txBox="1"/>
          <p:nvPr/>
        </p:nvSpPr>
        <p:spPr>
          <a:xfrm>
            <a:off x="2260725" y="2565775"/>
            <a:ext cx="5316000" cy="2067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400">
                <a:solidFill>
                  <a:srgbClr val="FFFFFF"/>
                </a:solidFill>
                <a:latin typeface="Quicksand"/>
                <a:ea typeface="Quicksand"/>
                <a:cs typeface="Quicksand"/>
                <a:sym typeface="Quicksand"/>
              </a:rPr>
              <a:t>Did you try any of these?</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Char char="●"/>
            </a:pPr>
            <a:r>
              <a:rPr lang="en" sz="2400">
                <a:solidFill>
                  <a:srgbClr val="FFFFFF"/>
                </a:solidFill>
                <a:latin typeface="Quicksand"/>
                <a:ea typeface="Quicksand"/>
                <a:cs typeface="Quicksand"/>
                <a:sym typeface="Quicksand"/>
              </a:rPr>
              <a:t>big bang scientific theory</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Char char="●"/>
            </a:pPr>
            <a:r>
              <a:rPr lang="en" sz="2400">
                <a:solidFill>
                  <a:srgbClr val="FFFFFF"/>
                </a:solidFill>
                <a:latin typeface="Quicksand"/>
                <a:ea typeface="Quicksand"/>
                <a:cs typeface="Quicksand"/>
                <a:sym typeface="Quicksand"/>
              </a:rPr>
              <a:t>big bang theory evidence</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Char char="●"/>
            </a:pPr>
            <a:r>
              <a:rPr lang="en" sz="2400">
                <a:solidFill>
                  <a:srgbClr val="FFFFFF"/>
                </a:solidFill>
                <a:latin typeface="Quicksand"/>
                <a:ea typeface="Quicksand"/>
                <a:cs typeface="Quicksand"/>
                <a:sym typeface="Quicksand"/>
              </a:rPr>
              <a:t>big bang theory universe</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90" name="Google Shape;90;p17"/>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1" name="Google Shape;91;p17"/>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95" name="Shape 95"/>
        <p:cNvGrpSpPr/>
        <p:nvPr/>
      </p:nvGrpSpPr>
      <p:grpSpPr>
        <a:xfrm>
          <a:off x="0" y="0"/>
          <a:ext cx="0" cy="0"/>
          <a:chOff x="0" y="0"/>
          <a:chExt cx="0" cy="0"/>
        </a:xfrm>
      </p:grpSpPr>
      <p:sp>
        <p:nvSpPr>
          <p:cNvPr id="96" name="Google Shape;96;p18"/>
          <p:cNvSpPr txBox="1"/>
          <p:nvPr/>
        </p:nvSpPr>
        <p:spPr>
          <a:xfrm>
            <a:off x="1368150" y="879775"/>
            <a:ext cx="6407700" cy="12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Here are some </a:t>
            </a:r>
            <a:r>
              <a:rPr lang="en" sz="2400" u="sng">
                <a:solidFill>
                  <a:schemeClr val="accent5"/>
                </a:solidFill>
                <a:latin typeface="Trebuchet MS"/>
                <a:ea typeface="Trebuchet MS"/>
                <a:cs typeface="Trebuchet MS"/>
                <a:sym typeface="Trebuchet MS"/>
                <a:hlinkClick r:id="rId3"/>
              </a:rPr>
              <a:t>tips from Google Help</a:t>
            </a:r>
            <a:r>
              <a:rPr lang="en" sz="2400">
                <a:solidFill>
                  <a:srgbClr val="FFFFFF"/>
                </a:solidFill>
                <a:latin typeface="Trebuchet MS"/>
                <a:ea typeface="Trebuchet MS"/>
                <a:cs typeface="Trebuchet MS"/>
                <a:sym typeface="Trebuchet MS"/>
              </a:rPr>
              <a:t> for search terms:</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97" name="Google Shape;97;p18"/>
          <p:cNvSpPr txBox="1"/>
          <p:nvPr/>
        </p:nvSpPr>
        <p:spPr>
          <a:xfrm>
            <a:off x="2260725" y="1803775"/>
            <a:ext cx="5316000" cy="2751600"/>
          </a:xfrm>
          <a:prstGeom prst="rect">
            <a:avLst/>
          </a:prstGeom>
          <a:noFill/>
          <a:ln>
            <a:noFill/>
          </a:ln>
        </p:spPr>
        <p:txBody>
          <a:bodyPr anchorCtr="0" anchor="t" bIns="91425" lIns="91425" spcFirstLastPara="1" rIns="91425" wrap="square" tIns="91425">
            <a:noAutofit/>
          </a:bodyPr>
          <a:lstStyle/>
          <a:p>
            <a:pPr indent="-381000" lvl="0" marL="457200" rtl="0" algn="l">
              <a:lnSpc>
                <a:spcPct val="115000"/>
              </a:lnSpc>
              <a:spcBef>
                <a:spcPts val="0"/>
              </a:spcBef>
              <a:spcAft>
                <a:spcPts val="0"/>
              </a:spcAft>
              <a:buClr>
                <a:srgbClr val="FFFFFF"/>
              </a:buClr>
              <a:buSzPts val="2400"/>
              <a:buFont typeface="Quicksand"/>
              <a:buAutoNum type="arabicPeriod"/>
            </a:pPr>
            <a:r>
              <a:rPr lang="en" sz="2400">
                <a:solidFill>
                  <a:srgbClr val="FFFFFF"/>
                </a:solidFill>
                <a:latin typeface="Quicksand"/>
                <a:ea typeface="Quicksand"/>
                <a:cs typeface="Quicksand"/>
                <a:sym typeface="Quicksand"/>
              </a:rPr>
              <a:t>Start simple, then add descriptive words.</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AutoNum type="arabicPeriod"/>
            </a:pPr>
            <a:r>
              <a:rPr lang="en" sz="2400">
                <a:solidFill>
                  <a:srgbClr val="FFFFFF"/>
                </a:solidFill>
                <a:latin typeface="Quicksand"/>
                <a:ea typeface="Quicksand"/>
                <a:cs typeface="Quicksand"/>
                <a:sym typeface="Quicksand"/>
              </a:rPr>
              <a:t>Be specific.</a:t>
            </a:r>
            <a:endParaRPr sz="2400">
              <a:solidFill>
                <a:srgbClr val="FFFFFF"/>
              </a:solidFill>
              <a:latin typeface="Quicksand"/>
              <a:ea typeface="Quicksand"/>
              <a:cs typeface="Quicksand"/>
              <a:sym typeface="Quicksand"/>
            </a:endParaRPr>
          </a:p>
          <a:p>
            <a:pPr indent="-381000" lvl="0" marL="457200" rtl="0" algn="l">
              <a:lnSpc>
                <a:spcPct val="115000"/>
              </a:lnSpc>
              <a:spcBef>
                <a:spcPts val="0"/>
              </a:spcBef>
              <a:spcAft>
                <a:spcPts val="0"/>
              </a:spcAft>
              <a:buClr>
                <a:srgbClr val="FFFFFF"/>
              </a:buClr>
              <a:buSzPts val="2400"/>
              <a:buFont typeface="Quicksand"/>
              <a:buAutoNum type="arabicPeriod"/>
            </a:pPr>
            <a:r>
              <a:rPr lang="en" sz="2400">
                <a:solidFill>
                  <a:srgbClr val="FFFFFF"/>
                </a:solidFill>
                <a:latin typeface="Quicksand"/>
                <a:ea typeface="Quicksand"/>
                <a:cs typeface="Quicksand"/>
                <a:sym typeface="Quicksand"/>
              </a:rPr>
              <a:t>Don’t sweat the small stuff (capitalization, spelling, punctuation).</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98" name="Google Shape;98;p18"/>
          <p:cNvSpPr/>
          <p:nvPr/>
        </p:nvSpPr>
        <p:spPr>
          <a:xfrm>
            <a:off x="1000375" y="6459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9" name="Google Shape;99;p18"/>
          <p:cNvPicPr preferRelativeResize="0"/>
          <p:nvPr/>
        </p:nvPicPr>
        <p:blipFill>
          <a:blip r:embed="rId4">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7AC46"/>
        </a:solidFill>
      </p:bgPr>
    </p:bg>
    <p:spTree>
      <p:nvGrpSpPr>
        <p:cNvPr id="103" name="Shape 103"/>
        <p:cNvGrpSpPr/>
        <p:nvPr/>
      </p:nvGrpSpPr>
      <p:grpSpPr>
        <a:xfrm>
          <a:off x="0" y="0"/>
          <a:ext cx="0" cy="0"/>
          <a:chOff x="0" y="0"/>
          <a:chExt cx="0" cy="0"/>
        </a:xfrm>
      </p:grpSpPr>
      <p:sp>
        <p:nvSpPr>
          <p:cNvPr id="104" name="Google Shape;104;p19"/>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9"/>
          <p:cNvSpPr txBox="1"/>
          <p:nvPr/>
        </p:nvSpPr>
        <p:spPr>
          <a:xfrm>
            <a:off x="1368125" y="1281550"/>
            <a:ext cx="6728100" cy="169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Using the previous tips, try a search related to YOUR research question on KQED Learn.</a:t>
            </a:r>
            <a:endParaRPr sz="2400">
              <a:solidFill>
                <a:srgbClr val="FFFFFF"/>
              </a:solidFill>
              <a:latin typeface="Trebuchet MS"/>
              <a:ea typeface="Trebuchet MS"/>
              <a:cs typeface="Trebuchet MS"/>
              <a:sym typeface="Trebuchet MS"/>
            </a:endParaRPr>
          </a:p>
        </p:txBody>
      </p:sp>
      <p:pic>
        <p:nvPicPr>
          <p:cNvPr id="106" name="Google Shape;106;p19"/>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10" name="Shape 110"/>
        <p:cNvGrpSpPr/>
        <p:nvPr/>
      </p:nvGrpSpPr>
      <p:grpSpPr>
        <a:xfrm>
          <a:off x="0" y="0"/>
          <a:ext cx="0" cy="0"/>
          <a:chOff x="0" y="0"/>
          <a:chExt cx="0" cy="0"/>
        </a:xfrm>
      </p:grpSpPr>
      <p:sp>
        <p:nvSpPr>
          <p:cNvPr id="111" name="Google Shape;111;p20"/>
          <p:cNvSpPr txBox="1"/>
          <p:nvPr/>
        </p:nvSpPr>
        <p:spPr>
          <a:xfrm>
            <a:off x="1368150" y="1260775"/>
            <a:ext cx="6407700" cy="12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First, SCAN your results.</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112" name="Google Shape;112;p20"/>
          <p:cNvSpPr txBox="1"/>
          <p:nvPr/>
        </p:nvSpPr>
        <p:spPr>
          <a:xfrm>
            <a:off x="2260725" y="21847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FFFFFF"/>
                </a:solidFill>
                <a:latin typeface="Quicksand"/>
                <a:ea typeface="Quicksand"/>
                <a:cs typeface="Quicksand"/>
                <a:sym typeface="Quicksand"/>
              </a:rPr>
              <a:t>Read the title of each result and its description.</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a:p>
            <a:pPr indent="0" lvl="0" marL="457200" rtl="0" algn="l">
              <a:lnSpc>
                <a:spcPct val="115000"/>
              </a:lnSpc>
              <a:spcBef>
                <a:spcPts val="0"/>
              </a:spcBef>
              <a:spcAft>
                <a:spcPts val="0"/>
              </a:spcAft>
              <a:buNone/>
            </a:pPr>
            <a:r>
              <a:rPr lang="en" sz="2400">
                <a:solidFill>
                  <a:srgbClr val="FFFFFF"/>
                </a:solidFill>
                <a:latin typeface="Quicksand"/>
                <a:ea typeface="Quicksand"/>
                <a:cs typeface="Quicksand"/>
                <a:sym typeface="Quicksand"/>
              </a:rPr>
              <a:t>Are your results relevant to your question?</a:t>
            </a:r>
            <a:br>
              <a:rPr lang="en" sz="2400">
                <a:solidFill>
                  <a:srgbClr val="FFFFFF"/>
                </a:solidFill>
                <a:latin typeface="Quicksand"/>
                <a:ea typeface="Quicksand"/>
                <a:cs typeface="Quicksand"/>
                <a:sym typeface="Quicksand"/>
              </a:rPr>
            </a:br>
            <a:endParaRPr sz="2400">
              <a:solidFill>
                <a:srgbClr val="FFFFFF"/>
              </a:solidFill>
              <a:latin typeface="Quicksand"/>
              <a:ea typeface="Quicksand"/>
              <a:cs typeface="Quicksand"/>
              <a:sym typeface="Quicksand"/>
            </a:endParaRPr>
          </a:p>
        </p:txBody>
      </p:sp>
      <p:sp>
        <p:nvSpPr>
          <p:cNvPr id="113" name="Google Shape;113;p20"/>
          <p:cNvSpPr/>
          <p:nvPr/>
        </p:nvSpPr>
        <p:spPr>
          <a:xfrm>
            <a:off x="1000375" y="9507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4" name="Google Shape;114;p20"/>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A844"/>
        </a:solidFill>
      </p:bgPr>
    </p:bg>
    <p:spTree>
      <p:nvGrpSpPr>
        <p:cNvPr id="118" name="Shape 118"/>
        <p:cNvGrpSpPr/>
        <p:nvPr/>
      </p:nvGrpSpPr>
      <p:grpSpPr>
        <a:xfrm>
          <a:off x="0" y="0"/>
          <a:ext cx="0" cy="0"/>
          <a:chOff x="0" y="0"/>
          <a:chExt cx="0" cy="0"/>
        </a:xfrm>
      </p:grpSpPr>
      <p:sp>
        <p:nvSpPr>
          <p:cNvPr id="119" name="Google Shape;119;p21"/>
          <p:cNvSpPr txBox="1"/>
          <p:nvPr/>
        </p:nvSpPr>
        <p:spPr>
          <a:xfrm>
            <a:off x="1368150" y="1032175"/>
            <a:ext cx="6407700" cy="12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Trebuchet MS"/>
                <a:ea typeface="Trebuchet MS"/>
                <a:cs typeface="Trebuchet MS"/>
                <a:sym typeface="Trebuchet MS"/>
              </a:rPr>
              <a:t>Often, the first one or two results listed are ads.</a:t>
            </a:r>
            <a:endParaRPr sz="2400">
              <a:solidFill>
                <a:srgbClr val="FFFFFF"/>
              </a:solidFill>
              <a:latin typeface="Trebuchet MS"/>
              <a:ea typeface="Trebuchet MS"/>
              <a:cs typeface="Trebuchet MS"/>
              <a:sym typeface="Trebuchet MS"/>
            </a:endParaRPr>
          </a:p>
          <a:p>
            <a:pPr indent="0" lvl="0" marL="0" rtl="0" algn="l">
              <a:spcBef>
                <a:spcPts val="0"/>
              </a:spcBef>
              <a:spcAft>
                <a:spcPts val="0"/>
              </a:spcAft>
              <a:buNone/>
            </a:pPr>
            <a:r>
              <a:t/>
            </a:r>
            <a:endParaRPr sz="2400">
              <a:solidFill>
                <a:srgbClr val="FFFFFF"/>
              </a:solidFill>
              <a:latin typeface="Trebuchet MS"/>
              <a:ea typeface="Trebuchet MS"/>
              <a:cs typeface="Trebuchet MS"/>
              <a:sym typeface="Trebuchet MS"/>
            </a:endParaRPr>
          </a:p>
        </p:txBody>
      </p:sp>
      <p:sp>
        <p:nvSpPr>
          <p:cNvPr id="120" name="Google Shape;120;p21"/>
          <p:cNvSpPr txBox="1"/>
          <p:nvPr/>
        </p:nvSpPr>
        <p:spPr>
          <a:xfrm>
            <a:off x="2260725" y="1956175"/>
            <a:ext cx="5316000" cy="275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FFFFFF"/>
                </a:solidFill>
                <a:latin typeface="Quicksand"/>
                <a:ea typeface="Quicksand"/>
                <a:cs typeface="Quicksand"/>
                <a:sym typeface="Quicksand"/>
              </a:rPr>
              <a:t>Sometimes they are very relevant; sometimes they’re not. </a:t>
            </a:r>
            <a:endParaRPr sz="2400">
              <a:solidFill>
                <a:srgbClr val="FFFFFF"/>
              </a:solidFill>
              <a:latin typeface="Quicksand"/>
              <a:ea typeface="Quicksand"/>
              <a:cs typeface="Quicksand"/>
              <a:sym typeface="Quicksand"/>
            </a:endParaRPr>
          </a:p>
          <a:p>
            <a:pPr indent="0" lvl="0" marL="0" rtl="0" algn="l">
              <a:lnSpc>
                <a:spcPct val="115000"/>
              </a:lnSpc>
              <a:spcBef>
                <a:spcPts val="0"/>
              </a:spcBef>
              <a:spcAft>
                <a:spcPts val="0"/>
              </a:spcAft>
              <a:buNone/>
            </a:pPr>
            <a:r>
              <a:t/>
            </a:r>
            <a:endParaRPr sz="2400">
              <a:solidFill>
                <a:srgbClr val="FFFFFF"/>
              </a:solidFill>
              <a:latin typeface="Quicksand"/>
              <a:ea typeface="Quicksand"/>
              <a:cs typeface="Quicksand"/>
              <a:sym typeface="Quicksand"/>
            </a:endParaRPr>
          </a:p>
          <a:p>
            <a:pPr indent="0" lvl="0" marL="0" rtl="0" algn="l">
              <a:lnSpc>
                <a:spcPct val="115000"/>
              </a:lnSpc>
              <a:spcBef>
                <a:spcPts val="0"/>
              </a:spcBef>
              <a:spcAft>
                <a:spcPts val="0"/>
              </a:spcAft>
              <a:buNone/>
            </a:pPr>
            <a:r>
              <a:rPr lang="en" sz="2400">
                <a:solidFill>
                  <a:srgbClr val="FFFFFF"/>
                </a:solidFill>
                <a:latin typeface="Quicksand"/>
                <a:ea typeface="Quicksand"/>
                <a:cs typeface="Quicksand"/>
                <a:sym typeface="Quicksand"/>
              </a:rPr>
              <a:t>Companies pay to show up in these spots. </a:t>
            </a:r>
            <a:endParaRPr sz="2400">
              <a:solidFill>
                <a:srgbClr val="FFFFFF"/>
              </a:solidFill>
              <a:latin typeface="Quicksand"/>
              <a:ea typeface="Quicksand"/>
              <a:cs typeface="Quicksand"/>
              <a:sym typeface="Quicksand"/>
            </a:endParaRPr>
          </a:p>
        </p:txBody>
      </p:sp>
      <p:sp>
        <p:nvSpPr>
          <p:cNvPr id="121" name="Google Shape;121;p21"/>
          <p:cNvSpPr/>
          <p:nvPr/>
        </p:nvSpPr>
        <p:spPr>
          <a:xfrm>
            <a:off x="1000375" y="722175"/>
            <a:ext cx="3629400" cy="537300"/>
          </a:xfrm>
          <a:prstGeom prst="bentArrow">
            <a:avLst>
              <a:gd fmla="val 26558" name="adj1"/>
              <a:gd fmla="val 25000" name="adj2"/>
              <a:gd fmla="val 25000" name="adj3"/>
              <a:gd fmla="val 43750" name="adj4"/>
            </a:avLst>
          </a:prstGeom>
          <a:solidFill>
            <a:srgbClr val="699D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2" name="Google Shape;122;p21"/>
          <p:cNvPicPr preferRelativeResize="0"/>
          <p:nvPr/>
        </p:nvPicPr>
        <p:blipFill>
          <a:blip r:embed="rId3">
            <a:alphaModFix/>
          </a:blip>
          <a:stretch>
            <a:fillRect/>
          </a:stretch>
        </p:blipFill>
        <p:spPr>
          <a:xfrm>
            <a:off x="7655125" y="3630600"/>
            <a:ext cx="1289001" cy="12890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