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9" r:id="rId6"/>
    <p:sldId id="273" r:id="rId7"/>
    <p:sldId id="259" r:id="rId8"/>
    <p:sldId id="298" r:id="rId9"/>
    <p:sldId id="264" r:id="rId10"/>
    <p:sldId id="301" r:id="rId11"/>
    <p:sldId id="266" r:id="rId12"/>
    <p:sldId id="268" r:id="rId13"/>
    <p:sldId id="30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2AC0D-9871-4214-B060-E2C477E6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C9D75-8391-4F63-A35E-224FC2548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EE743-1A24-47B6-A4EB-9784A2D5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34592-F88E-494C-8D20-273304F6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771A-C8A2-4258-B03C-556B2C01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2554-E955-4126-9C3E-3B54F00F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8A312-3139-49FD-A07D-07BE42822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74A3-7135-464F-9DD3-78DB0E7E3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AE103-F3FB-456E-8CDF-E15BA458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7A329-AA4B-474D-8F3F-A720ED5B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977FD-CD8E-4F75-96E2-31E983B01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523A36-69E8-453F-851A-03AF24B25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090C-CC20-4377-9AAF-CD0EFADB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B4A1-404E-4B02-AE17-E9B411DC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23D09-5B7A-421D-976E-C3048A3D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8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48FF-3002-4AC1-A7C9-254ADC94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BC70-605E-4EE7-A4AD-E2F1EDE38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C628-D850-40B8-ABD2-23B38506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A553E-E141-4922-ACF9-40E58FD8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0FBE-413F-44E3-A42E-C979F85C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4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F62F-92B1-44A1-82A2-357D1A7F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2D011-B381-4907-9011-6CC1C8C4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11363-1F4F-4303-A09D-93C1ECCA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F5A65-9171-485E-A7DE-F1F064BE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FF6B8-DF0C-4F03-8281-A15B83A4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6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538C-21C1-4C88-B2A0-EA2C70AC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ACA0-F61F-4F13-8E6F-88406E268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75ED9-7386-4265-8003-3CF5E1E58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64C5D-7D17-4AFE-A78B-59E5DEC9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D1074-A09F-4658-B9FE-9F5DBEAC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4D34F-2988-498D-B369-5C32254D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0C29-6AF1-4CB6-BC11-E9E1ACC4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D6E25-74B9-44E3-A7D4-9924B5CC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A48BA-BD07-470C-8406-C66A7BDCE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C357-6ADA-4576-9A98-FA94776D3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1763B-2AC0-4390-BA2B-5679401FB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59C2F-0B52-4D11-A2DD-D7160CC3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8FDA0-FD3D-4569-9101-7F575940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AEEBA-19B1-480B-9133-6AAB6A08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2861-D6CA-4F48-ACE7-60372BE9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ACC2-4D11-4C8C-BD99-CB0276AB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C8844-7284-432E-AFFD-A8762D32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4C1AB-4128-4E22-A399-FD0384B3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7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80EA0-B2A9-4631-93B9-1F95BD56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47FF5-D637-476C-A756-96A44B66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4F4E5-7773-429F-8F24-103CF7EA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A862-42CE-4566-8843-7923F5F5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0AB1-C56B-4D3F-991B-D73B5101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FED93-8B7A-4F70-B2B0-1957317EC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0E8DE-56D1-418C-B418-F5A2B3CA7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2EEC5-AD02-494B-96E5-CF38B16F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55AD1-7324-466E-9EEE-599A4A05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E817-0163-41C5-912B-85D91A0F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C6520-5A24-479F-A8A8-D0F9AC179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D8EEE-B85C-49D7-A8D1-C4D1E742F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4F3F-0E23-4C94-9914-A0DAED8E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E0845-3AAA-40AB-82AD-1BCAD7A5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32561-A473-4BEE-B9AE-E6D586E7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D7E71-E2A1-4E0F-8BF0-3E00B3DAD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D0FCB-140F-4CBC-97A4-32F595D5E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CDC0-29C1-4A27-9C7C-A87B59AC8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3DAA-EB71-4634-B839-0D66862BD53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1113-625A-402C-8506-C1F2154CD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FF342-3D8E-4175-960C-43E9FA28D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A66B-4E67-4A9E-A78C-887D80C14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VKPhRdFAQG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F256-BFD8-4FFF-AB72-C16A0E07B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Chapter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CA4CB-A4C1-494A-817B-1B302795F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Chief Executive and Bureaucracies</a:t>
            </a:r>
          </a:p>
        </p:txBody>
      </p:sp>
      <p:pic>
        <p:nvPicPr>
          <p:cNvPr id="4" name="Reign - The Lumineers - Scot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62" y="0"/>
            <a:ext cx="587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2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F5EA-F2C8-4A07-92BE-41D81D1F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57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B.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213C-A1E7-4239-B3FC-7B2A8AD5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9465"/>
            <a:ext cx="10515600" cy="5652136"/>
          </a:xfrm>
        </p:spPr>
        <p:txBody>
          <a:bodyPr>
            <a:normAutofit/>
          </a:bodyPr>
          <a:lstStyle/>
          <a:p>
            <a:r>
              <a:rPr lang="en-US" sz="4800" dirty="0"/>
              <a:t>1. White House staff</a:t>
            </a:r>
          </a:p>
          <a:p>
            <a:r>
              <a:rPr lang="en-US" sz="4800" dirty="0"/>
              <a:t>a. speechwriters, admin assistants, press secretary</a:t>
            </a:r>
          </a:p>
          <a:p>
            <a:r>
              <a:rPr lang="en-US" sz="4800" dirty="0"/>
              <a:t>b. </a:t>
            </a:r>
            <a:r>
              <a:rPr lang="en-US" sz="4800" u="sng" dirty="0"/>
              <a:t>chief of staff</a:t>
            </a:r>
            <a:r>
              <a:rPr lang="en-US" sz="4800" dirty="0"/>
              <a:t>: gives guidance &amp; advice to president</a:t>
            </a:r>
          </a:p>
          <a:p>
            <a:r>
              <a:rPr lang="en-US" sz="4800" dirty="0"/>
              <a:t>2. The President’s cabinet: heads of departments, advise the Pres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CF73-5D53-4895-8A88-2B88B67C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05" y="-95182"/>
            <a:ext cx="103124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C. Bureaucracies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83EB5-D19F-4F0B-9FDC-0B6E7F89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103" y="881626"/>
            <a:ext cx="7968519" cy="5476875"/>
          </a:xfrm>
        </p:spPr>
        <p:txBody>
          <a:bodyPr>
            <a:noAutofit/>
          </a:bodyPr>
          <a:lstStyle/>
          <a:p>
            <a:r>
              <a:rPr lang="en-US" sz="4800" dirty="0"/>
              <a:t>1. large complex org that functions under uniform rules &amp; procedures</a:t>
            </a:r>
          </a:p>
          <a:p>
            <a:r>
              <a:rPr lang="en-US" sz="4800" dirty="0"/>
              <a:t>2. run by civil servants: civilian employees working in govt agencies</a:t>
            </a:r>
          </a:p>
          <a:p>
            <a:r>
              <a:rPr lang="en-US" sz="4800" dirty="0"/>
              <a:t>3. </a:t>
            </a:r>
            <a:r>
              <a:rPr lang="en-US" sz="4800" u="sng" dirty="0"/>
              <a:t>whistleblowers:</a:t>
            </a:r>
            <a:r>
              <a:rPr lang="en-US" sz="4800" dirty="0"/>
              <a:t> employees who expose wrongdoing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6" y="2426541"/>
            <a:ext cx="4262584" cy="23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F62A6F6B-CC04-425F-BAD6-21D0369C0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123" y="0"/>
            <a:ext cx="12595123" cy="69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4EFF-29D9-4A42-88CB-B8237F36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4. </a:t>
            </a:r>
            <a:r>
              <a:rPr lang="en-US" sz="5400"/>
              <a:t>Benefits </a:t>
            </a:r>
            <a:r>
              <a:rPr lang="en-US" sz="5400" dirty="0"/>
              <a:t>of bureaucracy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A5B86-569A-4F5A-BE55-8C9C3D29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a. ppl need &amp; want services a bureaucracy provides</a:t>
            </a:r>
          </a:p>
          <a:p>
            <a:r>
              <a:rPr lang="en-US" sz="4800" dirty="0"/>
              <a:t>b. govt bureaucracies have improved lives</a:t>
            </a:r>
          </a:p>
          <a:p>
            <a:r>
              <a:rPr lang="en-US" sz="4800" dirty="0"/>
              <a:t>c. staffed by many workers who are experts at their jobs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39B8-3900-41BA-A1BB-0AAB1890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35" y="-3054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A. Chief 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D79F0-CF50-4B51-A368-920777EAD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98" y="794547"/>
            <a:ext cx="7478268" cy="5956935"/>
          </a:xfrm>
        </p:spPr>
        <p:txBody>
          <a:bodyPr>
            <a:normAutofit/>
          </a:bodyPr>
          <a:lstStyle/>
          <a:p>
            <a:r>
              <a:rPr lang="en-US" sz="4800" dirty="0"/>
              <a:t>1. formal qualifications: 35, 14yrs consecutive residency, a citizen at birth</a:t>
            </a:r>
          </a:p>
          <a:p>
            <a:r>
              <a:rPr lang="en-US" sz="4800" dirty="0"/>
              <a:t>2. Pres succession: </a:t>
            </a:r>
            <a:r>
              <a:rPr lang="en-US" sz="4800" dirty="0" err="1"/>
              <a:t>VP</a:t>
            </a:r>
            <a:r>
              <a:rPr lang="en-US" sz="4800" dirty="0" err="1">
                <a:sym typeface="Wingdings" panose="05000000000000000000" pitchFamily="2" charset="2"/>
              </a:rPr>
              <a:t></a:t>
            </a:r>
            <a:r>
              <a:rPr lang="en-US" sz="4800" dirty="0" err="1"/>
              <a:t>Spkr</a:t>
            </a:r>
            <a:r>
              <a:rPr lang="en-US" sz="4800" dirty="0"/>
              <a:t> of </a:t>
            </a:r>
            <a:r>
              <a:rPr lang="en-US" sz="4800" dirty="0" err="1"/>
              <a:t>House</a:t>
            </a:r>
            <a:r>
              <a:rPr lang="en-US" sz="4800" dirty="0" err="1">
                <a:sym typeface="Wingdings" panose="05000000000000000000" pitchFamily="2" charset="2"/>
              </a:rPr>
              <a:t></a:t>
            </a:r>
            <a:r>
              <a:rPr lang="en-US" sz="4800" dirty="0" err="1"/>
              <a:t>Pres</a:t>
            </a:r>
            <a:r>
              <a:rPr lang="en-US" sz="4800" dirty="0"/>
              <a:t> Pro Tempore of </a:t>
            </a:r>
            <a:r>
              <a:rPr lang="en-US" sz="4800" dirty="0" err="1"/>
              <a:t>Senate</a:t>
            </a:r>
            <a:r>
              <a:rPr lang="en-US" sz="4800" dirty="0" err="1">
                <a:sym typeface="Wingdings" panose="05000000000000000000" pitchFamily="2" charset="2"/>
              </a:rPr>
              <a:t></a:t>
            </a:r>
            <a:r>
              <a:rPr lang="en-US" sz="4800" dirty="0" err="1"/>
              <a:t>Secretary</a:t>
            </a:r>
            <a:r>
              <a:rPr lang="en-US" sz="4800" dirty="0"/>
              <a:t> of State</a:t>
            </a:r>
            <a:r>
              <a:rPr lang="en-US" sz="4800" dirty="0">
                <a:sym typeface="Wingdings" panose="05000000000000000000" pitchFamily="2" charset="2"/>
              </a:rPr>
              <a:t></a:t>
            </a:r>
            <a:r>
              <a:rPr lang="en-US" sz="4800" dirty="0"/>
              <a:t> Cabinet members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85" y="0"/>
            <a:ext cx="2727464" cy="346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96" y="3773015"/>
            <a:ext cx="4787346" cy="2680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7235" y="3431236"/>
            <a:ext cx="382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Patrick Leahy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2701" y="6433257"/>
            <a:ext cx="4023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Anthony </a:t>
            </a:r>
            <a:r>
              <a:rPr lang="en-US" sz="2000" dirty="0" err="1"/>
              <a:t>Blinken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16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AB490-137C-4EEA-AC23-C36CB5CD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27" y="208886"/>
            <a:ext cx="7973520" cy="6462968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3. Firing an elected exec</a:t>
            </a:r>
          </a:p>
          <a:p>
            <a:r>
              <a:rPr lang="en-US" sz="5400" dirty="0"/>
              <a:t>a. Pres of US: impeachment</a:t>
            </a:r>
          </a:p>
          <a:p>
            <a:r>
              <a:rPr lang="en-US" sz="5400" dirty="0"/>
              <a:t>House votes for impeachment (accuses Pres of wrongdoing)</a:t>
            </a:r>
          </a:p>
          <a:p>
            <a:r>
              <a:rPr lang="en-US" sz="5400" dirty="0"/>
              <a:t>Senate holds trial</a:t>
            </a:r>
          </a:p>
          <a:p>
            <a:r>
              <a:rPr lang="en-US" sz="5400" dirty="0"/>
              <a:t>b. State </a:t>
            </a:r>
            <a:r>
              <a:rPr lang="en-US" sz="5400" dirty="0" err="1"/>
              <a:t>govs</a:t>
            </a:r>
            <a:r>
              <a:rPr lang="en-US" sz="5400" dirty="0"/>
              <a:t>: voters can “recall” a governor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32" y="0"/>
            <a:ext cx="4128832" cy="4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510AE-9476-442F-BB3D-A189D37A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35" y="232800"/>
            <a:ext cx="7162800" cy="6625200"/>
          </a:xfrm>
        </p:spPr>
        <p:txBody>
          <a:bodyPr>
            <a:normAutofit fontScale="85000" lnSpcReduction="10000"/>
          </a:bodyPr>
          <a:lstStyle/>
          <a:p>
            <a:r>
              <a:rPr lang="en-US" sz="6000" dirty="0"/>
              <a:t>4. The President’s power</a:t>
            </a:r>
          </a:p>
          <a:p>
            <a:r>
              <a:rPr lang="en-US" sz="6000" dirty="0"/>
              <a:t>a. </a:t>
            </a:r>
            <a:r>
              <a:rPr lang="en-US" sz="6000" u="sng" dirty="0"/>
              <a:t>reprieve</a:t>
            </a:r>
            <a:r>
              <a:rPr lang="en-US" sz="6000" dirty="0"/>
              <a:t>: postponement of punishment </a:t>
            </a:r>
          </a:p>
          <a:p>
            <a:r>
              <a:rPr lang="en-US" sz="6000" dirty="0"/>
              <a:t>b. </a:t>
            </a:r>
            <a:r>
              <a:rPr lang="en-US" sz="6000" u="sng" dirty="0"/>
              <a:t>pardon</a:t>
            </a:r>
            <a:r>
              <a:rPr lang="en-US" sz="6000" dirty="0"/>
              <a:t>: a decree that frees a person from punishment for a crime</a:t>
            </a:r>
          </a:p>
          <a:p>
            <a:r>
              <a:rPr lang="en-US" sz="6000" dirty="0"/>
              <a:t>c. </a:t>
            </a:r>
            <a:r>
              <a:rPr lang="en-US" sz="6000" u="sng" dirty="0"/>
              <a:t>amnesty</a:t>
            </a:r>
            <a:r>
              <a:rPr lang="en-US" sz="6000" dirty="0"/>
              <a:t>: release a person from prosecution</a:t>
            </a:r>
          </a:p>
          <a:p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781" y="958939"/>
            <a:ext cx="5323302" cy="435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AEE6F4-BBE6-45FE-BE33-E5A81316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87" y="591267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dirty="0"/>
              <a:t>F. Historical examples of executive power (has increased over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CA570-FEC0-4BA9-AD44-877017A7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1. Washington: established early precedents like “Mr. President,” not “Your Highness.”</a:t>
            </a:r>
          </a:p>
          <a:p>
            <a:r>
              <a:rPr lang="en-US" sz="5400" dirty="0"/>
              <a:t>2. Jackson: expanded the use of veto power. Critics called him “King Andrew.”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6FC59-F018-4D85-B371-DBE41146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74" y="458940"/>
            <a:ext cx="10515600" cy="6399059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3. Lincoln: used martial law and executive orders</a:t>
            </a:r>
          </a:p>
          <a:p>
            <a:r>
              <a:rPr lang="en-US" sz="4400" dirty="0"/>
              <a:t>4. T. Roosevelt: believed in stewardship theory; president can take executive action as long as the Constitution does not prohibit the action</a:t>
            </a:r>
          </a:p>
          <a:p>
            <a:r>
              <a:rPr lang="en-US" sz="4400" dirty="0"/>
              <a:t>5. F. Roosevelt: </a:t>
            </a:r>
          </a:p>
          <a:p>
            <a:r>
              <a:rPr lang="en-US" sz="4400" dirty="0"/>
              <a:t>a. Appealed to ppl through radio, used “fireside chats” </a:t>
            </a:r>
          </a:p>
          <a:p>
            <a:r>
              <a:rPr lang="en-US" sz="4400" dirty="0"/>
              <a:t>b. expanded the power of federal govt (ex New Deal)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5DAA-18FD-42E8-857D-45B8EF74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81" y="-170926"/>
            <a:ext cx="8888507" cy="1325563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B. </a:t>
            </a:r>
            <a:r>
              <a:rPr lang="en-US" sz="7300" dirty="0"/>
              <a:t>The Modern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1C796-A1C7-4F1A-A1B3-A990890D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134" y="1154637"/>
            <a:ext cx="8362019" cy="5974254"/>
          </a:xfrm>
        </p:spPr>
        <p:txBody>
          <a:bodyPr>
            <a:noAutofit/>
          </a:bodyPr>
          <a:lstStyle/>
          <a:p>
            <a:r>
              <a:rPr lang="en-US" sz="6000" dirty="0"/>
              <a:t>1. Chief executive:</a:t>
            </a:r>
          </a:p>
          <a:p>
            <a:r>
              <a:rPr lang="en-US" sz="6000" dirty="0"/>
              <a:t> diplomat, </a:t>
            </a:r>
          </a:p>
          <a:p>
            <a:r>
              <a:rPr lang="en-US" sz="6000" dirty="0"/>
              <a:t>policy maker, </a:t>
            </a:r>
          </a:p>
          <a:p>
            <a:r>
              <a:rPr lang="en-US" sz="6000" dirty="0"/>
              <a:t>chief of state &amp; party,</a:t>
            </a:r>
          </a:p>
          <a:p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6" y="281286"/>
            <a:ext cx="3152215" cy="1678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6" y="2376524"/>
            <a:ext cx="3152215" cy="176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72" y="4558550"/>
            <a:ext cx="3230350" cy="2149651"/>
          </a:xfrm>
          <a:prstGeom prst="rect">
            <a:avLst/>
          </a:prstGeom>
        </p:spPr>
      </p:pic>
      <p:pic>
        <p:nvPicPr>
          <p:cNvPr id="6" name="01 - The West Wing - Main The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2" y="4840483"/>
            <a:ext cx="3031788" cy="20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52" y="1438835"/>
            <a:ext cx="5410748" cy="340322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6528" y="131296"/>
            <a:ext cx="6534723" cy="6578786"/>
          </a:xfrm>
        </p:spPr>
        <p:txBody>
          <a:bodyPr>
            <a:normAutofit/>
          </a:bodyPr>
          <a:lstStyle/>
          <a:p>
            <a:r>
              <a:rPr lang="en-US" sz="5400" dirty="0"/>
              <a:t>commander in chief, </a:t>
            </a:r>
          </a:p>
          <a:p>
            <a:r>
              <a:rPr lang="en-US" sz="5400" dirty="0"/>
              <a:t>manager of the economy (works with Congress to create a budget &amp; set tax policy, </a:t>
            </a:r>
            <a:r>
              <a:rPr lang="en-US" sz="5400" dirty="0" err="1"/>
              <a:t>appts</a:t>
            </a:r>
            <a:r>
              <a:rPr lang="en-US" sz="5400" dirty="0"/>
              <a:t> members of the Federal Reserve)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A17C-51F3-434B-A685-3712E12D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0"/>
            <a:ext cx="12030635" cy="1325563"/>
          </a:xfrm>
        </p:spPr>
        <p:txBody>
          <a:bodyPr>
            <a:noAutofit/>
          </a:bodyPr>
          <a:lstStyle/>
          <a:p>
            <a:r>
              <a:rPr lang="en-US" sz="6000" dirty="0"/>
              <a:t>2. President’s check on other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3887-CBB1-47DC-BEFD-E68F44E5F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7" y="1516631"/>
            <a:ext cx="10515600" cy="5556521"/>
          </a:xfrm>
        </p:spPr>
        <p:txBody>
          <a:bodyPr>
            <a:noAutofit/>
          </a:bodyPr>
          <a:lstStyle/>
          <a:p>
            <a:r>
              <a:rPr lang="en-US" sz="4800" dirty="0"/>
              <a:t>a. appts judges &amp; ambassadors</a:t>
            </a:r>
          </a:p>
          <a:p>
            <a:r>
              <a:rPr lang="en-US" sz="4800" dirty="0"/>
              <a:t>b. commands military &amp; executes law</a:t>
            </a:r>
          </a:p>
          <a:p>
            <a:r>
              <a:rPr lang="en-US" sz="4800" dirty="0"/>
              <a:t>c. </a:t>
            </a:r>
            <a:r>
              <a:rPr lang="en-US" sz="4800" u="sng" dirty="0"/>
              <a:t>pocket veto:</a:t>
            </a:r>
            <a:r>
              <a:rPr lang="en-US" sz="4800" dirty="0"/>
              <a:t> can kill a bill if he doesn’t sign it while Congress is in session</a:t>
            </a:r>
          </a:p>
          <a:p>
            <a:r>
              <a:rPr lang="en-US" sz="4800" dirty="0"/>
              <a:t>d. </a:t>
            </a:r>
            <a:r>
              <a:rPr lang="en-US" sz="4800" u="sng" dirty="0"/>
              <a:t>executive privilege</a:t>
            </a:r>
            <a:r>
              <a:rPr lang="en-US" sz="4800" dirty="0"/>
              <a:t>: can deny Congress access to White House documents</a:t>
            </a:r>
          </a:p>
        </p:txBody>
      </p:sp>
    </p:spTree>
    <p:extLst>
      <p:ext uri="{BB962C8B-B14F-4D97-AF65-F5344CB8AC3E}">
        <p14:creationId xmlns:p14="http://schemas.microsoft.com/office/powerpoint/2010/main" val="4689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457</Words>
  <Application>Microsoft Office PowerPoint</Application>
  <PresentationFormat>Widescreen</PresentationFormat>
  <Paragraphs>49</Paragraphs>
  <Slides>14</Slides>
  <Notes>0</Notes>
  <HiddenSlides>3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Chapter 13</vt:lpstr>
      <vt:lpstr>A. Chief Executive</vt:lpstr>
      <vt:lpstr>PowerPoint Presentation</vt:lpstr>
      <vt:lpstr>PowerPoint Presentation</vt:lpstr>
      <vt:lpstr>F. Historical examples of executive power (has increased over time)</vt:lpstr>
      <vt:lpstr>PowerPoint Presentation</vt:lpstr>
      <vt:lpstr>B. The Modern President</vt:lpstr>
      <vt:lpstr>PowerPoint Presentation</vt:lpstr>
      <vt:lpstr>2. President’s check on other branches</vt:lpstr>
      <vt:lpstr>PowerPoint Presentation</vt:lpstr>
      <vt:lpstr>B. Organization</vt:lpstr>
      <vt:lpstr>C. Bureaucracies</vt:lpstr>
      <vt:lpstr>PowerPoint Presentation</vt:lpstr>
      <vt:lpstr>4. Benefits of bureaucracy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Julie Phillips</dc:creator>
  <cp:lastModifiedBy>Julie Phillips</cp:lastModifiedBy>
  <cp:revision>41</cp:revision>
  <dcterms:created xsi:type="dcterms:W3CDTF">2019-10-09T18:45:13Z</dcterms:created>
  <dcterms:modified xsi:type="dcterms:W3CDTF">2022-05-31T22:15:06Z</dcterms:modified>
</cp:coreProperties>
</file>