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96" r:id="rId6"/>
    <p:sldId id="297" r:id="rId7"/>
    <p:sldId id="266" r:id="rId8"/>
    <p:sldId id="282" r:id="rId9"/>
    <p:sldId id="276" r:id="rId10"/>
    <p:sldId id="295" r:id="rId11"/>
    <p:sldId id="285" r:id="rId12"/>
    <p:sldId id="279" r:id="rId13"/>
    <p:sldId id="289" r:id="rId14"/>
    <p:sldId id="294" r:id="rId15"/>
    <p:sldId id="291" r:id="rId16"/>
    <p:sldId id="292" r:id="rId17"/>
    <p:sldId id="288" r:id="rId18"/>
    <p:sldId id="286" r:id="rId19"/>
    <p:sldId id="287" r:id="rId20"/>
    <p:sldId id="298" r:id="rId21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5B419-DBC1-3E26-D212-D0F4AD80BE8D}" v="33" dt="2020-01-22T19:35:47.43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20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Synthesis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b="0" i="0" dirty="0"/>
            <a:t>After reading several texts about a topic, students will compose an argument that combines and cites at least three of the sources to support their thesis.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Using evidence from experience, reading, observation, etc., students will </a:t>
          </a:r>
          <a:r>
            <a:rPr lang="en-US" b="0" i="0" dirty="0"/>
            <a:t>create an evidence-based argument that responds to a given topic.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Rhetorical Analysis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1A044D44-ED8C-4849-973B-B5D38FC9F1BA}">
      <dgm:prSet phldrT="[Text]"/>
      <dgm:spPr/>
      <dgm:t>
        <a:bodyPr/>
        <a:lstStyle/>
        <a:p>
          <a:r>
            <a:rPr lang="en-US" b="0" i="0" dirty="0"/>
            <a:t>Students will read a non-fiction text and analyze how the writer’s language choices contribute to the intended meaning and purpose of the text.</a:t>
          </a:r>
          <a:endParaRPr lang="en-US" dirty="0"/>
        </a:p>
      </dgm:t>
    </dgm:pt>
    <dgm:pt modelId="{D5F31A96-BE4B-4F27-B2EE-BE14BBAA8565}" type="parTrans" cxnId="{D706915A-9895-4EE3-916D-9E7F273CE2E8}">
      <dgm:prSet/>
      <dgm:spPr/>
      <dgm:t>
        <a:bodyPr/>
        <a:lstStyle/>
        <a:p>
          <a:endParaRPr lang="en-US"/>
        </a:p>
      </dgm:t>
    </dgm:pt>
    <dgm:pt modelId="{3AB91E75-6EAC-4843-8E69-A5C25DF0C66F}" type="sibTrans" cxnId="{D706915A-9895-4EE3-916D-9E7F273CE2E8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 custLinFactY="200000" custLinFactNeighborX="-3" custLinFactNeighborY="201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 custLinFactY="200000" custLinFactNeighborX="-19" custLinFactNeighborY="207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 custLinFactY="-100000" custLinFactNeighborX="140" custLinFactNeighborY="-168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 custScaleY="117542" custLinFactY="-100000" custLinFactNeighborX="-2874" custLinFactNeighborY="-148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 custLinFactY="-100000" custLinFactNeighborX="-172" custLinFactNeighborY="-118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 custScaleY="130074" custLinFactY="-100000" custLinFactNeighborX="1023" custLinFactNeighborY="-126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DFB15F99-C823-4A13-8B6F-34E33AE7346E}" type="presOf" srcId="{1A044D44-ED8C-4849-973B-B5D38FC9F1BA}" destId="{782956A5-ADC8-4959-B856-589B9D9B9635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D706915A-9895-4EE3-916D-9E7F273CE2E8}" srcId="{3C67E77D-62FA-499D-B5E6-E79A091C5267}" destId="{1A044D44-ED8C-4849-973B-B5D38FC9F1BA}" srcOrd="0" destOrd="0" parTransId="{D5F31A96-BE4B-4F27-B2EE-BE14BBAA8565}" sibTransId="{3AB91E75-6EAC-4843-8E69-A5C25DF0C66F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626665"/>
          <a:ext cx="977741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Synthesis</a:t>
          </a:r>
        </a:p>
      </dsp:txBody>
      <dsp:txXfrm>
        <a:off x="28100" y="2654765"/>
        <a:ext cx="9721212" cy="519439"/>
      </dsp:txXfrm>
    </dsp:sp>
    <dsp:sp modelId="{CD5F6E02-AD43-4E7A-935B-DDF5D6C74800}">
      <dsp:nvSpPr>
        <dsp:cNvPr id="0" name=""/>
        <dsp:cNvSpPr/>
      </dsp:nvSpPr>
      <dsp:spPr>
        <a:xfrm>
          <a:off x="0" y="3236269"/>
          <a:ext cx="977741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/>
            <a:t>After reading several texts about a topic, students will compose an argument that combines and cites at least three of the sources to support their thesis.</a:t>
          </a:r>
          <a:endParaRPr lang="en-US" sz="1900" kern="1200" dirty="0"/>
        </a:p>
      </dsp:txBody>
      <dsp:txXfrm>
        <a:off x="0" y="3236269"/>
        <a:ext cx="9777412" cy="596160"/>
      </dsp:txXfrm>
    </dsp:sp>
    <dsp:sp modelId="{81203336-F3DE-4B3A-BCF4-0F68C23AC2BB}">
      <dsp:nvSpPr>
        <dsp:cNvPr id="0" name=""/>
        <dsp:cNvSpPr/>
      </dsp:nvSpPr>
      <dsp:spPr>
        <a:xfrm>
          <a:off x="0" y="0"/>
          <a:ext cx="977741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Rhetorical Analysis</a:t>
          </a:r>
        </a:p>
      </dsp:txBody>
      <dsp:txXfrm>
        <a:off x="28100" y="28100"/>
        <a:ext cx="9721212" cy="519439"/>
      </dsp:txXfrm>
    </dsp:sp>
    <dsp:sp modelId="{782956A5-ADC8-4959-B856-589B9D9B9635}">
      <dsp:nvSpPr>
        <dsp:cNvPr id="0" name=""/>
        <dsp:cNvSpPr/>
      </dsp:nvSpPr>
      <dsp:spPr>
        <a:xfrm>
          <a:off x="0" y="569263"/>
          <a:ext cx="9777412" cy="70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/>
            <a:t>Students will read a non-fiction text and analyze how the writer’s language choices contribute to the intended meaning and purpose of the text.</a:t>
          </a:r>
          <a:endParaRPr lang="en-US" sz="1900" kern="1200" dirty="0"/>
        </a:p>
      </dsp:txBody>
      <dsp:txXfrm>
        <a:off x="0" y="569263"/>
        <a:ext cx="9777412" cy="700738"/>
      </dsp:txXfrm>
    </dsp:sp>
    <dsp:sp modelId="{D64CB5D5-837D-47FC-9E42-A26D800BC695}">
      <dsp:nvSpPr>
        <dsp:cNvPr id="0" name=""/>
        <dsp:cNvSpPr/>
      </dsp:nvSpPr>
      <dsp:spPr>
        <a:xfrm>
          <a:off x="0" y="1435847"/>
          <a:ext cx="977741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Argument</a:t>
          </a:r>
        </a:p>
      </dsp:txBody>
      <dsp:txXfrm>
        <a:off x="28100" y="1463947"/>
        <a:ext cx="9721212" cy="519439"/>
      </dsp:txXfrm>
    </dsp:sp>
    <dsp:sp modelId="{08B7B17B-8600-44B0-B235-389E5D71D804}">
      <dsp:nvSpPr>
        <dsp:cNvPr id="0" name=""/>
        <dsp:cNvSpPr/>
      </dsp:nvSpPr>
      <dsp:spPr>
        <a:xfrm>
          <a:off x="0" y="1969243"/>
          <a:ext cx="9777412" cy="77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Using evidence from experience, reading, observation, etc., students will </a:t>
          </a:r>
          <a:r>
            <a:rPr lang="en-US" sz="1900" b="0" i="0" kern="1200" dirty="0"/>
            <a:t>create an evidence-based argument that responds to a given topic.</a:t>
          </a:r>
          <a:endParaRPr lang="en-US" sz="1900" kern="1200" dirty="0"/>
        </a:p>
      </dsp:txBody>
      <dsp:txXfrm>
        <a:off x="0" y="1969243"/>
        <a:ext cx="9777412" cy="77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1/19/2021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1/19/2021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owlandk@luhsd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pcentral.collegeboard.org/" TargetMode="External"/><Relationship Id="rId4" Type="http://schemas.openxmlformats.org/officeDocument/2006/relationships/hyperlink" Target="mailto:simpsonc@luhsd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owlandk@luhsd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pcentral.collegeboard.org/" TargetMode="External"/><Relationship Id="rId4" Type="http://schemas.openxmlformats.org/officeDocument/2006/relationships/hyperlink" Target="mailto:simpsonc@luhsd.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2347" y="1828800"/>
            <a:ext cx="7948745" cy="2511426"/>
          </a:xfrm>
        </p:spPr>
        <p:txBody>
          <a:bodyPr/>
          <a:lstStyle/>
          <a:p>
            <a:pPr algn="ctr"/>
            <a:r>
              <a:rPr lang="en-US" dirty="0"/>
              <a:t>Advanced Placement </a:t>
            </a:r>
            <a:br>
              <a:rPr lang="en-US" dirty="0"/>
            </a:br>
            <a:r>
              <a:rPr lang="en-US" dirty="0"/>
              <a:t>English </a:t>
            </a:r>
            <a:r>
              <a:rPr lang="en-US" b="1" dirty="0"/>
              <a:t>Language</a:t>
            </a:r>
            <a:r>
              <a:rPr lang="en-US" dirty="0"/>
              <a:t> &amp; </a:t>
            </a:r>
            <a:r>
              <a:rPr lang="en-US" b="1" dirty="0"/>
              <a:t>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2432" y="4572000"/>
            <a:ext cx="7008574" cy="635000"/>
          </a:xfrm>
        </p:spPr>
        <p:txBody>
          <a:bodyPr/>
          <a:lstStyle/>
          <a:p>
            <a:pPr algn="ctr"/>
            <a:r>
              <a:rPr lang="en-US" dirty="0"/>
              <a:t>Mrs. </a:t>
            </a:r>
            <a:r>
              <a:rPr lang="en-US" dirty="0" smtClean="0"/>
              <a:t>Rowland &amp; Mrs. </a:t>
            </a:r>
            <a:r>
              <a:rPr lang="en-US" smtClean="0"/>
              <a:t>Simpson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35" y="189814"/>
            <a:ext cx="10157354" cy="558800"/>
          </a:xfrm>
        </p:spPr>
        <p:txBody>
          <a:bodyPr>
            <a:normAutofit/>
          </a:bodyPr>
          <a:lstStyle/>
          <a:p>
            <a:r>
              <a:rPr lang="en-US" sz="3200" dirty="0"/>
              <a:t>Multiple Choice Assesses Reading and Writing 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2" y="999757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First two sentences of Passage 1 (of 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7612" y="1362929"/>
            <a:ext cx="838200" cy="30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3353" y="1817103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Question examples for Reading Skills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535074" y="2155657"/>
            <a:ext cx="222769" cy="23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3" y="1740605"/>
            <a:ext cx="6464584" cy="3059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2389824"/>
            <a:ext cx="5181600" cy="43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1" y="2086807"/>
            <a:ext cx="5146913" cy="3704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12" y="2224920"/>
            <a:ext cx="6248400" cy="427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212" y="68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Choice Assessment of Reading Skills (NEW!)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7612" y="14097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Excerpt of Essay Draft Passage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08212" y="1748254"/>
            <a:ext cx="457200" cy="31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3012" y="1470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Question example for Writing Skills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2612" y="1809154"/>
            <a:ext cx="228600" cy="30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5170" y="515999"/>
            <a:ext cx="9625303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Examples of Writing prompts: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6612" y="1524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Rhetorical Analysis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151812" y="1981200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723502"/>
            <a:ext cx="7947574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5170" y="515999"/>
            <a:ext cx="9625303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Examples of Writing prompts: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1897" y="109702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Argument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063297" y="1519563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49" y="2323102"/>
            <a:ext cx="9507801" cy="24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5170" y="515999"/>
            <a:ext cx="9625303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Examples of Writing prompts: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94456" y="1290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Synthesis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547515" y="1722515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408783"/>
            <a:ext cx="8686800" cy="31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457200"/>
            <a:ext cx="10157354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What you should know about AP Lang &amp; Comp </a:t>
            </a:r>
            <a:br>
              <a:rPr lang="en-US" sz="3600" b="1" dirty="0"/>
            </a:br>
            <a:r>
              <a:rPr lang="en-US" sz="3600" b="1" dirty="0"/>
              <a:t>from the students: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572065"/>
            <a:ext cx="10157354" cy="52578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/>
            <a:r>
              <a:rPr lang="en-US" dirty="0"/>
              <a:t>Prepared me for the ACT and SAT</a:t>
            </a:r>
          </a:p>
          <a:p>
            <a:pPr marL="304165" indent="-304165"/>
            <a:r>
              <a:rPr lang="en-US" dirty="0"/>
              <a:t>Taught me “how to read” in a deeper sense—to see beyond</a:t>
            </a:r>
          </a:p>
          <a:p>
            <a:pPr marL="304165" indent="-304165"/>
            <a:r>
              <a:rPr lang="en-US" dirty="0"/>
              <a:t>Helped prepare me for college essay writing</a:t>
            </a:r>
          </a:p>
          <a:p>
            <a:pPr marL="304165" indent="-304165"/>
            <a:r>
              <a:rPr lang="en-US" dirty="0"/>
              <a:t>Opened me up to new ways to write</a:t>
            </a:r>
          </a:p>
          <a:p>
            <a:pPr marL="304165" indent="-304165"/>
            <a:r>
              <a:rPr lang="en-US" dirty="0"/>
              <a:t>Provided great structure for persuasion in all future papers</a:t>
            </a:r>
          </a:p>
          <a:p>
            <a:pPr marL="304165" indent="-304165"/>
            <a:r>
              <a:rPr lang="en-US" dirty="0"/>
              <a:t>Taught me new ways to manipulate language in my writing (new sentence structures, devices, etc.)</a:t>
            </a:r>
          </a:p>
          <a:p>
            <a:pPr marL="304165" indent="-304165"/>
            <a:r>
              <a:rPr lang="en-US" dirty="0"/>
              <a:t>Taught me how to use grammar to help my writing</a:t>
            </a:r>
          </a:p>
          <a:p>
            <a:pPr marL="304165" indent="-304165"/>
            <a:r>
              <a:rPr lang="en-US" dirty="0"/>
              <a:t>Helped me develop vocabulary to use in my writing and speaking</a:t>
            </a:r>
          </a:p>
        </p:txBody>
      </p:sp>
    </p:spTree>
    <p:extLst>
      <p:ext uri="{BB962C8B-B14F-4D97-AF65-F5344CB8AC3E}">
        <p14:creationId xmlns:p14="http://schemas.microsoft.com/office/powerpoint/2010/main" val="23363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9238" y="381000"/>
            <a:ext cx="962530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What you should know about AP Lang &amp; Comp from the students (cont.):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524000"/>
            <a:ext cx="10157354" cy="4953000"/>
          </a:xfrm>
        </p:spPr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 marL="304165" indent="-304165"/>
            <a:r>
              <a:rPr lang="en-US" dirty="0"/>
              <a:t>Enjoyable discussions</a:t>
            </a:r>
          </a:p>
          <a:p>
            <a:pPr marL="304165" indent="-304165"/>
            <a:r>
              <a:rPr lang="en-US" dirty="0"/>
              <a:t>Reading and writing is assigned during summer and breaks</a:t>
            </a:r>
          </a:p>
          <a:p>
            <a:pPr marL="304165" indent="-304165"/>
            <a:r>
              <a:rPr lang="en-US" dirty="0"/>
              <a:t>Is faster-passed than other classes, but I was able to adjust</a:t>
            </a:r>
          </a:p>
          <a:p>
            <a:pPr marL="304165" indent="-304165"/>
            <a:r>
              <a:rPr lang="en-US" dirty="0"/>
              <a:t>For students who “don’t want to be bored” and are up for a challenge</a:t>
            </a:r>
          </a:p>
          <a:p>
            <a:pPr marL="304165" indent="-304165"/>
            <a:r>
              <a:rPr lang="en-US" dirty="0"/>
              <a:t>Collaborative work environment</a:t>
            </a:r>
          </a:p>
          <a:p>
            <a:pPr marL="304165" indent="-304165"/>
            <a:r>
              <a:rPr lang="en-US" dirty="0"/>
              <a:t>Atmosphere/culture is a class where kids want to be</a:t>
            </a:r>
          </a:p>
          <a:p>
            <a:pPr marL="304165" indent="-304165"/>
            <a:r>
              <a:rPr lang="en-US" dirty="0"/>
              <a:t>There are a lot of essays</a:t>
            </a:r>
          </a:p>
          <a:p>
            <a:pPr marL="304165" indent="-304165"/>
            <a:r>
              <a:rPr lang="en-US" dirty="0"/>
              <a:t>There are a lot of lengthy multiple-choice practice tests and times essays once the exam gets closer</a:t>
            </a:r>
          </a:p>
          <a:p>
            <a:pPr marL="304165" indent="-304165"/>
            <a:r>
              <a:rPr lang="en-US" dirty="0"/>
              <a:t>Can be time consuming; students should be dedicated to and passionate about the class (“you can’t B.S.”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304165" indent="-304165"/>
            <a:endParaRPr lang="en-US" dirty="0"/>
          </a:p>
          <a:p>
            <a:pPr marL="304165" indent="-30416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33400"/>
            <a:ext cx="7008574" cy="1930400"/>
          </a:xfrm>
        </p:spPr>
        <p:txBody>
          <a:bodyPr/>
          <a:lstStyle/>
          <a:p>
            <a:r>
              <a:rPr lang="en-US" dirty="0"/>
              <a:t>Want more information?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2895600"/>
            <a:ext cx="7008574" cy="2262187"/>
          </a:xfrm>
        </p:spPr>
        <p:txBody>
          <a:bodyPr>
            <a:normAutofit/>
          </a:bodyPr>
          <a:lstStyle/>
          <a:p>
            <a:r>
              <a:rPr lang="en-US" dirty="0"/>
              <a:t>Mrs. Rowland: </a:t>
            </a:r>
            <a:r>
              <a:rPr lang="en-US" dirty="0">
                <a:hlinkClick r:id="rId3"/>
              </a:rPr>
              <a:t>rowlandk@luhsd.net</a:t>
            </a:r>
            <a:endParaRPr lang="en-US" dirty="0"/>
          </a:p>
          <a:p>
            <a:r>
              <a:rPr lang="en-US" dirty="0"/>
              <a:t>Mrs. Simpson: </a:t>
            </a:r>
            <a:r>
              <a:rPr lang="en-US" dirty="0">
                <a:hlinkClick r:id="rId4"/>
              </a:rPr>
              <a:t>simpsonc@luhsd.net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https://apcentral.collegeboard.org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Focuses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01800"/>
            <a:ext cx="10819051" cy="485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Reading: </a:t>
            </a:r>
            <a:r>
              <a:rPr lang="en-US" dirty="0" smtClean="0"/>
              <a:t>Students </a:t>
            </a:r>
            <a:r>
              <a:rPr lang="en-US" dirty="0"/>
              <a:t>will read various types of text and enter conversations about meaningful </a:t>
            </a:r>
            <a:r>
              <a:rPr lang="en-US" dirty="0" smtClean="0"/>
              <a:t>issues, addressing the </a:t>
            </a:r>
            <a:r>
              <a:rPr lang="en-US" dirty="0"/>
              <a:t>4 fundamental questions:</a:t>
            </a:r>
          </a:p>
          <a:p>
            <a:pPr marL="730885" lvl="1" indent="-304165"/>
            <a:r>
              <a:rPr lang="en-US" dirty="0"/>
              <a:t>What is being said? (subject)</a:t>
            </a:r>
          </a:p>
          <a:p>
            <a:pPr marL="730885" lvl="1" indent="-304165"/>
            <a:r>
              <a:rPr lang="en-US" dirty="0"/>
              <a:t>To whom is it being said? (audience, occasion)</a:t>
            </a:r>
          </a:p>
          <a:p>
            <a:pPr marL="730885" lvl="1" indent="-304165"/>
            <a:r>
              <a:rPr lang="en-US" dirty="0"/>
              <a:t>How is it being said? (tone, style, organization)</a:t>
            </a:r>
          </a:p>
          <a:p>
            <a:pPr marL="730885" lvl="1" indent="-304165"/>
            <a:r>
              <a:rPr lang="en-US" dirty="0"/>
              <a:t>Why is it being said? (Exigence, PURPOSE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Writing: </a:t>
            </a:r>
            <a:r>
              <a:rPr lang="en-US" dirty="0" smtClean="0"/>
              <a:t>Students will master the three types of essays:</a:t>
            </a:r>
          </a:p>
          <a:p>
            <a:pPr marL="730885" lvl="1" indent="-304165"/>
            <a:r>
              <a:rPr lang="en-US" b="1" dirty="0"/>
              <a:t>Synthesis </a:t>
            </a:r>
            <a:r>
              <a:rPr lang="en-US" b="1" dirty="0" smtClean="0"/>
              <a:t>essay: </a:t>
            </a: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reading several texts about a topic, students will </a:t>
            </a:r>
            <a:r>
              <a:rPr lang="en-US" dirty="0" smtClean="0"/>
              <a:t>craft their own argument </a:t>
            </a:r>
            <a:r>
              <a:rPr lang="en-US" dirty="0"/>
              <a:t>that combines </a:t>
            </a:r>
            <a:r>
              <a:rPr lang="en-US" dirty="0" smtClean="0"/>
              <a:t>the given sources to </a:t>
            </a:r>
            <a:r>
              <a:rPr lang="en-US" dirty="0"/>
              <a:t>support their </a:t>
            </a:r>
            <a:r>
              <a:rPr lang="en-US" dirty="0" smtClean="0"/>
              <a:t>thesis</a:t>
            </a:r>
            <a:endParaRPr lang="en-US" b="1" dirty="0"/>
          </a:p>
          <a:p>
            <a:pPr marL="730885" lvl="1" indent="-304165"/>
            <a:r>
              <a:rPr lang="en-US" b="1" dirty="0"/>
              <a:t>Rhetorical Analysis </a:t>
            </a:r>
            <a:r>
              <a:rPr lang="en-US" b="1" dirty="0" smtClean="0"/>
              <a:t>essay: </a:t>
            </a:r>
            <a:r>
              <a:rPr lang="en-US" dirty="0" smtClean="0"/>
              <a:t>students will analyze </a:t>
            </a:r>
            <a:r>
              <a:rPr lang="en-US" dirty="0"/>
              <a:t>how the writer’s language choices contribute to the intended meaning and purpose of the text</a:t>
            </a:r>
            <a:endParaRPr lang="en-US" b="1" dirty="0"/>
          </a:p>
          <a:p>
            <a:pPr marL="730885" lvl="1" indent="-304165"/>
            <a:r>
              <a:rPr lang="en-US" b="1" dirty="0"/>
              <a:t>Open Argument </a:t>
            </a:r>
            <a:r>
              <a:rPr lang="en-US" b="1" dirty="0" smtClean="0"/>
              <a:t>essay: </a:t>
            </a:r>
            <a:r>
              <a:rPr lang="en-US" dirty="0" smtClean="0"/>
              <a:t>using </a:t>
            </a:r>
            <a:r>
              <a:rPr lang="en-US" dirty="0"/>
              <a:t>evidence from experience, reading, observation, etc., students will create an evidence-based argument that responds to a given </a:t>
            </a:r>
            <a:r>
              <a:rPr lang="en-US" dirty="0" smtClean="0"/>
              <a:t>topic</a:t>
            </a:r>
            <a:endParaRPr lang="en-US" dirty="0"/>
          </a:p>
          <a:p>
            <a:pPr marL="730885" lvl="1" indent="-304165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Top 10 Reasons Why You </a:t>
            </a:r>
            <a:r>
              <a:rPr lang="en-US" sz="3200" dirty="0"/>
              <a:t>S</a:t>
            </a:r>
            <a:r>
              <a:rPr lang="en-US" sz="3200" dirty="0" smtClean="0"/>
              <a:t>hould  </a:t>
            </a:r>
            <a:r>
              <a:rPr lang="en-US" sz="3200" dirty="0"/>
              <a:t>T</a:t>
            </a:r>
            <a:r>
              <a:rPr lang="en-US" sz="3200" dirty="0" smtClean="0"/>
              <a:t>ake AP English Lang &amp; Comp According to Former </a:t>
            </a:r>
            <a:r>
              <a:rPr lang="en-US" sz="3200" dirty="0"/>
              <a:t>S</a:t>
            </a:r>
            <a:r>
              <a:rPr lang="en-US" sz="3200" dirty="0" smtClean="0"/>
              <a:t>tudents…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600200"/>
            <a:ext cx="10514251" cy="5029200"/>
          </a:xfrm>
        </p:spPr>
        <p:txBody>
          <a:bodyPr>
            <a:normAutofit fontScale="77500" lnSpcReduction="20000"/>
          </a:bodyPr>
          <a:lstStyle/>
          <a:p>
            <a:pPr marL="304165" indent="-304165"/>
            <a:r>
              <a:rPr lang="en-US" dirty="0" smtClean="0"/>
              <a:t>Taught </a:t>
            </a:r>
            <a:r>
              <a:rPr lang="en-US" dirty="0"/>
              <a:t>me “how to read” in a deeper sense—to see beyond</a:t>
            </a:r>
          </a:p>
          <a:p>
            <a:pPr marL="304165" indent="-304165"/>
            <a:r>
              <a:rPr lang="en-US" dirty="0" smtClean="0"/>
              <a:t>Opened </a:t>
            </a:r>
            <a:r>
              <a:rPr lang="en-US" dirty="0"/>
              <a:t>me up to new ways </a:t>
            </a:r>
            <a:r>
              <a:rPr lang="en-US" dirty="0" smtClean="0"/>
              <a:t>of writing, including preparing me for the college essay</a:t>
            </a:r>
            <a:endParaRPr lang="en-US" dirty="0"/>
          </a:p>
          <a:p>
            <a:pPr marL="304165" indent="-304165"/>
            <a:r>
              <a:rPr lang="en-US" dirty="0"/>
              <a:t>Provided great structure for </a:t>
            </a:r>
            <a:r>
              <a:rPr lang="en-US" dirty="0" smtClean="0"/>
              <a:t>writing well in all my other classes </a:t>
            </a:r>
          </a:p>
          <a:p>
            <a:pPr marL="304165" indent="-304165"/>
            <a:r>
              <a:rPr lang="en-US" dirty="0" smtClean="0"/>
              <a:t>Taught </a:t>
            </a:r>
            <a:r>
              <a:rPr lang="en-US" dirty="0"/>
              <a:t>me new ways to manipulate language in my writing (new sentence structures, devices, etc.)</a:t>
            </a:r>
          </a:p>
          <a:p>
            <a:pPr marL="304165" indent="-304165"/>
            <a:r>
              <a:rPr lang="en-US" dirty="0" smtClean="0"/>
              <a:t>Developed my </a:t>
            </a:r>
            <a:r>
              <a:rPr lang="en-US" dirty="0"/>
              <a:t>vocabulary </a:t>
            </a:r>
            <a:r>
              <a:rPr lang="en-US" dirty="0" smtClean="0"/>
              <a:t>and taught </a:t>
            </a:r>
            <a:r>
              <a:rPr lang="en-US" dirty="0"/>
              <a:t>me how to use grammar </a:t>
            </a:r>
            <a:r>
              <a:rPr lang="en-US" dirty="0" smtClean="0"/>
              <a:t>well in </a:t>
            </a:r>
            <a:r>
              <a:rPr lang="en-US" dirty="0"/>
              <a:t>my writing and </a:t>
            </a:r>
            <a:r>
              <a:rPr lang="en-US" dirty="0" smtClean="0"/>
              <a:t>speaking</a:t>
            </a:r>
          </a:p>
          <a:p>
            <a:pPr marL="304165" indent="-304165"/>
            <a:r>
              <a:rPr lang="en-US" dirty="0"/>
              <a:t>Offered opportunities for me to choose what I wanted to read and write </a:t>
            </a:r>
            <a:r>
              <a:rPr lang="en-US" dirty="0" smtClean="0"/>
              <a:t>about</a:t>
            </a:r>
          </a:p>
          <a:p>
            <a:pPr marL="304165" indent="-304165"/>
            <a:r>
              <a:rPr lang="en-US" dirty="0" smtClean="0"/>
              <a:t>Promoted spirited discussions and tools for effective persuasion</a:t>
            </a:r>
            <a:endParaRPr lang="en-US" dirty="0"/>
          </a:p>
          <a:p>
            <a:pPr marL="304165" indent="-304165"/>
            <a:r>
              <a:rPr lang="en-US" dirty="0" smtClean="0"/>
              <a:t>Challenged and inspired students </a:t>
            </a:r>
            <a:r>
              <a:rPr lang="en-US" dirty="0"/>
              <a:t>who “don’t want to be </a:t>
            </a:r>
            <a:r>
              <a:rPr lang="en-US" dirty="0" smtClean="0"/>
              <a:t>bored”</a:t>
            </a:r>
          </a:p>
          <a:p>
            <a:pPr marL="304165" indent="-304165"/>
            <a:r>
              <a:rPr lang="en-US" dirty="0" smtClean="0"/>
              <a:t>Fostered a collaborative </a:t>
            </a:r>
            <a:r>
              <a:rPr lang="en-US" dirty="0"/>
              <a:t>work environment</a:t>
            </a:r>
          </a:p>
          <a:p>
            <a:pPr marL="304165" indent="-304165"/>
            <a:r>
              <a:rPr lang="en-US" dirty="0" smtClean="0"/>
              <a:t>Encouraged an inclusive and open atmosphere/culture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33400"/>
            <a:ext cx="7008574" cy="1930400"/>
          </a:xfrm>
        </p:spPr>
        <p:txBody>
          <a:bodyPr/>
          <a:lstStyle/>
          <a:p>
            <a:r>
              <a:rPr lang="en-US" dirty="0"/>
              <a:t>Want more information?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2895600"/>
            <a:ext cx="7008574" cy="2262187"/>
          </a:xfrm>
        </p:spPr>
        <p:txBody>
          <a:bodyPr>
            <a:normAutofit/>
          </a:bodyPr>
          <a:lstStyle/>
          <a:p>
            <a:r>
              <a:rPr lang="en-US" dirty="0"/>
              <a:t>Mrs. Rowland: </a:t>
            </a:r>
            <a:r>
              <a:rPr lang="en-US" dirty="0">
                <a:hlinkClick r:id="rId3"/>
              </a:rPr>
              <a:t>rowlandk@luhsd.net</a:t>
            </a:r>
            <a:endParaRPr lang="en-US" dirty="0"/>
          </a:p>
          <a:p>
            <a:r>
              <a:rPr lang="en-US" dirty="0"/>
              <a:t>Mrs. Simpson: </a:t>
            </a:r>
            <a:r>
              <a:rPr lang="en-US" dirty="0">
                <a:hlinkClick r:id="rId4"/>
              </a:rPr>
              <a:t>simpsonc@luhsd.net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https://apcentral.collegeboard.org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AP Classes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990600"/>
            <a:ext cx="10157354" cy="44704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From The College Board Course Description:</a:t>
            </a:r>
          </a:p>
          <a:p>
            <a:pPr marL="304165" indent="-304165"/>
            <a:r>
              <a:rPr lang="en-US" dirty="0"/>
              <a:t>AP Courses “enable students to pursue college level courses while still in high school” </a:t>
            </a:r>
          </a:p>
          <a:p>
            <a:pPr marL="304165" indent="-304165"/>
            <a:r>
              <a:rPr lang="en-US" dirty="0"/>
              <a:t>“Modeled after a comparable college course”—this course is modeled after a college level rhetoric and composition class</a:t>
            </a:r>
          </a:p>
          <a:p>
            <a:pPr marL="304165" indent="-304165"/>
            <a:r>
              <a:rPr lang="en-US" dirty="0"/>
              <a:t>“Concluded with a college-level assessment developed and scored by university faculty and experienced AP teachers”</a:t>
            </a:r>
          </a:p>
          <a:p>
            <a:pPr marL="304165" indent="-304165"/>
            <a:r>
              <a:rPr lang="en-US" dirty="0"/>
              <a:t>“Most 4-year universities or colleges recognize AP in the admission process” and “grant students credit, placement or both based on successful AP Exam scores.”</a:t>
            </a:r>
          </a:p>
          <a:p>
            <a:pPr marL="304165" indent="-304165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44" y="5421532"/>
            <a:ext cx="986068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 Language &amp; Composition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fontScale="92500"/>
          </a:bodyPr>
          <a:lstStyle/>
          <a:p>
            <a:pPr marL="304165" indent="-304165"/>
            <a:r>
              <a:rPr lang="en-US" dirty="0"/>
              <a:t>Focuses on rhetorical analysis of nonfiction texts and development of well-reasoned, evidenced based analytical arguments</a:t>
            </a:r>
          </a:p>
          <a:p>
            <a:pPr marL="304165" indent="-304165"/>
            <a:r>
              <a:rPr lang="en-US" dirty="0"/>
              <a:t>Designed to help students become skilled readers of prose written in a variety of rhetorical contexts and to help students become skilled writers who compose for a variety of purposes</a:t>
            </a:r>
          </a:p>
          <a:p>
            <a:pPr marL="304165" indent="-304165"/>
            <a:r>
              <a:rPr lang="en-US" dirty="0"/>
              <a:t>Exam has 1 hour of Multiple Choice reading and language analysis questions and 2 hours (+15 minutes reading time) of 3 essays:</a:t>
            </a:r>
          </a:p>
          <a:p>
            <a:pPr marL="730885" lvl="1" indent="-304165"/>
            <a:r>
              <a:rPr lang="en-US" b="1" dirty="0"/>
              <a:t>Synthesis essay</a:t>
            </a:r>
          </a:p>
          <a:p>
            <a:pPr marL="730885" lvl="1" indent="-304165"/>
            <a:r>
              <a:rPr lang="en-US" b="1" dirty="0"/>
              <a:t>Rhetorical Analysis </a:t>
            </a:r>
            <a:r>
              <a:rPr lang="en-US" b="1" dirty="0" smtClean="0"/>
              <a:t>essay</a:t>
            </a:r>
            <a:endParaRPr lang="en-US" b="1" dirty="0"/>
          </a:p>
          <a:p>
            <a:pPr marL="730885" lvl="1" indent="-304165"/>
            <a:r>
              <a:rPr lang="en-US" b="1" dirty="0"/>
              <a:t>Open Argument essay</a:t>
            </a:r>
          </a:p>
          <a:p>
            <a:pPr marL="730885" lvl="1" indent="-3041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61" y="76200"/>
            <a:ext cx="565698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/>
            <a:r>
              <a:rPr lang="en-US" dirty="0"/>
              <a:t>Students will read various types of text and enter conversations about meaningful issues.</a:t>
            </a:r>
          </a:p>
          <a:p>
            <a:pPr marL="304165" indent="-304165"/>
            <a:r>
              <a:rPr lang="en-US" dirty="0"/>
              <a:t>Students will also gather and read source materials representing particular conversations and make their own reasonable, informed contribution to the conversation.</a:t>
            </a:r>
          </a:p>
          <a:p>
            <a:pPr marL="304165" indent="-304165"/>
            <a:r>
              <a:rPr lang="en-US" dirty="0"/>
              <a:t>In reading another writer’s work, students will be able to address the 4 fundamental questions:</a:t>
            </a:r>
          </a:p>
          <a:p>
            <a:pPr marL="730885" lvl="1" indent="-304165"/>
            <a:r>
              <a:rPr lang="en-US" dirty="0"/>
              <a:t>What is being said? (subject)</a:t>
            </a:r>
          </a:p>
          <a:p>
            <a:pPr marL="730885" lvl="1" indent="-304165"/>
            <a:r>
              <a:rPr lang="en-US" dirty="0"/>
              <a:t>To whom is it being said? (audience, occasion)</a:t>
            </a:r>
          </a:p>
          <a:p>
            <a:pPr marL="730885" lvl="1" indent="-304165"/>
            <a:r>
              <a:rPr lang="en-US" dirty="0"/>
              <a:t>How is it being said? (tone, style, organization)</a:t>
            </a:r>
          </a:p>
          <a:p>
            <a:pPr marL="730885" lvl="1" indent="-304165"/>
            <a:r>
              <a:rPr lang="en-US" dirty="0"/>
              <a:t>Why is it being said? (Exigence, PURPOSE)</a:t>
            </a:r>
          </a:p>
          <a:p>
            <a:pPr marL="304165" indent="-3041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6488860"/>
              </p:ext>
            </p:extLst>
          </p:nvPr>
        </p:nvGraphicFramePr>
        <p:xfrm>
          <a:off x="1117600" y="1524000"/>
          <a:ext cx="977741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17310" y="5867400"/>
            <a:ext cx="9777702" cy="68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/>
              <a:t>All essays are assessed using College Board’s                               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/>
              <a:t>AP Language &amp; Composition rubrics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295</TotalTime>
  <Words>990</Words>
  <Application>Microsoft Office PowerPoint</Application>
  <PresentationFormat>Custom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Books 16x9</vt:lpstr>
      <vt:lpstr>Advanced Placement  English Language &amp; Composition</vt:lpstr>
      <vt:lpstr>Main Focuses of the Course</vt:lpstr>
      <vt:lpstr>Top 10 Reasons Why You Should  Take AP English Lang &amp; Comp According to Former Students… </vt:lpstr>
      <vt:lpstr>Want more information? </vt:lpstr>
      <vt:lpstr>About AP Classes </vt:lpstr>
      <vt:lpstr>AP Language &amp; Composition </vt:lpstr>
      <vt:lpstr>PowerPoint Presentation</vt:lpstr>
      <vt:lpstr>Reading </vt:lpstr>
      <vt:lpstr>Writing</vt:lpstr>
      <vt:lpstr>Multiple Choice Assesses Reading and Writing Skills</vt:lpstr>
      <vt:lpstr>PowerPoint Presentation</vt:lpstr>
      <vt:lpstr> Examples of Writing prompts:</vt:lpstr>
      <vt:lpstr> Examples of Writing prompts:</vt:lpstr>
      <vt:lpstr> Examples of Writing prompts:</vt:lpstr>
      <vt:lpstr>  What you should know about AP Lang &amp; Comp  from the students:</vt:lpstr>
      <vt:lpstr> What you should know about AP Lang &amp; Comp from the students (cont.):</vt:lpstr>
      <vt:lpstr>Want more information? </vt:lpstr>
    </vt:vector>
  </TitlesOfParts>
  <Company>LUHSD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English Language &amp; Composition</dc:title>
  <dc:creator>Karin Rowland</dc:creator>
  <cp:lastModifiedBy>Karin Rowland</cp:lastModifiedBy>
  <cp:revision>62</cp:revision>
  <cp:lastPrinted>2020-01-22T17:35:14Z</cp:lastPrinted>
  <dcterms:created xsi:type="dcterms:W3CDTF">2018-01-19T00:46:22Z</dcterms:created>
  <dcterms:modified xsi:type="dcterms:W3CDTF">2021-01-20T02:01:47Z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