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6" r:id="rId8"/>
    <p:sldId id="261" r:id="rId9"/>
    <p:sldId id="265" r:id="rId10"/>
    <p:sldId id="262" r:id="rId11"/>
    <p:sldId id="267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86BFF-8410-48F1-8660-EB1B62F11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62F4D9-D10F-46A8-82D7-405BA4F7B0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6347C-1CF9-42C6-A115-A6342CFBB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B959-6756-4586-960B-F5D8F4A59F26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687F6-B7F3-47BC-831B-FE049BBA4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7D25F3-08D4-4DE4-AB1B-B28782A5D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77F6-E5C7-4091-860B-5CE73016A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37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A766A-6F0A-4CB2-8F31-484B18CEC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1ABCEC-77D5-4443-969B-BA3F9913AF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64ABD-C7BB-4092-A3DC-CBDA27E46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B959-6756-4586-960B-F5D8F4A59F26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21994-4F3F-46B8-880C-62D02D617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89619-38E5-414E-B38C-055CADE0D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77F6-E5C7-4091-860B-5CE73016A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37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5F6525-31C9-47B8-8720-295CDE24FC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C9A9DC-8FE8-46F8-8A53-DA3F33EF9C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916C8-42D9-4374-BA58-1F4311ED7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B959-6756-4586-960B-F5D8F4A59F26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86B1E-8EE9-4356-9119-4521A7063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CB829-3023-4572-A5FB-3B53DB92C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77F6-E5C7-4091-860B-5CE73016A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98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9EE5E-E662-4E5E-8032-78E5843A0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B4C5F-9019-4458-B8FA-169811026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904AE-978A-4123-9755-F1626B860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B959-6756-4586-960B-F5D8F4A59F26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86E84-699A-4046-BDFD-309FEA2AD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0E63A-A29D-45AA-B8C8-CEE97B3D6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77F6-E5C7-4091-860B-5CE73016A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43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03A5D-8C15-47DE-ABFD-972D7E722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BF5136-FFAD-48B8-8AFB-B665EF99C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37F01-CF32-4EFA-AE62-6A7889304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B959-6756-4586-960B-F5D8F4A59F26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41F76E-9E82-4A27-852F-37BF0DAC9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91360-1570-420E-99D6-B6CB6FEA1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77F6-E5C7-4091-860B-5CE73016A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90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4775D-55B1-47B5-B832-71FAC702E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85EA5-EEBD-4FFD-B02F-BB75EB92AC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BC2E42-15F5-4CB9-8878-033A3ABE4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EDE37-D638-489A-AA75-414BF4C23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B959-6756-4586-960B-F5D8F4A59F26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9FACEF-C9E5-4F90-A3C9-DA4946086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AB103-056E-44B4-AEE8-A20A7F5B7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77F6-E5C7-4091-860B-5CE73016A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887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D1959-6CBB-4322-8103-FEEDFE99B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3BD838-9EED-495F-9046-B6D75B1A0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B8EF0F-1EBD-42FB-88F3-F075E373CF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A8865D-E7EB-4817-94B2-A17E86DE6F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930E64-43F4-4137-B502-DBB1F5E031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B600BF-6E2E-41CC-975B-AF8A6827C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B959-6756-4586-960B-F5D8F4A59F26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3BADF1-4DC1-4FDC-B907-31CBDC84C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062E59-DF52-482C-B9CE-DDAD34EC6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77F6-E5C7-4091-860B-5CE73016A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18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91B28-1DF0-40C0-994C-71C7C4644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8FC7F7-7135-4F63-A058-A8C65940E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B959-6756-4586-960B-F5D8F4A59F26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000B96-8319-4994-AC84-6418A61F5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A280CC-47DA-46B8-9962-B1E6DE18D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77F6-E5C7-4091-860B-5CE73016A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079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14DA70-F664-4FB4-93A0-EA15D7881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B959-6756-4586-960B-F5D8F4A59F26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97A496-C084-4309-B450-0F8F8E9FC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3BD08C-B9A4-4C6E-B8A4-69FFA9E9B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77F6-E5C7-4091-860B-5CE73016A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61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B85C5-D9AA-4AA6-943E-FE78B52A8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B1494-32DA-4CB7-A18E-46D876F3D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AB8C07-7EE6-43F1-8715-4D4F29B681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D4D925-C550-4328-8FFC-529D22A14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B959-6756-4586-960B-F5D8F4A59F26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B5F7DC-5448-42CC-A75E-2E9628300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BE521-D068-43C1-87CF-E48B7FF0B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77F6-E5C7-4091-860B-5CE73016A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20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55F07-3170-4B1F-B0AA-3AA7D7727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C792F7-0A2D-4983-817B-D7B356225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0B140E-639B-4874-8BA8-067DCBDE8B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446FA-4A7F-4708-B845-1516B323E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B959-6756-4586-960B-F5D8F4A59F26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A0AD0F-5DE3-4F09-A0AB-9C0D5EA43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88432-4AFB-4FE7-88BC-2699BD9D4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77F6-E5C7-4091-860B-5CE73016A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82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274F39-2CF0-49F1-B57D-994179B2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1E193B-B859-46BE-95BB-615D3E14F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91EBC-88F6-40BD-A19B-A438A34183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7B959-6756-4586-960B-F5D8F4A59F26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3951E-735F-44BA-ADED-B382BE6E07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9E1C4-CC54-45CA-A46B-670FA78AC0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977F6-E5C7-4091-860B-5CE73016A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44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733E5-875D-4671-9D36-02C5286251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Chapter 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0F9943-57F8-42DC-9371-1E3C3AD1C4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7200" dirty="0"/>
              <a:t>Market Structures &amp; Market Failures</a:t>
            </a:r>
          </a:p>
        </p:txBody>
      </p:sp>
    </p:spTree>
    <p:extLst>
      <p:ext uri="{BB962C8B-B14F-4D97-AF65-F5344CB8AC3E}">
        <p14:creationId xmlns:p14="http://schemas.microsoft.com/office/powerpoint/2010/main" val="20151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44B77-62CB-4BB7-9B1D-BA020E9ED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611" y="36791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C. mkt failures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F431B-F49D-4805-80DA-FD1B585FD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682" y="1362354"/>
            <a:ext cx="10515600" cy="4351338"/>
          </a:xfrm>
        </p:spPr>
        <p:txBody>
          <a:bodyPr>
            <a:noAutofit/>
          </a:bodyPr>
          <a:lstStyle/>
          <a:p>
            <a:r>
              <a:rPr lang="en-US" sz="4400" dirty="0"/>
              <a:t>1. occurs when goods &amp; services are not allocated in the most efficient way</a:t>
            </a:r>
          </a:p>
          <a:p>
            <a:r>
              <a:rPr lang="en-US" sz="4400" dirty="0"/>
              <a:t>2. negative externality: a side effect of production or consumption that affects ppl other than consumers (ex. airport runway noise)</a:t>
            </a:r>
          </a:p>
        </p:txBody>
      </p:sp>
    </p:spTree>
    <p:extLst>
      <p:ext uri="{BB962C8B-B14F-4D97-AF65-F5344CB8AC3E}">
        <p14:creationId xmlns:p14="http://schemas.microsoft.com/office/powerpoint/2010/main" val="167178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18CA6-E79D-4E77-B67D-F800054CB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7461"/>
            <a:ext cx="10515600" cy="5919880"/>
          </a:xfrm>
        </p:spPr>
        <p:txBody>
          <a:bodyPr>
            <a:normAutofit/>
          </a:bodyPr>
          <a:lstStyle/>
          <a:p>
            <a:r>
              <a:rPr lang="en-US" sz="5400" dirty="0"/>
              <a:t>3. positive externality: an economic side effect that generates unexpected benefits</a:t>
            </a:r>
          </a:p>
          <a:p>
            <a:r>
              <a:rPr lang="en-US" sz="5400" dirty="0"/>
              <a:t>4. govts try to minimize negative externalities &amp; encourage positive externalities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76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F7508-4BF5-4F42-B57D-7425A562F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D. Public goods (ex. Streetlights)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E3880-5152-4933-A11C-5B01DD9B1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141"/>
            <a:ext cx="10515600" cy="5292351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4400" dirty="0"/>
              <a:t>1. non-excludable: everyone can use them</a:t>
            </a:r>
          </a:p>
          <a:p>
            <a:r>
              <a:rPr lang="en-US" sz="4400" dirty="0"/>
              <a:t>2. non-rival in consumption: 1 person’s use does not diminish another’s use</a:t>
            </a:r>
          </a:p>
          <a:p>
            <a:r>
              <a:rPr lang="en-US" sz="4400" dirty="0"/>
              <a:t>3. free rider problem: everyone can use it because its non excludable</a:t>
            </a:r>
          </a:p>
          <a:p>
            <a:r>
              <a:rPr lang="en-US" sz="4400" dirty="0"/>
              <a:t>4. other examples of public goods: fire, police, </a:t>
            </a:r>
            <a:r>
              <a:rPr lang="en-US" sz="4400" dirty="0" err="1"/>
              <a:t>natl</a:t>
            </a:r>
            <a:r>
              <a:rPr lang="en-US" sz="4400" dirty="0"/>
              <a:t> defense</a:t>
            </a:r>
          </a:p>
        </p:txBody>
      </p:sp>
    </p:spTree>
    <p:extLst>
      <p:ext uri="{BB962C8B-B14F-4D97-AF65-F5344CB8AC3E}">
        <p14:creationId xmlns:p14="http://schemas.microsoft.com/office/powerpoint/2010/main" val="168191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A568E-8317-4378-99D5-6C29222F5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A. Determining market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19688-4FC1-43EB-8ED6-299D872CF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1. based on the level of competition between producers</a:t>
            </a:r>
          </a:p>
          <a:p>
            <a:r>
              <a:rPr lang="en-US" sz="4400" dirty="0"/>
              <a:t>2. how to determine/4 main characteristics</a:t>
            </a:r>
          </a:p>
          <a:p>
            <a:r>
              <a:rPr lang="en-US" sz="4400" dirty="0"/>
              <a:t>a. # of producers</a:t>
            </a:r>
          </a:p>
          <a:p>
            <a:r>
              <a:rPr lang="en-US" sz="4400" dirty="0"/>
              <a:t>b. similarity of products</a:t>
            </a:r>
          </a:p>
          <a:p>
            <a:r>
              <a:rPr lang="en-US" sz="4400" dirty="0"/>
              <a:t>c. ease of entry</a:t>
            </a:r>
          </a:p>
          <a:p>
            <a:r>
              <a:rPr lang="en-US" sz="4400" dirty="0"/>
              <a:t>d. control over prices</a:t>
            </a:r>
          </a:p>
        </p:txBody>
      </p:sp>
    </p:spTree>
    <p:extLst>
      <p:ext uri="{BB962C8B-B14F-4D97-AF65-F5344CB8AC3E}">
        <p14:creationId xmlns:p14="http://schemas.microsoft.com/office/powerpoint/2010/main" val="1817918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82D69-B90E-4F3D-8399-3B4E6DC93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B. Types of competition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D23E7-8EF5-4696-8B9B-46A61D2C7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447" y="1183341"/>
            <a:ext cx="10515600" cy="4421328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sz="4800" dirty="0"/>
              <a:t>1. perfect competition</a:t>
            </a:r>
          </a:p>
          <a:p>
            <a:r>
              <a:rPr lang="en-US" sz="4800" dirty="0"/>
              <a:t>a. many producers, identical products (ex. wheat, milk)</a:t>
            </a:r>
          </a:p>
          <a:p>
            <a:r>
              <a:rPr lang="en-US" sz="4800" dirty="0"/>
              <a:t>b. prices are determined by supply &amp; demand</a:t>
            </a:r>
          </a:p>
          <a:p>
            <a:r>
              <a:rPr lang="en-US" sz="4800" dirty="0"/>
              <a:t>c. the most competitive mkt structure</a:t>
            </a:r>
          </a:p>
        </p:txBody>
      </p:sp>
    </p:spTree>
    <p:extLst>
      <p:ext uri="{BB962C8B-B14F-4D97-AF65-F5344CB8AC3E}">
        <p14:creationId xmlns:p14="http://schemas.microsoft.com/office/powerpoint/2010/main" val="320499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9795D-CEBC-4D53-8A6D-C11314A68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2. monopolies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B9A26-8C8C-48B3-A3B3-1B8480482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800" dirty="0"/>
              <a:t>a. producers have the most power, total price control &amp; no competition</a:t>
            </a:r>
          </a:p>
          <a:p>
            <a:r>
              <a:rPr lang="en-US" sz="4800" dirty="0"/>
              <a:t>b. 1 producer controls the supply &amp; sets the prices</a:t>
            </a:r>
          </a:p>
          <a:p>
            <a:r>
              <a:rPr lang="en-US" sz="4800" dirty="0"/>
              <a:t>c. high barriers to entry—obstacles that can restrict access to a mkt &amp; limit competition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5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A7D44-E0A2-48CC-911A-19A5EB39F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d. legal monopolies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599C0-F41D-404F-BD33-742688513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5523987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sz="4400" dirty="0"/>
              <a:t>1. public franchise: a contract issued by a govt entity that gives a sole right to provide a good or service in a certain area (ex. Water system)</a:t>
            </a:r>
          </a:p>
          <a:p>
            <a:r>
              <a:rPr lang="en-US" sz="4400" dirty="0"/>
              <a:t>2. patents &amp; copyrights: company can profit from research without competition</a:t>
            </a:r>
          </a:p>
          <a:p>
            <a:r>
              <a:rPr lang="en-US" sz="4400" dirty="0"/>
              <a:t>3. natural monopolies/economies of scale: ex. Electrical power mkt; it would cost too much for 2 companies to offer power within a community.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72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74780-48A8-455C-8DCF-6327B0213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482" y="24932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3. oligarchies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6DEB9-B2D3-42E1-9191-5BA39AD52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0495"/>
            <a:ext cx="10515600" cy="4351338"/>
          </a:xfrm>
        </p:spPr>
        <p:txBody>
          <a:bodyPr>
            <a:noAutofit/>
          </a:bodyPr>
          <a:lstStyle/>
          <a:p>
            <a:r>
              <a:rPr lang="en-US" sz="4800" dirty="0"/>
              <a:t>a. a mkt or industry that is dominated by a few firms that produce similar or identical products (ex. Soft drinks)</a:t>
            </a:r>
          </a:p>
          <a:p>
            <a:r>
              <a:rPr lang="en-US" sz="4800" dirty="0"/>
              <a:t>b. an industry is considered a monopoly if the top 4 producers together supply more than 60% of the total output</a:t>
            </a:r>
          </a:p>
        </p:txBody>
      </p:sp>
    </p:spTree>
    <p:extLst>
      <p:ext uri="{BB962C8B-B14F-4D97-AF65-F5344CB8AC3E}">
        <p14:creationId xmlns:p14="http://schemas.microsoft.com/office/powerpoint/2010/main" val="114627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C1E7A-21DF-4F7C-A2B5-FE9865533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871" y="552636"/>
            <a:ext cx="10515600" cy="6305363"/>
          </a:xfrm>
        </p:spPr>
        <p:txBody>
          <a:bodyPr>
            <a:normAutofit fontScale="85000" lnSpcReduction="10000"/>
          </a:bodyPr>
          <a:lstStyle/>
          <a:p>
            <a:r>
              <a:rPr lang="en-US" sz="7100" dirty="0"/>
              <a:t>c. price leadership: oligarchies may sometimes act like monopolies when they are using cooperative pricing (legal in US)</a:t>
            </a:r>
          </a:p>
          <a:p>
            <a:r>
              <a:rPr lang="en-US" sz="7100" dirty="0"/>
              <a:t>d. collusion: an agreement among members of an oligarchy to set prices &amp; production levels (ex OPEC)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74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0CFD5-882C-46D7-A325-47C3D5D54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4. monopolistic competition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A7EBD-606D-4C4A-828C-0450B712C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447" y="1108448"/>
            <a:ext cx="10515600" cy="574955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4400" dirty="0"/>
              <a:t>a. most common</a:t>
            </a:r>
          </a:p>
          <a:p>
            <a:r>
              <a:rPr lang="en-US" sz="4400" dirty="0"/>
              <a:t>b. firms attempt product differentiation: when a </a:t>
            </a:r>
            <a:r>
              <a:rPr lang="en-US" sz="4400" dirty="0" err="1"/>
              <a:t>frim</a:t>
            </a:r>
            <a:r>
              <a:rPr lang="en-US" sz="4400" dirty="0"/>
              <a:t> seeks to distinguish its goods &amp; services from those of other firms</a:t>
            </a:r>
          </a:p>
          <a:p>
            <a:r>
              <a:rPr lang="en-US" sz="4400" dirty="0"/>
              <a:t>c. few barriers to entry: its easy to start a new business in a mkt that mkt becomes more competitive </a:t>
            </a:r>
          </a:p>
        </p:txBody>
      </p:sp>
    </p:spTree>
    <p:extLst>
      <p:ext uri="{BB962C8B-B14F-4D97-AF65-F5344CB8AC3E}">
        <p14:creationId xmlns:p14="http://schemas.microsoft.com/office/powerpoint/2010/main" val="4014427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681C2-7AF5-4098-B265-B2EBDB140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/>
              <a:t>d. non-price competition (focus on factors other than price)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BD515-FC9C-49F8-8A3E-806409EF9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/>
              <a:t>1. physical characteristics (ex. Unique design)</a:t>
            </a:r>
          </a:p>
          <a:p>
            <a:r>
              <a:rPr lang="en-US" sz="4800" dirty="0"/>
              <a:t>2. service (ex. Nordstrom)</a:t>
            </a:r>
          </a:p>
          <a:p>
            <a:r>
              <a:rPr lang="en-US" sz="4800" dirty="0"/>
              <a:t>3. status &amp; image (ex. Coach handbag)</a:t>
            </a:r>
          </a:p>
          <a:p>
            <a:r>
              <a:rPr lang="en-US" sz="4800" dirty="0"/>
              <a:t>4. convenient location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6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535</Words>
  <Application>Microsoft Office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Chapter 7</vt:lpstr>
      <vt:lpstr>A. Determining market structure</vt:lpstr>
      <vt:lpstr>B. Types of competition</vt:lpstr>
      <vt:lpstr>2. monopolies</vt:lpstr>
      <vt:lpstr>d. legal monopolies</vt:lpstr>
      <vt:lpstr>3. oligarchies</vt:lpstr>
      <vt:lpstr>PowerPoint Presentation</vt:lpstr>
      <vt:lpstr>4. monopolistic competition</vt:lpstr>
      <vt:lpstr>d. non-price competition (focus on factors other than price)</vt:lpstr>
      <vt:lpstr>C. mkt failures</vt:lpstr>
      <vt:lpstr>PowerPoint Presentation</vt:lpstr>
      <vt:lpstr>D. Public goods (ex. Streetlights)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creator>Julie Phillips</dc:creator>
  <cp:lastModifiedBy>Julie Phillips</cp:lastModifiedBy>
  <cp:revision>9</cp:revision>
  <dcterms:created xsi:type="dcterms:W3CDTF">2019-12-29T22:50:30Z</dcterms:created>
  <dcterms:modified xsi:type="dcterms:W3CDTF">2020-04-04T18:12:30Z</dcterms:modified>
</cp:coreProperties>
</file>