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58" r:id="rId3"/>
    <p:sldId id="281" r:id="rId4"/>
    <p:sldId id="283" r:id="rId5"/>
    <p:sldId id="259" r:id="rId6"/>
    <p:sldId id="286" r:id="rId7"/>
    <p:sldId id="284" r:id="rId8"/>
    <p:sldId id="287" r:id="rId9"/>
    <p:sldId id="260" r:id="rId10"/>
    <p:sldId id="302" r:id="rId11"/>
    <p:sldId id="261" r:id="rId12"/>
    <p:sldId id="285" r:id="rId13"/>
    <p:sldId id="268" r:id="rId14"/>
    <p:sldId id="263" r:id="rId15"/>
    <p:sldId id="282" r:id="rId16"/>
    <p:sldId id="264" r:id="rId17"/>
    <p:sldId id="303" r:id="rId18"/>
    <p:sldId id="265" r:id="rId19"/>
    <p:sldId id="288" r:id="rId20"/>
    <p:sldId id="269" r:id="rId21"/>
    <p:sldId id="289" r:id="rId22"/>
    <p:sldId id="290" r:id="rId23"/>
    <p:sldId id="266" r:id="rId24"/>
    <p:sldId id="267" r:id="rId25"/>
    <p:sldId id="293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878" autoAdjust="0"/>
    <p:restoredTop sz="94660"/>
  </p:normalViewPr>
  <p:slideViewPr>
    <p:cSldViewPr snapToGrid="0">
      <p:cViewPr varScale="1">
        <p:scale>
          <a:sx n="60" d="100"/>
          <a:sy n="60" d="100"/>
        </p:scale>
        <p:origin x="78" y="4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A531FD5-4E26-4406-A816-0DF82311438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6426D4-E1AC-4C04-931D-EA828E27E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7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4345E-52C8-422E-AF37-347CA7CA8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363344-5E44-4CA7-9F97-738F2B7A2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D18E2-960B-4E69-B774-18CD5C49A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69CD-49CA-417C-96E4-2770394E2023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E916D-7071-4AE0-A39C-8DDA50E0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F3D55-85F3-44CA-B0A4-17A8F9386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1867-761F-4125-8E75-AE6EDF5B4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5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56A17-1A08-4931-8905-37EDDA2D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470916-7C36-43A6-AE78-DA1421A3A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738CD-A8C5-45B8-956B-DD3E070AD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69CD-49CA-417C-96E4-2770394E2023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854C9-9362-4F25-A287-67153798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5BF05-DC1A-4DF9-A80A-6A49E0C9E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1867-761F-4125-8E75-AE6EDF5B4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6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2CE3E9-C374-4AAE-AB34-07C12ADD73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11CC3A-BD47-40FA-B8CF-1A84AFBED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10EA8-6E6A-40F3-BB8A-BB74DEA1E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69CD-49CA-417C-96E4-2770394E2023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FEC92-35F7-4AD3-A16D-9DCFE3C0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0B16E-E48E-437C-AE09-F562CC86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1867-761F-4125-8E75-AE6EDF5B4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5C6C1-AF49-4F48-A45D-15F71571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5DA29-8FBA-42CB-A851-EF64DE6C3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B6E9E-72F8-48A7-8DA2-76EFCDEB3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69CD-49CA-417C-96E4-2770394E2023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2FE93-2EE6-4FFC-8C7B-906296148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DEA84-D21F-4D7C-9AA3-59525CC3A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1867-761F-4125-8E75-AE6EDF5B4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8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142EB-8EF8-49E5-8922-F78F0379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827FB-5002-4F69-818C-8836A936F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16643-49FB-4B08-AAE2-2EB03E08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69CD-49CA-417C-96E4-2770394E2023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AB058-AFC4-4FFF-ABCB-3BCEE17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88531-4176-498E-8C74-A0E79148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1867-761F-4125-8E75-AE6EDF5B4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3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0A89-30FD-4681-8059-18847DA5E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889F5-88BB-4F12-9C28-B472498113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40DFB-5E62-4590-ACB3-338864308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C51CB-70B0-4DA6-9790-FC0A3FFC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69CD-49CA-417C-96E4-2770394E2023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0E3C1-FD6E-4C0F-B472-306905C39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F7D61-D3AA-4B35-9483-79395150F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1867-761F-4125-8E75-AE6EDF5B4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1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CC39-69BE-4A39-A0EE-B2D1AE567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C4FDA-EB20-4860-8271-30D31C28C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C494EA-F49B-4C0A-A130-FA4CDC40D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D1FDBD-2664-41D7-9B9B-BE307E3ED8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62659-3D5A-4049-B398-89DB6CDDA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6ACBCA-4C82-4C73-97B3-6007627F7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69CD-49CA-417C-96E4-2770394E2023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35797-0122-4F4D-BAB9-990F9754E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4023E0-CFA0-4CBA-BBC9-8AC95F61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1867-761F-4125-8E75-AE6EDF5B4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4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8E5B1-1590-43F0-9933-953C87A27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CD86A8-9ECC-440B-BF81-2657B56C0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69CD-49CA-417C-96E4-2770394E2023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70E9A5-5619-43AC-BB76-D782010C6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609E88-7EAF-42B5-BD4F-985F62B71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1867-761F-4125-8E75-AE6EDF5B4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0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5E5DC2-00AD-47BA-987A-5F472029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69CD-49CA-417C-96E4-2770394E2023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D08AFE-E68F-461C-AEE4-0CB7F0BF4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49FD1-C681-4152-94D9-46E1032D0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1867-761F-4125-8E75-AE6EDF5B4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A2246-4ECD-44D5-865C-CC19763F2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0A075-AFC8-4E2E-BA51-DCA35C5F9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735DDF-5A3A-45CA-80D4-67CB6D8F2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299D9-006B-45F9-9143-B2FA0CA1C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69CD-49CA-417C-96E4-2770394E2023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3D917C-08F1-429C-AE64-313999A01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58997-8CBA-4088-87CD-724F747B0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1867-761F-4125-8E75-AE6EDF5B4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20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8F65E-9B0F-4921-B86F-6F6C1FF79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E03FF4-086C-4662-80A4-C54903591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76FE-EC5E-4B30-8BF9-1A1AFA4C4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4D847A-694A-4D9E-8316-847C6FD45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69CD-49CA-417C-96E4-2770394E2023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64EFE-D0DB-48B0-A255-B657AA753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1DC168-83F7-4206-AB45-C9A9727A7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1867-761F-4125-8E75-AE6EDF5B4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1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A96AB8-1F9F-4E1B-8CED-B2C54664F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4CD6D-8B2C-42FE-A336-A3FB108D4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74563-2A9C-49A7-ADB0-4D3C654F27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B69CD-49CA-417C-96E4-2770394E2023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B1F4E-E2D7-45FC-97F7-9526948B5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785FC-6278-4392-949E-0CE1CE589D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1867-761F-4125-8E75-AE6EDF5B4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1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player.vimeo.com/video/18077152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EC650-74EA-4F8D-9921-B6499CEB35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Chapter 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8ACB14-E00A-4072-A96A-E5EEF4D53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71888"/>
            <a:ext cx="9144000" cy="1655762"/>
          </a:xfrm>
        </p:spPr>
        <p:txBody>
          <a:bodyPr>
            <a:noAutofit/>
          </a:bodyPr>
          <a:lstStyle/>
          <a:p>
            <a:r>
              <a:rPr lang="en-US" sz="8000" dirty="0"/>
              <a:t>Public Opinion &amp;  The Media</a:t>
            </a:r>
          </a:p>
        </p:txBody>
      </p:sp>
      <p:pic>
        <p:nvPicPr>
          <p:cNvPr id="4" name="golden girls_NifterDot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9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80771527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193" y="160421"/>
            <a:ext cx="11692912" cy="657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36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9E851-CDF5-4864-987A-A232D7999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855" y="283072"/>
            <a:ext cx="10515600" cy="6777686"/>
          </a:xfrm>
        </p:spPr>
        <p:txBody>
          <a:bodyPr>
            <a:normAutofit/>
          </a:bodyPr>
          <a:lstStyle/>
          <a:p>
            <a:r>
              <a:rPr lang="en-US" sz="6000" dirty="0"/>
              <a:t>3. Polling in political campaigns:</a:t>
            </a:r>
          </a:p>
          <a:p>
            <a:pPr marL="0" indent="0">
              <a:buNone/>
            </a:pPr>
            <a:r>
              <a:rPr lang="en-US" sz="6000" dirty="0"/>
              <a:t>benchmark, tracking, exit &amp; push polls</a:t>
            </a:r>
          </a:p>
          <a:p>
            <a:pPr marL="0" indent="0">
              <a:buNone/>
            </a:pPr>
            <a:r>
              <a:rPr lang="en-US" sz="6000" dirty="0"/>
              <a:t>a. exit polls can determine voting patterns of men &amp; women &amp; are used to predict the winner before the polls closed</a:t>
            </a:r>
          </a:p>
          <a:p>
            <a:endParaRPr lang="en-US" dirty="0"/>
          </a:p>
        </p:txBody>
      </p:sp>
      <p:pic>
        <p:nvPicPr>
          <p:cNvPr id="2" name="That 70s Sh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5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0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166" y="0"/>
            <a:ext cx="5435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56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0C765-5474-4A52-8A52-056A7D961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3452"/>
            <a:ext cx="10515600" cy="4351338"/>
          </a:xfrm>
        </p:spPr>
        <p:txBody>
          <a:bodyPr>
            <a:noAutofit/>
          </a:bodyPr>
          <a:lstStyle/>
          <a:p>
            <a:r>
              <a:rPr lang="en-US" sz="6600" dirty="0"/>
              <a:t>b. push polls try to push voters away from certain candidates by spreading damaging info about their opponents &amp; are considered unethical</a:t>
            </a:r>
          </a:p>
        </p:txBody>
      </p:sp>
    </p:spTree>
    <p:extLst>
      <p:ext uri="{BB962C8B-B14F-4D97-AF65-F5344CB8AC3E}">
        <p14:creationId xmlns:p14="http://schemas.microsoft.com/office/powerpoint/2010/main" val="21643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7841F-D4A5-46B5-88C4-CF1B7D352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0369"/>
            <a:ext cx="10515600" cy="1325563"/>
          </a:xfrm>
        </p:spPr>
        <p:txBody>
          <a:bodyPr>
            <a:noAutofit/>
          </a:bodyPr>
          <a:lstStyle/>
          <a:p>
            <a:r>
              <a:rPr lang="en-US" sz="7200" dirty="0"/>
              <a:t>C. Impact of Mass Media on Public Opinion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35582-5321-46E8-9BCC-A78A9063A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4695"/>
            <a:ext cx="10515600" cy="4351338"/>
          </a:xfrm>
        </p:spPr>
        <p:txBody>
          <a:bodyPr>
            <a:noAutofit/>
          </a:bodyPr>
          <a:lstStyle/>
          <a:p>
            <a:r>
              <a:rPr lang="en-US" sz="6600" dirty="0"/>
              <a:t>1. Ways ppl get news today: print, broadcast &amp; electronic</a:t>
            </a:r>
          </a:p>
        </p:txBody>
      </p:sp>
      <p:pic>
        <p:nvPicPr>
          <p:cNvPr id="4" name="Seinfel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7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6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509" y="474807"/>
            <a:ext cx="10515600" cy="4351338"/>
          </a:xfrm>
        </p:spPr>
        <p:txBody>
          <a:bodyPr>
            <a:noAutofit/>
          </a:bodyPr>
          <a:lstStyle/>
          <a:p>
            <a:r>
              <a:rPr lang="en-US" sz="6600" dirty="0"/>
              <a:t>2. Role of free press in a democracy: founding fathers thought free press was important because it guarded against </a:t>
            </a:r>
            <a:r>
              <a:rPr lang="en-US" sz="6600" dirty="0" err="1"/>
              <a:t>govt</a:t>
            </a:r>
            <a:r>
              <a:rPr lang="en-US" sz="6600" dirty="0"/>
              <a:t> corruption &amp; misuse of power</a:t>
            </a:r>
          </a:p>
          <a:p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068616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FF0EC-EEC2-4035-8B59-EC7C830A8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3. Influencing the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B2A38-5E8B-460C-BCD9-8A92B34FC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5915"/>
            <a:ext cx="10515600" cy="5032375"/>
          </a:xfrm>
        </p:spPr>
        <p:txBody>
          <a:bodyPr>
            <a:noAutofit/>
          </a:bodyPr>
          <a:lstStyle/>
          <a:p>
            <a:r>
              <a:rPr lang="en-US" sz="4800" dirty="0"/>
              <a:t>a. staged event: candidates try to attract press coverage</a:t>
            </a:r>
          </a:p>
          <a:p>
            <a:r>
              <a:rPr lang="en-US" sz="4800" dirty="0"/>
              <a:t>b. spin: candidates try to convince reporters &amp; the public that their views of events are correct</a:t>
            </a:r>
          </a:p>
          <a:p>
            <a:r>
              <a:rPr lang="en-US" sz="4800" dirty="0"/>
              <a:t>c. leak: to expose wrongdoing, stir up support for a proposal or spin the way an event is covered</a:t>
            </a:r>
          </a:p>
          <a:p>
            <a:endParaRPr lang="en-US" sz="4800" dirty="0"/>
          </a:p>
        </p:txBody>
      </p:sp>
      <p:pic>
        <p:nvPicPr>
          <p:cNvPr id="4" name="01 - The West Wing - Main The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3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109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1" y="162560"/>
            <a:ext cx="11647715" cy="6522720"/>
          </a:xfrm>
          <a:prstGeom prst="rect">
            <a:avLst/>
          </a:prstGeom>
        </p:spPr>
      </p:pic>
      <p:pic>
        <p:nvPicPr>
          <p:cNvPr id="3" name="Seinfel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9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ACC11-044E-47F5-89ED-17B1A9048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D. The Influence of the Media on Political Campaigns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C6065-BC90-4540-986D-C82F4E5BD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r>
              <a:rPr lang="en-US" sz="4000" dirty="0"/>
              <a:t>1. persuasive techniques</a:t>
            </a:r>
          </a:p>
          <a:p>
            <a:r>
              <a:rPr lang="en-US" sz="4000" dirty="0"/>
              <a:t>a. bandwagon: takes advantage of </a:t>
            </a:r>
            <a:r>
              <a:rPr lang="en-US" sz="4000" dirty="0" err="1"/>
              <a:t>ppls</a:t>
            </a:r>
            <a:r>
              <a:rPr lang="en-US" sz="4000" dirty="0"/>
              <a:t> desire to conform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328" y="3016251"/>
            <a:ext cx="5777344" cy="384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28" y="495589"/>
            <a:ext cx="10515600" cy="4351338"/>
          </a:xfrm>
        </p:spPr>
        <p:txBody>
          <a:bodyPr/>
          <a:lstStyle/>
          <a:p>
            <a:r>
              <a:rPr lang="en-US" sz="6600" dirty="0"/>
              <a:t>b. name calling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1" y="1841384"/>
            <a:ext cx="3303938" cy="4875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649" y="1821343"/>
            <a:ext cx="3338329" cy="5016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30" y="2536722"/>
            <a:ext cx="4532135" cy="272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49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C910-35B6-43B3-ABCB-7F296CC54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7016"/>
            <a:ext cx="10515600" cy="1325563"/>
          </a:xfrm>
        </p:spPr>
        <p:txBody>
          <a:bodyPr>
            <a:noAutofit/>
          </a:bodyPr>
          <a:lstStyle/>
          <a:p>
            <a:r>
              <a:rPr lang="en-US" sz="6000" dirty="0"/>
              <a:t>A. The Formation of Public Opinion (sum of many </a:t>
            </a:r>
            <a:r>
              <a:rPr lang="en-US" sz="6000" dirty="0" err="1"/>
              <a:t>indiv</a:t>
            </a:r>
            <a:r>
              <a:rPr lang="en-US" sz="6000" dirty="0"/>
              <a:t> views)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4CD12-05BC-49FF-8DE8-0788BC681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27062"/>
            <a:ext cx="10515600" cy="4351338"/>
          </a:xfrm>
        </p:spPr>
        <p:txBody>
          <a:bodyPr>
            <a:noAutofit/>
          </a:bodyPr>
          <a:lstStyle/>
          <a:p>
            <a:r>
              <a:rPr lang="en-US" sz="5400" dirty="0"/>
              <a:t>1. Individuals</a:t>
            </a:r>
          </a:p>
          <a:p>
            <a:r>
              <a:rPr lang="en-US" sz="5400" dirty="0"/>
              <a:t>a. </a:t>
            </a:r>
            <a:r>
              <a:rPr lang="en-US" sz="5400" u="sng" dirty="0"/>
              <a:t>Political socialization</a:t>
            </a:r>
            <a:r>
              <a:rPr lang="en-US" sz="5400" dirty="0"/>
              <a:t>: process by which ppl form their polit values &amp; attitudes</a:t>
            </a:r>
          </a:p>
        </p:txBody>
      </p:sp>
    </p:spTree>
    <p:extLst>
      <p:ext uri="{BB962C8B-B14F-4D97-AF65-F5344CB8AC3E}">
        <p14:creationId xmlns:p14="http://schemas.microsoft.com/office/powerpoint/2010/main" val="199611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E9EB9-A22B-43C9-9415-F61A6B0BA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960" y="146814"/>
            <a:ext cx="10515600" cy="6503367"/>
          </a:xfrm>
        </p:spPr>
        <p:txBody>
          <a:bodyPr>
            <a:noAutofit/>
          </a:bodyPr>
          <a:lstStyle/>
          <a:p>
            <a:r>
              <a:rPr lang="en-US" sz="6600" dirty="0"/>
              <a:t>c. transfer: use of symbols to evoke emotion</a:t>
            </a:r>
          </a:p>
          <a:p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19" y="2540158"/>
            <a:ext cx="5449241" cy="3051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201" y="2145391"/>
            <a:ext cx="5797538" cy="434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5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724" y="291792"/>
            <a:ext cx="10515600" cy="8454001"/>
          </a:xfrm>
        </p:spPr>
        <p:txBody>
          <a:bodyPr>
            <a:normAutofit/>
          </a:bodyPr>
          <a:lstStyle/>
          <a:p>
            <a:r>
              <a:rPr lang="en-US" sz="4000" dirty="0"/>
              <a:t>d. plain folks: everyday </a:t>
            </a:r>
            <a:r>
              <a:rPr lang="en-US" sz="4000" dirty="0" err="1"/>
              <a:t>ppl</a:t>
            </a:r>
            <a:r>
              <a:rPr lang="en-US" sz="4000" dirty="0"/>
              <a:t> &amp; images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pPr marL="0" indent="0">
              <a:buNone/>
            </a:pPr>
            <a:r>
              <a:rPr lang="en-US" sz="4000" dirty="0"/>
              <a:t>e. testimonial: a famous </a:t>
            </a:r>
          </a:p>
          <a:p>
            <a:pPr marL="0" indent="0">
              <a:buNone/>
            </a:pPr>
            <a:r>
              <a:rPr lang="en-US" sz="4000" dirty="0"/>
              <a:t>person talking about a </a:t>
            </a:r>
          </a:p>
          <a:p>
            <a:pPr marL="0" indent="0">
              <a:buNone/>
            </a:pPr>
            <a:r>
              <a:rPr lang="en-US" sz="4000" dirty="0"/>
              <a:t>candidate</a:t>
            </a:r>
          </a:p>
          <a:p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07" y="917441"/>
            <a:ext cx="4831252" cy="3346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4" y="3208421"/>
            <a:ext cx="6039796" cy="364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6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264" y="144307"/>
            <a:ext cx="10515600" cy="8439253"/>
          </a:xfrm>
        </p:spPr>
        <p:txBody>
          <a:bodyPr>
            <a:normAutofit/>
          </a:bodyPr>
          <a:lstStyle/>
          <a:p>
            <a:r>
              <a:rPr lang="en-US" sz="4000" dirty="0"/>
              <a:t>f. card stacking: use of statistics &amp; evidence</a:t>
            </a:r>
          </a:p>
          <a:p>
            <a:r>
              <a:rPr lang="en-US" sz="4000" dirty="0"/>
              <a:t>g. glittering generalities: use of vague, </a:t>
            </a:r>
          </a:p>
          <a:p>
            <a:pPr marL="0" indent="0">
              <a:buNone/>
            </a:pPr>
            <a:r>
              <a:rPr lang="en-US" sz="4000" dirty="0"/>
              <a:t>sweeping statements</a:t>
            </a:r>
          </a:p>
          <a:p>
            <a:endParaRPr lang="en-US" sz="4000" dirty="0"/>
          </a:p>
          <a:p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04736"/>
            <a:ext cx="3962400" cy="5648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64" y="2793283"/>
            <a:ext cx="7147438" cy="371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0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8E443-C0FB-4B39-99B5-B0DA6C385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681" y="551223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dirty="0"/>
              <a:t>2. Image 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0ECA9-A6DD-48DD-B20B-46E772986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890" y="1876786"/>
            <a:ext cx="10515600" cy="4351338"/>
          </a:xfrm>
        </p:spPr>
        <p:txBody>
          <a:bodyPr>
            <a:noAutofit/>
          </a:bodyPr>
          <a:lstStyle/>
          <a:p>
            <a:r>
              <a:rPr lang="en-US" sz="5400" dirty="0"/>
              <a:t>a. the role of the media consultant is to advise candidates on how to present </a:t>
            </a:r>
            <a:r>
              <a:rPr lang="en-US" sz="5400"/>
              <a:t>a positive </a:t>
            </a:r>
            <a:r>
              <a:rPr lang="en-US" sz="5400" dirty="0"/>
              <a:t>image to voters</a:t>
            </a:r>
          </a:p>
          <a:p>
            <a:r>
              <a:rPr lang="en-US" sz="5400" dirty="0"/>
              <a:t>b. focus groups: used by media consultants to test campaign messages</a:t>
            </a:r>
          </a:p>
        </p:txBody>
      </p:sp>
    </p:spTree>
    <p:extLst>
      <p:ext uri="{BB962C8B-B14F-4D97-AF65-F5344CB8AC3E}">
        <p14:creationId xmlns:p14="http://schemas.microsoft.com/office/powerpoint/2010/main" val="253619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4948D-20AA-4571-A4E6-FA243F270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64" y="160910"/>
            <a:ext cx="11263745" cy="6697090"/>
          </a:xfrm>
        </p:spPr>
        <p:txBody>
          <a:bodyPr>
            <a:noAutofit/>
          </a:bodyPr>
          <a:lstStyle/>
          <a:p>
            <a:r>
              <a:rPr lang="en-US" sz="4800" dirty="0"/>
              <a:t>3. Attracting media coverage: photo </a:t>
            </a:r>
            <a:r>
              <a:rPr lang="en-US" sz="4800" dirty="0" err="1"/>
              <a:t>opps</a:t>
            </a:r>
            <a:r>
              <a:rPr lang="en-US" sz="4800" dirty="0"/>
              <a:t> attract press coverage (ex Pres Bush in 2003)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48" y="1628323"/>
            <a:ext cx="6946085" cy="522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3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684" y="395031"/>
            <a:ext cx="10515600" cy="4351338"/>
          </a:xfrm>
        </p:spPr>
        <p:txBody>
          <a:bodyPr>
            <a:noAutofit/>
          </a:bodyPr>
          <a:lstStyle/>
          <a:p>
            <a:r>
              <a:rPr lang="en-US" sz="5400" dirty="0"/>
              <a:t>4. Media coverage of elections</a:t>
            </a:r>
          </a:p>
          <a:p>
            <a:r>
              <a:rPr lang="en-US" sz="5400" dirty="0"/>
              <a:t>a. horse races &amp; soap operas</a:t>
            </a:r>
          </a:p>
          <a:p>
            <a:r>
              <a:rPr lang="en-US" sz="5400" dirty="0"/>
              <a:t>b. </a:t>
            </a:r>
            <a:r>
              <a:rPr lang="en-US" sz="5400" dirty="0" err="1"/>
              <a:t>gotcha</a:t>
            </a:r>
            <a:r>
              <a:rPr lang="en-US" sz="5400" dirty="0"/>
              <a:t> journalism: to catch candidates making a mistake or looking foolish</a:t>
            </a:r>
          </a:p>
          <a:p>
            <a:r>
              <a:rPr lang="en-US" sz="5400" dirty="0"/>
              <a:t>5. Negative campaigning (mudslinging) is effective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1474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855" y="786534"/>
            <a:ext cx="10515600" cy="4351338"/>
          </a:xfrm>
        </p:spPr>
        <p:txBody>
          <a:bodyPr>
            <a:normAutofit/>
          </a:bodyPr>
          <a:lstStyle/>
          <a:p>
            <a:r>
              <a:rPr lang="en-US" sz="6000" dirty="0"/>
              <a:t>b. </a:t>
            </a:r>
            <a:r>
              <a:rPr lang="en-US" sz="6000" u="sng" dirty="0"/>
              <a:t>Agents of socialization</a:t>
            </a:r>
            <a:r>
              <a:rPr lang="en-US" sz="6000" dirty="0"/>
              <a:t>: Family is the earliest &amp; most important agent</a:t>
            </a:r>
          </a:p>
          <a:p>
            <a:r>
              <a:rPr lang="en-US" sz="6000" dirty="0"/>
              <a:t>2. Shaped by special interest groups, journalists &amp; politicians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9703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929" y="0"/>
            <a:ext cx="6312310" cy="6944834"/>
          </a:xfrm>
        </p:spPr>
      </p:pic>
    </p:spTree>
    <p:extLst>
      <p:ext uri="{BB962C8B-B14F-4D97-AF65-F5344CB8AC3E}">
        <p14:creationId xmlns:p14="http://schemas.microsoft.com/office/powerpoint/2010/main" val="1115984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35620A-9EA2-4446-AE8A-8C084DFF1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89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B. Measuring Public Opinion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F39216-1A66-49AD-9CDE-7CCFE83B3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0971"/>
            <a:ext cx="10515600" cy="4351338"/>
          </a:xfrm>
        </p:spPr>
        <p:txBody>
          <a:bodyPr>
            <a:noAutofit/>
          </a:bodyPr>
          <a:lstStyle/>
          <a:p>
            <a:r>
              <a:rPr lang="en-US" sz="4400" dirty="0"/>
              <a:t>1.  Types of polls</a:t>
            </a:r>
          </a:p>
          <a:p>
            <a:r>
              <a:rPr lang="en-US" sz="4400" dirty="0"/>
              <a:t>a. straw polls</a:t>
            </a:r>
          </a:p>
          <a:p>
            <a:r>
              <a:rPr lang="en-US" sz="4400" dirty="0"/>
              <a:t>b. scientific sampling</a:t>
            </a:r>
          </a:p>
          <a:p>
            <a:r>
              <a:rPr lang="en-US" sz="4400" dirty="0"/>
              <a:t>1. more accurate than a straw poll because they contact a variety of ppl</a:t>
            </a:r>
          </a:p>
          <a:p>
            <a:r>
              <a:rPr lang="en-US" sz="4400" dirty="0"/>
              <a:t>2. a </a:t>
            </a:r>
            <a:r>
              <a:rPr lang="en-US" sz="4400" dirty="0" err="1"/>
              <a:t>sm</a:t>
            </a:r>
            <a:r>
              <a:rPr lang="en-US" sz="4400" dirty="0"/>
              <a:t> group of ppl who are representative of the entire </a:t>
            </a:r>
            <a:r>
              <a:rPr lang="en-US" sz="4400" dirty="0" err="1"/>
              <a:t>popul</a:t>
            </a:r>
            <a:endParaRPr lang="en-US" sz="4400" dirty="0"/>
          </a:p>
          <a:p>
            <a:r>
              <a:rPr lang="en-US" sz="4400" dirty="0"/>
              <a:t>c. opinion poll</a:t>
            </a:r>
          </a:p>
        </p:txBody>
      </p:sp>
    </p:spTree>
    <p:extLst>
      <p:ext uri="{BB962C8B-B14F-4D97-AF65-F5344CB8AC3E}">
        <p14:creationId xmlns:p14="http://schemas.microsoft.com/office/powerpoint/2010/main" val="400274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80" y="0"/>
            <a:ext cx="11108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03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4" y="202046"/>
            <a:ext cx="11684001" cy="62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98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836"/>
            <a:ext cx="12258829" cy="453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00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DE6F4-439F-4E96-9E04-5B240A7A1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466" y="146816"/>
            <a:ext cx="10515600" cy="6503366"/>
          </a:xfrm>
        </p:spPr>
        <p:txBody>
          <a:bodyPr>
            <a:noAutofit/>
          </a:bodyPr>
          <a:lstStyle/>
          <a:p>
            <a:r>
              <a:rPr lang="en-US" sz="4800" dirty="0"/>
              <a:t>2. Polling process</a:t>
            </a:r>
          </a:p>
          <a:p>
            <a:r>
              <a:rPr lang="en-US" sz="4800" dirty="0"/>
              <a:t>a. random</a:t>
            </a:r>
          </a:p>
          <a:p>
            <a:r>
              <a:rPr lang="en-US" sz="4800" dirty="0"/>
              <a:t>b. margin of error can be reduced by asking more ppl</a:t>
            </a:r>
          </a:p>
          <a:p>
            <a:r>
              <a:rPr lang="en-US" sz="4800" dirty="0"/>
              <a:t>c. the results are close to the opinions of the </a:t>
            </a:r>
            <a:r>
              <a:rPr lang="en-US" sz="4800" dirty="0" err="1"/>
              <a:t>popul</a:t>
            </a:r>
            <a:r>
              <a:rPr lang="en-US" sz="4800" dirty="0"/>
              <a:t> as a whole</a:t>
            </a:r>
          </a:p>
          <a:p>
            <a:r>
              <a:rPr lang="en-US" sz="4800" dirty="0"/>
              <a:t>d. used by businesses, new organizations &amp; politicians to measure public sentiment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7469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2353</TotalTime>
  <Words>502</Words>
  <Application>Microsoft Office PowerPoint</Application>
  <PresentationFormat>Widescreen</PresentationFormat>
  <Paragraphs>55</Paragraphs>
  <Slides>25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Chapter 9</vt:lpstr>
      <vt:lpstr>A. The Formation of Public Opinion (sum of many indiv views)</vt:lpstr>
      <vt:lpstr>PowerPoint Presentation</vt:lpstr>
      <vt:lpstr>PowerPoint Presentation</vt:lpstr>
      <vt:lpstr>B. Measuring Public Opinion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Impact of Mass Media on Public Opinion</vt:lpstr>
      <vt:lpstr>PowerPoint Presentation</vt:lpstr>
      <vt:lpstr>3. Influencing the media</vt:lpstr>
      <vt:lpstr>PowerPoint Presentation</vt:lpstr>
      <vt:lpstr>D. The Influence of the Media on Political Campaigns</vt:lpstr>
      <vt:lpstr>PowerPoint Presentation</vt:lpstr>
      <vt:lpstr>PowerPoint Presentation</vt:lpstr>
      <vt:lpstr>PowerPoint Presentation</vt:lpstr>
      <vt:lpstr>PowerPoint Presentation</vt:lpstr>
      <vt:lpstr>2. Image making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</dc:title>
  <dc:creator>Julie Phillips</dc:creator>
  <cp:lastModifiedBy>Julie Phillips</cp:lastModifiedBy>
  <cp:revision>52</cp:revision>
  <cp:lastPrinted>2022-06-02T15:50:49Z</cp:lastPrinted>
  <dcterms:created xsi:type="dcterms:W3CDTF">2019-07-23T21:11:46Z</dcterms:created>
  <dcterms:modified xsi:type="dcterms:W3CDTF">2022-06-02T15:51:17Z</dcterms:modified>
</cp:coreProperties>
</file>