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5"/>
  </p:notesMasterIdLst>
  <p:handoutMasterIdLst>
    <p:handoutMasterId r:id="rId66"/>
  </p:handoutMasterIdLst>
  <p:sldIdLst>
    <p:sldId id="256" r:id="rId2"/>
    <p:sldId id="281" r:id="rId3"/>
    <p:sldId id="345" r:id="rId4"/>
    <p:sldId id="307" r:id="rId5"/>
    <p:sldId id="326" r:id="rId6"/>
    <p:sldId id="328" r:id="rId7"/>
    <p:sldId id="461" r:id="rId8"/>
    <p:sldId id="366" r:id="rId9"/>
    <p:sldId id="421" r:id="rId10"/>
    <p:sldId id="460" r:id="rId11"/>
    <p:sldId id="329" r:id="rId12"/>
    <p:sldId id="420" r:id="rId13"/>
    <p:sldId id="356" r:id="rId14"/>
    <p:sldId id="354" r:id="rId15"/>
    <p:sldId id="424" r:id="rId16"/>
    <p:sldId id="355" r:id="rId17"/>
    <p:sldId id="360" r:id="rId18"/>
    <p:sldId id="359" r:id="rId19"/>
    <p:sldId id="284" r:id="rId20"/>
    <p:sldId id="423" r:id="rId21"/>
    <p:sldId id="330" r:id="rId22"/>
    <p:sldId id="308" r:id="rId23"/>
    <p:sldId id="309" r:id="rId24"/>
    <p:sldId id="310" r:id="rId25"/>
    <p:sldId id="311" r:id="rId26"/>
    <p:sldId id="331" r:id="rId27"/>
    <p:sldId id="428" r:id="rId28"/>
    <p:sldId id="429" r:id="rId29"/>
    <p:sldId id="430" r:id="rId30"/>
    <p:sldId id="312" r:id="rId31"/>
    <p:sldId id="313" r:id="rId32"/>
    <p:sldId id="316" r:id="rId33"/>
    <p:sldId id="317" r:id="rId34"/>
    <p:sldId id="318" r:id="rId35"/>
    <p:sldId id="320" r:id="rId36"/>
    <p:sldId id="347" r:id="rId37"/>
    <p:sldId id="332" r:id="rId38"/>
    <p:sldId id="431" r:id="rId39"/>
    <p:sldId id="432" r:id="rId40"/>
    <p:sldId id="462" r:id="rId41"/>
    <p:sldId id="463" r:id="rId42"/>
    <p:sldId id="434" r:id="rId43"/>
    <p:sldId id="435" r:id="rId44"/>
    <p:sldId id="436" r:id="rId45"/>
    <p:sldId id="437" r:id="rId46"/>
    <p:sldId id="438" r:id="rId47"/>
    <p:sldId id="441" r:id="rId48"/>
    <p:sldId id="442" r:id="rId49"/>
    <p:sldId id="443" r:id="rId50"/>
    <p:sldId id="444" r:id="rId51"/>
    <p:sldId id="445" r:id="rId52"/>
    <p:sldId id="446" r:id="rId53"/>
    <p:sldId id="447" r:id="rId54"/>
    <p:sldId id="448" r:id="rId55"/>
    <p:sldId id="449" r:id="rId56"/>
    <p:sldId id="450" r:id="rId57"/>
    <p:sldId id="451" r:id="rId58"/>
    <p:sldId id="452" r:id="rId59"/>
    <p:sldId id="453" r:id="rId60"/>
    <p:sldId id="454" r:id="rId61"/>
    <p:sldId id="455" r:id="rId62"/>
    <p:sldId id="456" r:id="rId63"/>
    <p:sldId id="457" r:id="rId6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1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autoAdjust="0"/>
  </p:normalViewPr>
  <p:slideViewPr>
    <p:cSldViewPr>
      <p:cViewPr varScale="1">
        <p:scale>
          <a:sx n="91" d="100"/>
          <a:sy n="91" d="100"/>
        </p:scale>
        <p:origin x="82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E140ED-17CB-47A8-ADF9-A65AD65F622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6053464B-30AA-4674-A125-0186AFC5842D}">
      <dgm:prSet phldrT="[Text]"/>
      <dgm:spPr/>
      <dgm:t>
        <a:bodyPr/>
        <a:lstStyle/>
        <a:p>
          <a:r>
            <a:rPr lang="en-US" dirty="0"/>
            <a:t>Signs of chemical </a:t>
          </a:r>
          <a:r>
            <a:rPr lang="en-US" dirty="0" smtClean="0"/>
            <a:t>reaction </a:t>
          </a:r>
          <a:endParaRPr lang="en-US" dirty="0"/>
        </a:p>
      </dgm:t>
    </dgm:pt>
    <dgm:pt modelId="{03FF6A0C-4FA4-4FD2-880A-88FCB35AAB8D}" type="parTrans" cxnId="{235E1910-F52A-4313-AEB3-78C4E2FF1131}">
      <dgm:prSet/>
      <dgm:spPr/>
      <dgm:t>
        <a:bodyPr/>
        <a:lstStyle/>
        <a:p>
          <a:endParaRPr lang="en-US"/>
        </a:p>
      </dgm:t>
    </dgm:pt>
    <dgm:pt modelId="{07B0379F-583F-4CDC-A256-BED4973ED4D1}" type="sibTrans" cxnId="{235E1910-F52A-4313-AEB3-78C4E2FF1131}">
      <dgm:prSet/>
      <dgm:spPr/>
      <dgm:t>
        <a:bodyPr/>
        <a:lstStyle/>
        <a:p>
          <a:endParaRPr lang="en-US"/>
        </a:p>
      </dgm:t>
    </dgm:pt>
    <dgm:pt modelId="{2B23CC1D-BF24-4D00-8CC8-007F581961AE}">
      <dgm:prSet phldrT="[Text]"/>
      <dgm:spPr/>
      <dgm:t>
        <a:bodyPr/>
        <a:lstStyle/>
        <a:p>
          <a:r>
            <a:rPr lang="en-US" dirty="0"/>
            <a:t>Temperature change &amp; production of light/flame</a:t>
          </a:r>
        </a:p>
      </dgm:t>
    </dgm:pt>
    <dgm:pt modelId="{B6257B8C-7A69-4EB1-A731-A2590571CCE3}" type="parTrans" cxnId="{6BC51ED0-7D0F-47FC-8D58-DC31D2FE10BA}">
      <dgm:prSet/>
      <dgm:spPr/>
      <dgm:t>
        <a:bodyPr/>
        <a:lstStyle/>
        <a:p>
          <a:endParaRPr lang="en-US"/>
        </a:p>
      </dgm:t>
    </dgm:pt>
    <dgm:pt modelId="{7A762493-88DA-4A83-8FA7-9F04AE9D6F8E}" type="sibTrans" cxnId="{6BC51ED0-7D0F-47FC-8D58-DC31D2FE10BA}">
      <dgm:prSet/>
      <dgm:spPr/>
      <dgm:t>
        <a:bodyPr/>
        <a:lstStyle/>
        <a:p>
          <a:endParaRPr lang="en-US"/>
        </a:p>
      </dgm:t>
    </dgm:pt>
    <dgm:pt modelId="{57C909B0-5315-405F-A8AE-FD2C5495267C}">
      <dgm:prSet phldrT="[Text]" phldr="1"/>
      <dgm:spPr/>
      <dgm:t>
        <a:bodyPr/>
        <a:lstStyle/>
        <a:p>
          <a:endParaRPr lang="en-US" dirty="0"/>
        </a:p>
      </dgm:t>
    </dgm:pt>
    <dgm:pt modelId="{765D2E32-2C88-4828-848B-3EC780A029BD}" type="parTrans" cxnId="{D5410079-BF4B-4583-8BB5-58F64386B6EC}">
      <dgm:prSet/>
      <dgm:spPr/>
      <dgm:t>
        <a:bodyPr/>
        <a:lstStyle/>
        <a:p>
          <a:endParaRPr lang="en-US"/>
        </a:p>
      </dgm:t>
    </dgm:pt>
    <dgm:pt modelId="{235889A9-C6D2-48AC-93C4-21461AE0FF7A}" type="sibTrans" cxnId="{D5410079-BF4B-4583-8BB5-58F64386B6EC}">
      <dgm:prSet/>
      <dgm:spPr/>
      <dgm:t>
        <a:bodyPr/>
        <a:lstStyle/>
        <a:p>
          <a:endParaRPr lang="en-US"/>
        </a:p>
      </dgm:t>
    </dgm:pt>
    <dgm:pt modelId="{CB57C2EB-7178-4D66-8D58-25448CBBC596}">
      <dgm:prSet phldrT="[Text]" phldr="1"/>
      <dgm:spPr/>
      <dgm:t>
        <a:bodyPr/>
        <a:lstStyle/>
        <a:p>
          <a:endParaRPr lang="en-US"/>
        </a:p>
      </dgm:t>
    </dgm:pt>
    <dgm:pt modelId="{B6FCB980-9161-4D15-AE7B-A7E6E4887B8E}" type="parTrans" cxnId="{47B81594-0524-44BE-B68E-20D258225E85}">
      <dgm:prSet/>
      <dgm:spPr/>
      <dgm:t>
        <a:bodyPr/>
        <a:lstStyle/>
        <a:p>
          <a:endParaRPr lang="en-US"/>
        </a:p>
      </dgm:t>
    </dgm:pt>
    <dgm:pt modelId="{6207E6FD-B832-42C0-8B7B-B5398FB19D86}" type="sibTrans" cxnId="{47B81594-0524-44BE-B68E-20D258225E85}">
      <dgm:prSet/>
      <dgm:spPr/>
      <dgm:t>
        <a:bodyPr/>
        <a:lstStyle/>
        <a:p>
          <a:endParaRPr lang="en-US"/>
        </a:p>
      </dgm:t>
    </dgm:pt>
    <dgm:pt modelId="{042CC6B6-6DEB-4698-B0F4-FF74D4E830BA}">
      <dgm:prSet phldrT="[Text]" phldr="1"/>
      <dgm:spPr/>
      <dgm:t>
        <a:bodyPr/>
        <a:lstStyle/>
        <a:p>
          <a:endParaRPr lang="en-US"/>
        </a:p>
      </dgm:t>
    </dgm:pt>
    <dgm:pt modelId="{46A9EA42-A0CE-4286-A8DF-E27FCC9CC4E2}" type="parTrans" cxnId="{A57820EE-23D0-44A5-B08E-B877C027E7A9}">
      <dgm:prSet/>
      <dgm:spPr/>
      <dgm:t>
        <a:bodyPr/>
        <a:lstStyle/>
        <a:p>
          <a:endParaRPr lang="en-US"/>
        </a:p>
      </dgm:t>
    </dgm:pt>
    <dgm:pt modelId="{1CD1E1D8-0C56-4B2B-85F3-CA36641458A9}" type="sibTrans" cxnId="{A57820EE-23D0-44A5-B08E-B877C027E7A9}">
      <dgm:prSet/>
      <dgm:spPr/>
      <dgm:t>
        <a:bodyPr/>
        <a:lstStyle/>
        <a:p>
          <a:endParaRPr lang="en-US"/>
        </a:p>
      </dgm:t>
    </dgm:pt>
    <dgm:pt modelId="{54EDE524-63C5-4D5A-BA07-1C2744077BC6}">
      <dgm:prSet/>
      <dgm:spPr/>
      <dgm:t>
        <a:bodyPr/>
        <a:lstStyle/>
        <a:p>
          <a:r>
            <a:rPr lang="en-US" dirty="0"/>
            <a:t>Production of a gas (fizzing, bubbling)</a:t>
          </a:r>
        </a:p>
      </dgm:t>
    </dgm:pt>
    <dgm:pt modelId="{13ADEAB6-C3A1-4D76-8D0C-63242CB24A8F}" type="parTrans" cxnId="{22A20F4E-319A-4018-B4A7-9039C27ECD67}">
      <dgm:prSet/>
      <dgm:spPr/>
      <dgm:t>
        <a:bodyPr/>
        <a:lstStyle/>
        <a:p>
          <a:endParaRPr lang="en-US"/>
        </a:p>
      </dgm:t>
    </dgm:pt>
    <dgm:pt modelId="{52A9B56A-E546-450E-BA20-C88E5815A78F}" type="sibTrans" cxnId="{22A20F4E-319A-4018-B4A7-9039C27ECD67}">
      <dgm:prSet/>
      <dgm:spPr/>
      <dgm:t>
        <a:bodyPr/>
        <a:lstStyle/>
        <a:p>
          <a:endParaRPr lang="en-US"/>
        </a:p>
      </dgm:t>
    </dgm:pt>
    <dgm:pt modelId="{51698AB2-6370-4AC2-A951-44B6D8827D77}">
      <dgm:prSet/>
      <dgm:spPr/>
      <dgm:t>
        <a:bodyPr/>
        <a:lstStyle/>
        <a:p>
          <a:r>
            <a:rPr lang="en-US"/>
            <a:t>Color change</a:t>
          </a:r>
        </a:p>
      </dgm:t>
    </dgm:pt>
    <dgm:pt modelId="{9C79FAE7-2902-4DB7-A3C0-60FA6B1DF12C}" type="parTrans" cxnId="{6EB6558C-5B1D-458E-8454-DA1EED5AE45D}">
      <dgm:prSet/>
      <dgm:spPr/>
      <dgm:t>
        <a:bodyPr/>
        <a:lstStyle/>
        <a:p>
          <a:endParaRPr lang="en-US"/>
        </a:p>
      </dgm:t>
    </dgm:pt>
    <dgm:pt modelId="{9589C6F3-FFF6-466C-9937-CAEA2BD146C8}" type="sibTrans" cxnId="{6EB6558C-5B1D-458E-8454-DA1EED5AE45D}">
      <dgm:prSet/>
      <dgm:spPr/>
      <dgm:t>
        <a:bodyPr/>
        <a:lstStyle/>
        <a:p>
          <a:endParaRPr lang="en-US"/>
        </a:p>
      </dgm:t>
    </dgm:pt>
    <dgm:pt modelId="{43C0089B-2A99-43D7-BFC7-F5BE8D7E69C2}">
      <dgm:prSet/>
      <dgm:spPr/>
      <dgm:t>
        <a:bodyPr/>
        <a:lstStyle/>
        <a:p>
          <a:endParaRPr lang="en-US"/>
        </a:p>
      </dgm:t>
    </dgm:pt>
    <dgm:pt modelId="{ECD5ABD0-8448-4C68-B5A5-C6B0400B0E90}" type="parTrans" cxnId="{18BF14E2-14C1-4320-BB33-945CFB234FBD}">
      <dgm:prSet/>
      <dgm:spPr/>
      <dgm:t>
        <a:bodyPr/>
        <a:lstStyle/>
        <a:p>
          <a:endParaRPr lang="en-US"/>
        </a:p>
      </dgm:t>
    </dgm:pt>
    <dgm:pt modelId="{E1078175-F172-49DC-8CBC-D0629ACE3E60}" type="sibTrans" cxnId="{18BF14E2-14C1-4320-BB33-945CFB234FBD}">
      <dgm:prSet/>
      <dgm:spPr/>
      <dgm:t>
        <a:bodyPr/>
        <a:lstStyle/>
        <a:p>
          <a:endParaRPr lang="en-US"/>
        </a:p>
      </dgm:t>
    </dgm:pt>
    <dgm:pt modelId="{4F0B52DA-7ACA-47F3-A191-7EF436E645AF}">
      <dgm:prSet/>
      <dgm:spPr/>
      <dgm:t>
        <a:bodyPr/>
        <a:lstStyle/>
        <a:p>
          <a:r>
            <a:rPr lang="en-US" dirty="0"/>
            <a:t>Formation of a precipitate (solid particle)</a:t>
          </a:r>
        </a:p>
      </dgm:t>
    </dgm:pt>
    <dgm:pt modelId="{BF418E56-03B8-49B7-855E-C4DC7E5C3288}" type="parTrans" cxnId="{21CC3A93-3EC2-4336-9198-CA2AF2FE1726}">
      <dgm:prSet/>
      <dgm:spPr/>
      <dgm:t>
        <a:bodyPr/>
        <a:lstStyle/>
        <a:p>
          <a:endParaRPr lang="en-US"/>
        </a:p>
      </dgm:t>
    </dgm:pt>
    <dgm:pt modelId="{5F68B5FA-8E39-4C4B-9E26-4DA47F481B95}" type="sibTrans" cxnId="{21CC3A93-3EC2-4336-9198-CA2AF2FE1726}">
      <dgm:prSet/>
      <dgm:spPr/>
      <dgm:t>
        <a:bodyPr/>
        <a:lstStyle/>
        <a:p>
          <a:endParaRPr lang="en-US"/>
        </a:p>
      </dgm:t>
    </dgm:pt>
    <dgm:pt modelId="{35B7ED5F-50D1-4C2D-8EEB-7D434D8648EA}" type="pres">
      <dgm:prSet presAssocID="{25E140ED-17CB-47A8-ADF9-A65AD65F622C}" presName="diagram" presStyleCnt="0">
        <dgm:presLayoutVars>
          <dgm:chMax val="1"/>
          <dgm:dir/>
          <dgm:animLvl val="ctr"/>
          <dgm:resizeHandles val="exact"/>
        </dgm:presLayoutVars>
      </dgm:prSet>
      <dgm:spPr/>
      <dgm:t>
        <a:bodyPr/>
        <a:lstStyle/>
        <a:p>
          <a:endParaRPr lang="en-US"/>
        </a:p>
      </dgm:t>
    </dgm:pt>
    <dgm:pt modelId="{AD0B4AF9-3C1A-4E56-85EC-9393EE5D9427}" type="pres">
      <dgm:prSet presAssocID="{25E140ED-17CB-47A8-ADF9-A65AD65F622C}" presName="matrix" presStyleCnt="0"/>
      <dgm:spPr/>
    </dgm:pt>
    <dgm:pt modelId="{ADE7690A-D03D-4566-B1EF-AD1C5216B5B4}" type="pres">
      <dgm:prSet presAssocID="{25E140ED-17CB-47A8-ADF9-A65AD65F622C}" presName="tile1" presStyleLbl="node1" presStyleIdx="0" presStyleCnt="4"/>
      <dgm:spPr/>
      <dgm:t>
        <a:bodyPr/>
        <a:lstStyle/>
        <a:p>
          <a:endParaRPr lang="en-US"/>
        </a:p>
      </dgm:t>
    </dgm:pt>
    <dgm:pt modelId="{72C1E8B6-D01E-4431-B5A2-5B9A5732A3CF}" type="pres">
      <dgm:prSet presAssocID="{25E140ED-17CB-47A8-ADF9-A65AD65F622C}" presName="tile1text" presStyleLbl="node1" presStyleIdx="0" presStyleCnt="4">
        <dgm:presLayoutVars>
          <dgm:chMax val="0"/>
          <dgm:chPref val="0"/>
          <dgm:bulletEnabled val="1"/>
        </dgm:presLayoutVars>
      </dgm:prSet>
      <dgm:spPr/>
      <dgm:t>
        <a:bodyPr/>
        <a:lstStyle/>
        <a:p>
          <a:endParaRPr lang="en-US"/>
        </a:p>
      </dgm:t>
    </dgm:pt>
    <dgm:pt modelId="{93E5C934-243A-4D13-B0AB-B554E54E4600}" type="pres">
      <dgm:prSet presAssocID="{25E140ED-17CB-47A8-ADF9-A65AD65F622C}" presName="tile2" presStyleLbl="node1" presStyleIdx="1" presStyleCnt="4"/>
      <dgm:spPr/>
      <dgm:t>
        <a:bodyPr/>
        <a:lstStyle/>
        <a:p>
          <a:endParaRPr lang="en-US"/>
        </a:p>
      </dgm:t>
    </dgm:pt>
    <dgm:pt modelId="{6C9ED21C-FBDC-4E30-AB6A-B1FB040FD1B5}" type="pres">
      <dgm:prSet presAssocID="{25E140ED-17CB-47A8-ADF9-A65AD65F622C}" presName="tile2text" presStyleLbl="node1" presStyleIdx="1" presStyleCnt="4">
        <dgm:presLayoutVars>
          <dgm:chMax val="0"/>
          <dgm:chPref val="0"/>
          <dgm:bulletEnabled val="1"/>
        </dgm:presLayoutVars>
      </dgm:prSet>
      <dgm:spPr/>
      <dgm:t>
        <a:bodyPr/>
        <a:lstStyle/>
        <a:p>
          <a:endParaRPr lang="en-US"/>
        </a:p>
      </dgm:t>
    </dgm:pt>
    <dgm:pt modelId="{59B525BB-866E-4065-B55F-2ACB4E6289D3}" type="pres">
      <dgm:prSet presAssocID="{25E140ED-17CB-47A8-ADF9-A65AD65F622C}" presName="tile3" presStyleLbl="node1" presStyleIdx="2" presStyleCnt="4"/>
      <dgm:spPr/>
      <dgm:t>
        <a:bodyPr/>
        <a:lstStyle/>
        <a:p>
          <a:endParaRPr lang="en-US"/>
        </a:p>
      </dgm:t>
    </dgm:pt>
    <dgm:pt modelId="{6A0C579A-E23E-4EA3-B189-85735066C5C0}" type="pres">
      <dgm:prSet presAssocID="{25E140ED-17CB-47A8-ADF9-A65AD65F622C}" presName="tile3text" presStyleLbl="node1" presStyleIdx="2" presStyleCnt="4">
        <dgm:presLayoutVars>
          <dgm:chMax val="0"/>
          <dgm:chPref val="0"/>
          <dgm:bulletEnabled val="1"/>
        </dgm:presLayoutVars>
      </dgm:prSet>
      <dgm:spPr/>
      <dgm:t>
        <a:bodyPr/>
        <a:lstStyle/>
        <a:p>
          <a:endParaRPr lang="en-US"/>
        </a:p>
      </dgm:t>
    </dgm:pt>
    <dgm:pt modelId="{2379F4B4-C995-4FC7-9A08-56FE4628458D}" type="pres">
      <dgm:prSet presAssocID="{25E140ED-17CB-47A8-ADF9-A65AD65F622C}" presName="tile4" presStyleLbl="node1" presStyleIdx="3" presStyleCnt="4"/>
      <dgm:spPr/>
      <dgm:t>
        <a:bodyPr/>
        <a:lstStyle/>
        <a:p>
          <a:endParaRPr lang="en-US"/>
        </a:p>
      </dgm:t>
    </dgm:pt>
    <dgm:pt modelId="{460B4727-1CB0-4FA6-92CA-902C2FBF620F}" type="pres">
      <dgm:prSet presAssocID="{25E140ED-17CB-47A8-ADF9-A65AD65F622C}" presName="tile4text" presStyleLbl="node1" presStyleIdx="3" presStyleCnt="4">
        <dgm:presLayoutVars>
          <dgm:chMax val="0"/>
          <dgm:chPref val="0"/>
          <dgm:bulletEnabled val="1"/>
        </dgm:presLayoutVars>
      </dgm:prSet>
      <dgm:spPr/>
      <dgm:t>
        <a:bodyPr/>
        <a:lstStyle/>
        <a:p>
          <a:endParaRPr lang="en-US"/>
        </a:p>
      </dgm:t>
    </dgm:pt>
    <dgm:pt modelId="{CE966F64-D067-4E41-BF27-B1753195040C}" type="pres">
      <dgm:prSet presAssocID="{25E140ED-17CB-47A8-ADF9-A65AD65F622C}" presName="centerTile" presStyleLbl="fgShp" presStyleIdx="0" presStyleCnt="1" custScaleX="146667" custScaleY="122667">
        <dgm:presLayoutVars>
          <dgm:chMax val="0"/>
          <dgm:chPref val="0"/>
        </dgm:presLayoutVars>
      </dgm:prSet>
      <dgm:spPr/>
      <dgm:t>
        <a:bodyPr/>
        <a:lstStyle/>
        <a:p>
          <a:endParaRPr lang="en-US"/>
        </a:p>
      </dgm:t>
    </dgm:pt>
  </dgm:ptLst>
  <dgm:cxnLst>
    <dgm:cxn modelId="{1984FB84-7F9E-4FB8-B90D-10A99A634D2A}" type="presOf" srcId="{25E140ED-17CB-47A8-ADF9-A65AD65F622C}" destId="{35B7ED5F-50D1-4C2D-8EEB-7D434D8648EA}" srcOrd="0" destOrd="0" presId="urn:microsoft.com/office/officeart/2005/8/layout/matrix1"/>
    <dgm:cxn modelId="{DB9E4A1A-D6BF-4EEC-87EF-4A29A5578F7D}" type="presOf" srcId="{54EDE524-63C5-4D5A-BA07-1C2744077BC6}" destId="{460B4727-1CB0-4FA6-92CA-902C2FBF620F}" srcOrd="1" destOrd="0" presId="urn:microsoft.com/office/officeart/2005/8/layout/matrix1"/>
    <dgm:cxn modelId="{D5410079-BF4B-4583-8BB5-58F64386B6EC}" srcId="{6053464B-30AA-4674-A125-0186AFC5842D}" destId="{57C909B0-5315-405F-A8AE-FD2C5495267C}" srcOrd="4" destOrd="0" parTransId="{765D2E32-2C88-4828-848B-3EC780A029BD}" sibTransId="{235889A9-C6D2-48AC-93C4-21461AE0FF7A}"/>
    <dgm:cxn modelId="{B2152589-F427-4C3C-B88A-9F501298339C}" type="presOf" srcId="{4F0B52DA-7ACA-47F3-A191-7EF436E645AF}" destId="{93E5C934-243A-4D13-B0AB-B554E54E4600}" srcOrd="0" destOrd="0" presId="urn:microsoft.com/office/officeart/2005/8/layout/matrix1"/>
    <dgm:cxn modelId="{93487715-7533-4194-AFA1-2BECD7F60868}" type="presOf" srcId="{4F0B52DA-7ACA-47F3-A191-7EF436E645AF}" destId="{6C9ED21C-FBDC-4E30-AB6A-B1FB040FD1B5}" srcOrd="1" destOrd="0" presId="urn:microsoft.com/office/officeart/2005/8/layout/matrix1"/>
    <dgm:cxn modelId="{47B81594-0524-44BE-B68E-20D258225E85}" srcId="{6053464B-30AA-4674-A125-0186AFC5842D}" destId="{CB57C2EB-7178-4D66-8D58-25448CBBC596}" srcOrd="6" destOrd="0" parTransId="{B6FCB980-9161-4D15-AE7B-A7E6E4887B8E}" sibTransId="{6207E6FD-B832-42C0-8B7B-B5398FB19D86}"/>
    <dgm:cxn modelId="{3C8F247D-4BB0-48E9-935D-FFBFDC0B72D9}" type="presOf" srcId="{2B23CC1D-BF24-4D00-8CC8-007F581961AE}" destId="{ADE7690A-D03D-4566-B1EF-AD1C5216B5B4}" srcOrd="0" destOrd="0" presId="urn:microsoft.com/office/officeart/2005/8/layout/matrix1"/>
    <dgm:cxn modelId="{235E1910-F52A-4313-AEB3-78C4E2FF1131}" srcId="{25E140ED-17CB-47A8-ADF9-A65AD65F622C}" destId="{6053464B-30AA-4674-A125-0186AFC5842D}" srcOrd="0" destOrd="0" parTransId="{03FF6A0C-4FA4-4FD2-880A-88FCB35AAB8D}" sibTransId="{07B0379F-583F-4CDC-A256-BED4973ED4D1}"/>
    <dgm:cxn modelId="{4A35135E-63D6-41D4-BE47-9CD98300DF54}" type="presOf" srcId="{51698AB2-6370-4AC2-A951-44B6D8827D77}" destId="{6A0C579A-E23E-4EA3-B189-85735066C5C0}" srcOrd="1" destOrd="0" presId="urn:microsoft.com/office/officeart/2005/8/layout/matrix1"/>
    <dgm:cxn modelId="{A57820EE-23D0-44A5-B08E-B877C027E7A9}" srcId="{6053464B-30AA-4674-A125-0186AFC5842D}" destId="{042CC6B6-6DEB-4698-B0F4-FF74D4E830BA}" srcOrd="7" destOrd="0" parTransId="{46A9EA42-A0CE-4286-A8DF-E27FCC9CC4E2}" sibTransId="{1CD1E1D8-0C56-4B2B-85F3-CA36641458A9}"/>
    <dgm:cxn modelId="{A874832F-C632-4E16-8A5E-702E7EB8B3F4}" type="presOf" srcId="{6053464B-30AA-4674-A125-0186AFC5842D}" destId="{CE966F64-D067-4E41-BF27-B1753195040C}" srcOrd="0" destOrd="0" presId="urn:microsoft.com/office/officeart/2005/8/layout/matrix1"/>
    <dgm:cxn modelId="{1F63300E-5F06-4A53-AF45-5FD9656F533A}" type="presOf" srcId="{54EDE524-63C5-4D5A-BA07-1C2744077BC6}" destId="{2379F4B4-C995-4FC7-9A08-56FE4628458D}" srcOrd="0" destOrd="0" presId="urn:microsoft.com/office/officeart/2005/8/layout/matrix1"/>
    <dgm:cxn modelId="{21CC3A93-3EC2-4336-9198-CA2AF2FE1726}" srcId="{6053464B-30AA-4674-A125-0186AFC5842D}" destId="{4F0B52DA-7ACA-47F3-A191-7EF436E645AF}" srcOrd="1" destOrd="0" parTransId="{BF418E56-03B8-49B7-855E-C4DC7E5C3288}" sibTransId="{5F68B5FA-8E39-4C4B-9E26-4DA47F481B95}"/>
    <dgm:cxn modelId="{8E9678C9-873D-467E-A90A-52BB372B94E7}" type="presOf" srcId="{2B23CC1D-BF24-4D00-8CC8-007F581961AE}" destId="{72C1E8B6-D01E-4431-B5A2-5B9A5732A3CF}" srcOrd="1" destOrd="0" presId="urn:microsoft.com/office/officeart/2005/8/layout/matrix1"/>
    <dgm:cxn modelId="{18BF14E2-14C1-4320-BB33-945CFB234FBD}" srcId="{6053464B-30AA-4674-A125-0186AFC5842D}" destId="{43C0089B-2A99-43D7-BFC7-F5BE8D7E69C2}" srcOrd="5" destOrd="0" parTransId="{ECD5ABD0-8448-4C68-B5A5-C6B0400B0E90}" sibTransId="{E1078175-F172-49DC-8CBC-D0629ACE3E60}"/>
    <dgm:cxn modelId="{6EB6558C-5B1D-458E-8454-DA1EED5AE45D}" srcId="{6053464B-30AA-4674-A125-0186AFC5842D}" destId="{51698AB2-6370-4AC2-A951-44B6D8827D77}" srcOrd="2" destOrd="0" parTransId="{9C79FAE7-2902-4DB7-A3C0-60FA6B1DF12C}" sibTransId="{9589C6F3-FFF6-466C-9937-CAEA2BD146C8}"/>
    <dgm:cxn modelId="{22A20F4E-319A-4018-B4A7-9039C27ECD67}" srcId="{6053464B-30AA-4674-A125-0186AFC5842D}" destId="{54EDE524-63C5-4D5A-BA07-1C2744077BC6}" srcOrd="3" destOrd="0" parTransId="{13ADEAB6-C3A1-4D76-8D0C-63242CB24A8F}" sibTransId="{52A9B56A-E546-450E-BA20-C88E5815A78F}"/>
    <dgm:cxn modelId="{6BC51ED0-7D0F-47FC-8D58-DC31D2FE10BA}" srcId="{6053464B-30AA-4674-A125-0186AFC5842D}" destId="{2B23CC1D-BF24-4D00-8CC8-007F581961AE}" srcOrd="0" destOrd="0" parTransId="{B6257B8C-7A69-4EB1-A731-A2590571CCE3}" sibTransId="{7A762493-88DA-4A83-8FA7-9F04AE9D6F8E}"/>
    <dgm:cxn modelId="{D7F033AB-9085-47A6-8C7E-D29B45579C26}" type="presOf" srcId="{51698AB2-6370-4AC2-A951-44B6D8827D77}" destId="{59B525BB-866E-4065-B55F-2ACB4E6289D3}" srcOrd="0" destOrd="0" presId="urn:microsoft.com/office/officeart/2005/8/layout/matrix1"/>
    <dgm:cxn modelId="{5591B42A-C1BA-44E1-B595-198C1BB465B2}" type="presParOf" srcId="{35B7ED5F-50D1-4C2D-8EEB-7D434D8648EA}" destId="{AD0B4AF9-3C1A-4E56-85EC-9393EE5D9427}" srcOrd="0" destOrd="0" presId="urn:microsoft.com/office/officeart/2005/8/layout/matrix1"/>
    <dgm:cxn modelId="{EC23A813-4A8D-40BA-977C-F05C492765F4}" type="presParOf" srcId="{AD0B4AF9-3C1A-4E56-85EC-9393EE5D9427}" destId="{ADE7690A-D03D-4566-B1EF-AD1C5216B5B4}" srcOrd="0" destOrd="0" presId="urn:microsoft.com/office/officeart/2005/8/layout/matrix1"/>
    <dgm:cxn modelId="{9C2C6319-767C-4EFE-AD8B-E3781FD52CDD}" type="presParOf" srcId="{AD0B4AF9-3C1A-4E56-85EC-9393EE5D9427}" destId="{72C1E8B6-D01E-4431-B5A2-5B9A5732A3CF}" srcOrd="1" destOrd="0" presId="urn:microsoft.com/office/officeart/2005/8/layout/matrix1"/>
    <dgm:cxn modelId="{4C17B718-A68A-455C-A193-948C7C02102B}" type="presParOf" srcId="{AD0B4AF9-3C1A-4E56-85EC-9393EE5D9427}" destId="{93E5C934-243A-4D13-B0AB-B554E54E4600}" srcOrd="2" destOrd="0" presId="urn:microsoft.com/office/officeart/2005/8/layout/matrix1"/>
    <dgm:cxn modelId="{7BEE8074-6831-45F5-B4D8-0553D8609D3E}" type="presParOf" srcId="{AD0B4AF9-3C1A-4E56-85EC-9393EE5D9427}" destId="{6C9ED21C-FBDC-4E30-AB6A-B1FB040FD1B5}" srcOrd="3" destOrd="0" presId="urn:microsoft.com/office/officeart/2005/8/layout/matrix1"/>
    <dgm:cxn modelId="{3C7DA051-8D2F-4B22-A735-149BA35E675B}" type="presParOf" srcId="{AD0B4AF9-3C1A-4E56-85EC-9393EE5D9427}" destId="{59B525BB-866E-4065-B55F-2ACB4E6289D3}" srcOrd="4" destOrd="0" presId="urn:microsoft.com/office/officeart/2005/8/layout/matrix1"/>
    <dgm:cxn modelId="{B8418CF7-E432-4678-A7B9-76CC47271D0C}" type="presParOf" srcId="{AD0B4AF9-3C1A-4E56-85EC-9393EE5D9427}" destId="{6A0C579A-E23E-4EA3-B189-85735066C5C0}" srcOrd="5" destOrd="0" presId="urn:microsoft.com/office/officeart/2005/8/layout/matrix1"/>
    <dgm:cxn modelId="{93BF5FE6-5954-42AB-B9CB-322A49C93259}" type="presParOf" srcId="{AD0B4AF9-3C1A-4E56-85EC-9393EE5D9427}" destId="{2379F4B4-C995-4FC7-9A08-56FE4628458D}" srcOrd="6" destOrd="0" presId="urn:microsoft.com/office/officeart/2005/8/layout/matrix1"/>
    <dgm:cxn modelId="{EF1AB3B5-AAF5-41A6-9A6A-3742BBFC2AE2}" type="presParOf" srcId="{AD0B4AF9-3C1A-4E56-85EC-9393EE5D9427}" destId="{460B4727-1CB0-4FA6-92CA-902C2FBF620F}" srcOrd="7" destOrd="0" presId="urn:microsoft.com/office/officeart/2005/8/layout/matrix1"/>
    <dgm:cxn modelId="{7333F7ED-6470-4EB9-8811-16F56E277C60}" type="presParOf" srcId="{35B7ED5F-50D1-4C2D-8EEB-7D434D8648EA}" destId="{CE966F64-D067-4E41-BF27-B1753195040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7690A-D03D-4566-B1EF-AD1C5216B5B4}">
      <dsp:nvSpPr>
        <dsp:cNvPr id="0" name=""/>
        <dsp:cNvSpPr/>
      </dsp:nvSpPr>
      <dsp:spPr>
        <a:xfrm rot="16200000">
          <a:off x="476249" y="-476249"/>
          <a:ext cx="2857500" cy="3810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a:t>Temperature change &amp; production of light/flame</a:t>
          </a:r>
        </a:p>
      </dsp:txBody>
      <dsp:txXfrm rot="5400000">
        <a:off x="0" y="0"/>
        <a:ext cx="3810000" cy="2143125"/>
      </dsp:txXfrm>
    </dsp:sp>
    <dsp:sp modelId="{93E5C934-243A-4D13-B0AB-B554E54E4600}">
      <dsp:nvSpPr>
        <dsp:cNvPr id="0" name=""/>
        <dsp:cNvSpPr/>
      </dsp:nvSpPr>
      <dsp:spPr>
        <a:xfrm>
          <a:off x="3810000" y="0"/>
          <a:ext cx="3810000" cy="28575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a:t>Formation of a precipitate (solid particle)</a:t>
          </a:r>
        </a:p>
      </dsp:txBody>
      <dsp:txXfrm>
        <a:off x="3810000" y="0"/>
        <a:ext cx="3810000" cy="2143125"/>
      </dsp:txXfrm>
    </dsp:sp>
    <dsp:sp modelId="{59B525BB-866E-4065-B55F-2ACB4E6289D3}">
      <dsp:nvSpPr>
        <dsp:cNvPr id="0" name=""/>
        <dsp:cNvSpPr/>
      </dsp:nvSpPr>
      <dsp:spPr>
        <a:xfrm rot="10800000">
          <a:off x="0" y="2857500"/>
          <a:ext cx="3810000" cy="28575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a:t>Color change</a:t>
          </a:r>
        </a:p>
      </dsp:txBody>
      <dsp:txXfrm rot="10800000">
        <a:off x="0" y="3571875"/>
        <a:ext cx="3810000" cy="2143125"/>
      </dsp:txXfrm>
    </dsp:sp>
    <dsp:sp modelId="{2379F4B4-C995-4FC7-9A08-56FE4628458D}">
      <dsp:nvSpPr>
        <dsp:cNvPr id="0" name=""/>
        <dsp:cNvSpPr/>
      </dsp:nvSpPr>
      <dsp:spPr>
        <a:xfrm rot="5400000">
          <a:off x="4286250" y="2381250"/>
          <a:ext cx="2857500" cy="3810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a:t>Production of a gas (fizzing, bubbling)</a:t>
          </a:r>
        </a:p>
      </dsp:txBody>
      <dsp:txXfrm rot="-5400000">
        <a:off x="3810000" y="3571874"/>
        <a:ext cx="3810000" cy="2143125"/>
      </dsp:txXfrm>
    </dsp:sp>
    <dsp:sp modelId="{CE966F64-D067-4E41-BF27-B1753195040C}">
      <dsp:nvSpPr>
        <dsp:cNvPr id="0" name=""/>
        <dsp:cNvSpPr/>
      </dsp:nvSpPr>
      <dsp:spPr>
        <a:xfrm>
          <a:off x="2133596" y="1981197"/>
          <a:ext cx="3352807" cy="1752604"/>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t>Signs of chemical </a:t>
          </a:r>
          <a:r>
            <a:rPr lang="en-US" sz="3000" kern="1200" dirty="0" smtClean="0"/>
            <a:t>reaction </a:t>
          </a:r>
          <a:endParaRPr lang="en-US" sz="3000" kern="1200" dirty="0"/>
        </a:p>
      </dsp:txBody>
      <dsp:txXfrm>
        <a:off x="2219151" y="2066752"/>
        <a:ext cx="3181697" cy="158149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78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78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78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73BB5D80-9726-4FFE-9550-1A8B0C8938EA}" type="slidenum">
              <a:rPr lang="en-US"/>
              <a:pPr>
                <a:defRPr/>
              </a:pPr>
              <a:t>‹#›</a:t>
            </a:fld>
            <a:endParaRPr lang="en-US"/>
          </a:p>
        </p:txBody>
      </p:sp>
    </p:spTree>
    <p:extLst>
      <p:ext uri="{BB962C8B-B14F-4D97-AF65-F5344CB8AC3E}">
        <p14:creationId xmlns:p14="http://schemas.microsoft.com/office/powerpoint/2010/main" val="741335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2608295-565E-4FFA-87DB-56334D56E589}" type="datetimeFigureOut">
              <a:rPr lang="en-US"/>
              <a:pPr>
                <a:defRPr/>
              </a:pPr>
              <a:t>2/27/2020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94A32A0-3A33-444B-83F5-3ACBDFB56822}" type="slidenum">
              <a:rPr lang="en-US"/>
              <a:pPr>
                <a:defRPr/>
              </a:pPr>
              <a:t>‹#›</a:t>
            </a:fld>
            <a:endParaRPr lang="en-US"/>
          </a:p>
        </p:txBody>
      </p:sp>
    </p:spTree>
    <p:extLst>
      <p:ext uri="{BB962C8B-B14F-4D97-AF65-F5344CB8AC3E}">
        <p14:creationId xmlns:p14="http://schemas.microsoft.com/office/powerpoint/2010/main" val="3383880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C3475F-E447-4135-8DDD-DC3DD1C2D44E}" type="slidenum">
              <a:rPr lang="en-US" smtClean="0"/>
              <a:pPr/>
              <a:t>37</a:t>
            </a:fld>
            <a:endParaRPr lang="en-US"/>
          </a:p>
        </p:txBody>
      </p:sp>
    </p:spTree>
    <p:extLst>
      <p:ext uri="{BB962C8B-B14F-4D97-AF65-F5344CB8AC3E}">
        <p14:creationId xmlns:p14="http://schemas.microsoft.com/office/powerpoint/2010/main" val="3541713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p>
          </p:txBody>
        </p:sp>
      </p:grpSp>
      <p:sp>
        <p:nvSpPr>
          <p:cNvPr id="4096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096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1A61EBEA-B42A-4478-A060-0E1E2D8B1EC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9EBDB332-E060-4748-BE69-FD977553E4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F93470A-62B5-499D-AE45-43928026F8A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28F44FC-14C3-4263-B21D-7F7DBE6E545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299B562-8591-4A3D-BC22-D243DAB668D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2CCC1BD-14EF-4299-A098-2B2F96A4FB4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7CA11D0-169F-4886-98A1-AEB5CFF00C8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A0F21068-4C2F-4A97-802B-C9B39CEF0ED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837BBA72-9155-428A-B105-0865CA8303F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78F50588-7D98-45DB-A269-E31BA4BD492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95DC10D-95C0-403B-AB89-7E4F62AD80B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1CD936A-59E9-43E1-BFA3-3C86EDA7F1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0"/>
            <a:ext cx="7242175" cy="1981200"/>
            <a:chOff x="0" y="0"/>
            <a:chExt cx="4562" cy="1248"/>
          </a:xfrm>
        </p:grpSpPr>
        <p:sp>
          <p:nvSpPr>
            <p:cNvPr id="3993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p>
          </p:txBody>
        </p:sp>
        <p:sp>
          <p:nvSpPr>
            <p:cNvPr id="39940"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grpSp>
      <p:sp>
        <p:nvSpPr>
          <p:cNvPr id="3994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94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3994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3994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2ADED827-88E8-454D-9EFF-B58888C60BA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90"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fade">
                                      <p:cBhvr>
                                        <p:cTn id="7" dur="2000"/>
                                        <p:tgtEl>
                                          <p:spTgt spid="399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42">
                                            <p:txEl>
                                              <p:pRg st="0" end="0"/>
                                            </p:txEl>
                                          </p:spTgt>
                                        </p:tgtEl>
                                        <p:attrNameLst>
                                          <p:attrName>style.visibility</p:attrName>
                                        </p:attrNameLst>
                                      </p:cBhvr>
                                      <p:to>
                                        <p:strVal val="visible"/>
                                      </p:to>
                                    </p:set>
                                    <p:animEffect transition="in" filter="wipe(left)">
                                      <p:cBhvr>
                                        <p:cTn id="12" dur="500"/>
                                        <p:tgtEl>
                                          <p:spTgt spid="39942">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9942">
                                            <p:txEl>
                                              <p:pRg st="1" end="1"/>
                                            </p:txEl>
                                          </p:spTgt>
                                        </p:tgtEl>
                                        <p:attrNameLst>
                                          <p:attrName>style.visibility</p:attrName>
                                        </p:attrNameLst>
                                      </p:cBhvr>
                                      <p:to>
                                        <p:strVal val="visible"/>
                                      </p:to>
                                    </p:set>
                                    <p:animEffect transition="in" filter="wipe(left)">
                                      <p:cBhvr>
                                        <p:cTn id="15" dur="500"/>
                                        <p:tgtEl>
                                          <p:spTgt spid="39942">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9942">
                                            <p:txEl>
                                              <p:pRg st="2" end="2"/>
                                            </p:txEl>
                                          </p:spTgt>
                                        </p:tgtEl>
                                        <p:attrNameLst>
                                          <p:attrName>style.visibility</p:attrName>
                                        </p:attrNameLst>
                                      </p:cBhvr>
                                      <p:to>
                                        <p:strVal val="visible"/>
                                      </p:to>
                                    </p:set>
                                    <p:animEffect transition="in" filter="wipe(left)">
                                      <p:cBhvr>
                                        <p:cTn id="18" dur="500"/>
                                        <p:tgtEl>
                                          <p:spTgt spid="39942">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9942">
                                            <p:txEl>
                                              <p:pRg st="3" end="3"/>
                                            </p:txEl>
                                          </p:spTgt>
                                        </p:tgtEl>
                                        <p:attrNameLst>
                                          <p:attrName>style.visibility</p:attrName>
                                        </p:attrNameLst>
                                      </p:cBhvr>
                                      <p:to>
                                        <p:strVal val="visible"/>
                                      </p:to>
                                    </p:set>
                                    <p:animEffect transition="in" filter="wipe(left)">
                                      <p:cBhvr>
                                        <p:cTn id="21" dur="500"/>
                                        <p:tgtEl>
                                          <p:spTgt spid="39942">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9942">
                                            <p:txEl>
                                              <p:pRg st="4" end="4"/>
                                            </p:txEl>
                                          </p:spTgt>
                                        </p:tgtEl>
                                        <p:attrNameLst>
                                          <p:attrName>style.visibility</p:attrName>
                                        </p:attrNameLst>
                                      </p:cBhvr>
                                      <p:to>
                                        <p:strVal val="visible"/>
                                      </p:to>
                                    </p:set>
                                    <p:animEffect transition="in" filter="wipe(left)">
                                      <p:cBhvr>
                                        <p:cTn id="24" dur="500"/>
                                        <p:tgtEl>
                                          <p:spTgt spid="399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39942" grpId="0" build="p">
        <p:tmplLst>
          <p:tmpl lvl="1">
            <p:tnLst>
              <p:par>
                <p:cTn presetID="22" presetClass="entr" presetSubtype="8" fill="hold" nodeType="clickEffect">
                  <p:stCondLst>
                    <p:cond delay="0"/>
                  </p:stCondLst>
                  <p:childTnLst>
                    <p:set>
                      <p:cBhvr>
                        <p:cTn dur="1" fill="hold">
                          <p:stCondLst>
                            <p:cond delay="0"/>
                          </p:stCondLst>
                        </p:cTn>
                        <p:tgtEl>
                          <p:spTgt spid="39942"/>
                        </p:tgtEl>
                        <p:attrNameLst>
                          <p:attrName>style.visibility</p:attrName>
                        </p:attrNameLst>
                      </p:cBhvr>
                      <p:to>
                        <p:strVal val="visible"/>
                      </p:to>
                    </p:set>
                    <p:animEffect transition="in" filter="wipe(left)">
                      <p:cBhvr>
                        <p:cTn dur="500"/>
                        <p:tgtEl>
                          <p:spTgt spid="39942"/>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9942"/>
                        </p:tgtEl>
                        <p:attrNameLst>
                          <p:attrName>style.visibility</p:attrName>
                        </p:attrNameLst>
                      </p:cBhvr>
                      <p:to>
                        <p:strVal val="visible"/>
                      </p:to>
                    </p:set>
                    <p:animEffect transition="in" filter="wipe(left)">
                      <p:cBhvr>
                        <p:cTn dur="500"/>
                        <p:tgtEl>
                          <p:spTgt spid="39942"/>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9942"/>
                        </p:tgtEl>
                        <p:attrNameLst>
                          <p:attrName>style.visibility</p:attrName>
                        </p:attrNameLst>
                      </p:cBhvr>
                      <p:to>
                        <p:strVal val="visible"/>
                      </p:to>
                    </p:set>
                    <p:animEffect transition="in" filter="wipe(left)">
                      <p:cBhvr>
                        <p:cTn dur="500"/>
                        <p:tgtEl>
                          <p:spTgt spid="39942"/>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9942"/>
                        </p:tgtEl>
                        <p:attrNameLst>
                          <p:attrName>style.visibility</p:attrName>
                        </p:attrNameLst>
                      </p:cBhvr>
                      <p:to>
                        <p:strVal val="visible"/>
                      </p:to>
                    </p:set>
                    <p:animEffect transition="in" filter="wipe(left)">
                      <p:cBhvr>
                        <p:cTn dur="500"/>
                        <p:tgtEl>
                          <p:spTgt spid="39942"/>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9942"/>
                        </p:tgtEl>
                        <p:attrNameLst>
                          <p:attrName>style.visibility</p:attrName>
                        </p:attrNameLst>
                      </p:cBhvr>
                      <p:to>
                        <p:strVal val="visible"/>
                      </p:to>
                    </p:set>
                    <p:animEffect transition="in" filter="wipe(left)">
                      <p:cBhvr>
                        <p:cTn dur="500"/>
                        <p:tgtEl>
                          <p:spTgt spid="39942"/>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vmlDrawing" Target="../drawings/vmlDrawing6.vml"/><Relationship Id="rId5" Type="http://schemas.openxmlformats.org/officeDocument/2006/relationships/image" Target="../media/image16.emf"/><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xml"/><Relationship Id="rId1" Type="http://schemas.openxmlformats.org/officeDocument/2006/relationships/vmlDrawing" Target="../drawings/vmlDrawing7.vml"/><Relationship Id="rId5" Type="http://schemas.openxmlformats.org/officeDocument/2006/relationships/image" Target="../media/image17.emf"/><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xml"/><Relationship Id="rId1" Type="http://schemas.openxmlformats.org/officeDocument/2006/relationships/vmlDrawing" Target="../drawings/vmlDrawing8.vml"/><Relationship Id="rId5" Type="http://schemas.openxmlformats.org/officeDocument/2006/relationships/image" Target="../media/image18.emf"/><Relationship Id="rId4"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2.xml"/><Relationship Id="rId1" Type="http://schemas.openxmlformats.org/officeDocument/2006/relationships/vmlDrawing" Target="../drawings/vmlDrawing9.v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34.xml"/><Relationship Id="rId1" Type="http://schemas.openxmlformats.org/officeDocument/2006/relationships/vmlDrawing" Target="../drawings/vmlDrawing10.v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oleObject" Target="../embeddings/oleObject10.bin"/></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7.png"/><Relationship Id="rId2" Type="http://schemas.openxmlformats.org/officeDocument/2006/relationships/tags" Target="../tags/tag35.xml"/><Relationship Id="rId1" Type="http://schemas.openxmlformats.org/officeDocument/2006/relationships/vmlDrawing" Target="../drawings/vmlDrawing11.vml"/><Relationship Id="rId6" Type="http://schemas.openxmlformats.org/officeDocument/2006/relationships/image" Target="../media/image25.wmf"/><Relationship Id="rId5" Type="http://schemas.openxmlformats.org/officeDocument/2006/relationships/oleObject" Target="../embeddings/oleObject11.bin"/><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6.xml"/><Relationship Id="rId7" Type="http://schemas.openxmlformats.org/officeDocument/2006/relationships/image" Target="../media/image32.png"/><Relationship Id="rId2" Type="http://schemas.openxmlformats.org/officeDocument/2006/relationships/tags" Target="../tags/tag37.xml"/><Relationship Id="rId1" Type="http://schemas.openxmlformats.org/officeDocument/2006/relationships/vmlDrawing" Target="../drawings/vmlDrawing12.vml"/><Relationship Id="rId6" Type="http://schemas.openxmlformats.org/officeDocument/2006/relationships/image" Target="../media/image30.wmf"/><Relationship Id="rId5" Type="http://schemas.openxmlformats.org/officeDocument/2006/relationships/oleObject" Target="../embeddings/oleObject12.bin"/><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9.xml"/><Relationship Id="rId1" Type="http://schemas.openxmlformats.org/officeDocument/2006/relationships/vmlDrawing" Target="../drawings/vmlDrawing13.v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oleObject" Target="../embeddings/oleObject13.bin"/></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6.xml"/><Relationship Id="rId7" Type="http://schemas.openxmlformats.org/officeDocument/2006/relationships/image" Target="../media/image38.wmf"/><Relationship Id="rId2" Type="http://schemas.openxmlformats.org/officeDocument/2006/relationships/tags" Target="../tags/tag41.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image" Target="../media/image40.pn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2.xml"/><Relationship Id="rId1" Type="http://schemas.openxmlformats.org/officeDocument/2006/relationships/vmlDrawing" Target="../drawings/vmlDrawing15.vml"/><Relationship Id="rId6" Type="http://schemas.openxmlformats.org/officeDocument/2006/relationships/image" Target="../media/image42.wmf"/><Relationship Id="rId5" Type="http://schemas.openxmlformats.org/officeDocument/2006/relationships/oleObject" Target="../embeddings/oleObject15.bin"/><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3.xml"/><Relationship Id="rId1" Type="http://schemas.openxmlformats.org/officeDocument/2006/relationships/vmlDrawing" Target="../drawings/vmlDrawing16.vml"/><Relationship Id="rId6" Type="http://schemas.openxmlformats.org/officeDocument/2006/relationships/image" Target="../media/image45.png"/><Relationship Id="rId5" Type="http://schemas.openxmlformats.org/officeDocument/2006/relationships/image" Target="../media/image44.wmf"/><Relationship Id="rId4" Type="http://schemas.openxmlformats.org/officeDocument/2006/relationships/oleObject" Target="../embeddings/oleObject16.bin"/></Relationships>
</file>

<file path=ppt/slides/_rels/slide5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4.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slideLayout" Target="../slideLayouts/slideLayout6.xml"/><Relationship Id="rId7" Type="http://schemas.openxmlformats.org/officeDocument/2006/relationships/image" Target="../media/image49.png"/><Relationship Id="rId2" Type="http://schemas.openxmlformats.org/officeDocument/2006/relationships/tags" Target="../tags/tag45.xml"/><Relationship Id="rId1" Type="http://schemas.openxmlformats.org/officeDocument/2006/relationships/vmlDrawing" Target="../drawings/vmlDrawing17.vml"/><Relationship Id="rId6" Type="http://schemas.openxmlformats.org/officeDocument/2006/relationships/image" Target="../media/image47.wmf"/><Relationship Id="rId5" Type="http://schemas.openxmlformats.org/officeDocument/2006/relationships/oleObject" Target="../embeddings/oleObject17.bin"/><Relationship Id="rId4" Type="http://schemas.openxmlformats.org/officeDocument/2006/relationships/image" Target="../media/image48.png"/><Relationship Id="rId9"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6.xml"/><Relationship Id="rId1" Type="http://schemas.openxmlformats.org/officeDocument/2006/relationships/tags" Target="../tags/tag46.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7.xml"/><Relationship Id="rId1" Type="http://schemas.openxmlformats.org/officeDocument/2006/relationships/vmlDrawing" Target="../drawings/vmlDrawing18.vml"/><Relationship Id="rId6" Type="http://schemas.openxmlformats.org/officeDocument/2006/relationships/image" Target="../media/image55.png"/><Relationship Id="rId5" Type="http://schemas.openxmlformats.org/officeDocument/2006/relationships/image" Target="../media/image54.wmf"/><Relationship Id="rId4" Type="http://schemas.openxmlformats.org/officeDocument/2006/relationships/oleObject" Target="../embeddings/oleObject18.bin"/></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sz="quarter" idx="1"/>
          </p:nvPr>
        </p:nvSpPr>
        <p:spPr/>
        <p:txBody>
          <a:bodyPr/>
          <a:lstStyle/>
          <a:p>
            <a:pPr eaLnBrk="1" hangingPunct="1">
              <a:defRPr/>
            </a:pPr>
            <a:endParaRPr lang="en-US" dirty="0"/>
          </a:p>
        </p:txBody>
      </p:sp>
      <p:sp>
        <p:nvSpPr>
          <p:cNvPr id="4098" name="Rectangle 2"/>
          <p:cNvSpPr>
            <a:spLocks noGrp="1" noChangeArrowheads="1"/>
          </p:cNvSpPr>
          <p:nvPr>
            <p:ph type="ctrTitle" sz="quarter"/>
          </p:nvPr>
        </p:nvSpPr>
        <p:spPr/>
        <p:txBody>
          <a:bodyPr/>
          <a:lstStyle/>
          <a:p>
            <a:pPr eaLnBrk="1" hangingPunct="1">
              <a:defRPr/>
            </a:pPr>
            <a:r>
              <a:rPr lang="en-US" dirty="0"/>
              <a:t>Chemical </a:t>
            </a:r>
            <a:r>
              <a:rPr lang="en-US" dirty="0" smtClean="0"/>
              <a:t>Reaction</a:t>
            </a:r>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Burning magnesium </a:t>
            </a:r>
            <a:endParaRPr lang="en-US" dirty="0"/>
          </a:p>
        </p:txBody>
      </p:sp>
      <p:pic>
        <p:nvPicPr>
          <p:cNvPr id="5" name="Picture 4"/>
          <p:cNvPicPr>
            <a:picLocks noChangeAspect="1"/>
          </p:cNvPicPr>
          <p:nvPr/>
        </p:nvPicPr>
        <p:blipFill>
          <a:blip r:embed="rId2"/>
          <a:stretch>
            <a:fillRect/>
          </a:stretch>
        </p:blipFill>
        <p:spPr>
          <a:xfrm>
            <a:off x="93708" y="1600200"/>
            <a:ext cx="8975860" cy="2613025"/>
          </a:xfrm>
          <a:prstGeom prst="rect">
            <a:avLst/>
          </a:prstGeom>
        </p:spPr>
      </p:pic>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52079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Symbols used in Chemical Equations</a:t>
            </a:r>
          </a:p>
        </p:txBody>
      </p:sp>
      <p:graphicFrame>
        <p:nvGraphicFramePr>
          <p:cNvPr id="4" name="Content Placeholder 3"/>
          <p:cNvGraphicFramePr>
            <a:graphicFrameLocks noGrp="1"/>
          </p:cNvGraphicFramePr>
          <p:nvPr>
            <p:ph idx="1"/>
          </p:nvPr>
        </p:nvGraphicFramePr>
        <p:xfrm>
          <a:off x="381000" y="2209800"/>
          <a:ext cx="8382000" cy="4190994"/>
        </p:xfrm>
        <a:graphic>
          <a:graphicData uri="http://schemas.openxmlformats.org/drawingml/2006/table">
            <a:tbl>
              <a:tblPr firstRow="1" bandRow="1">
                <a:tableStyleId>{5C22544A-7EE6-4342-B048-85BDC9FD1C3A}</a:tableStyleId>
              </a:tblPr>
              <a:tblGrid>
                <a:gridCol w="2250722">
                  <a:extLst>
                    <a:ext uri="{9D8B030D-6E8A-4147-A177-3AD203B41FA5}">
                      <a16:colId xmlns:a16="http://schemas.microsoft.com/office/drawing/2014/main" val="20000"/>
                    </a:ext>
                  </a:extLst>
                </a:gridCol>
                <a:gridCol w="6131278">
                  <a:extLst>
                    <a:ext uri="{9D8B030D-6E8A-4147-A177-3AD203B41FA5}">
                      <a16:colId xmlns:a16="http://schemas.microsoft.com/office/drawing/2014/main" val="20001"/>
                    </a:ext>
                  </a:extLst>
                </a:gridCol>
              </a:tblGrid>
              <a:tr h="465666">
                <a:tc>
                  <a:txBody>
                    <a:bodyPr/>
                    <a:lstStyle/>
                    <a:p>
                      <a:pPr algn="ctr"/>
                      <a:r>
                        <a:rPr lang="en-US" dirty="0"/>
                        <a:t>Symbols </a:t>
                      </a:r>
                    </a:p>
                  </a:txBody>
                  <a:tcPr/>
                </a:tc>
                <a:tc>
                  <a:txBody>
                    <a:bodyPr/>
                    <a:lstStyle/>
                    <a:p>
                      <a:pPr algn="ctr"/>
                      <a:r>
                        <a:rPr lang="en-US" dirty="0"/>
                        <a:t>Meaning</a:t>
                      </a:r>
                    </a:p>
                  </a:txBody>
                  <a:tcPr/>
                </a:tc>
                <a:extLst>
                  <a:ext uri="{0D108BD9-81ED-4DB2-BD59-A6C34878D82A}">
                    <a16:rowId xmlns:a16="http://schemas.microsoft.com/office/drawing/2014/main" val="10000"/>
                  </a:ext>
                </a:extLst>
              </a:tr>
              <a:tr h="465666">
                <a:tc>
                  <a:txBody>
                    <a:bodyPr/>
                    <a:lstStyle/>
                    <a:p>
                      <a:pPr algn="ctr"/>
                      <a:r>
                        <a:rPr lang="en-US" dirty="0"/>
                        <a:t>+</a:t>
                      </a:r>
                    </a:p>
                  </a:txBody>
                  <a:tcPr/>
                </a:tc>
                <a:tc>
                  <a:txBody>
                    <a:bodyPr/>
                    <a:lstStyle/>
                    <a:p>
                      <a:r>
                        <a:rPr lang="en-US" dirty="0"/>
                        <a:t>Separate two or more reactants or products</a:t>
                      </a:r>
                    </a:p>
                  </a:txBody>
                  <a:tcPr/>
                </a:tc>
                <a:extLst>
                  <a:ext uri="{0D108BD9-81ED-4DB2-BD59-A6C34878D82A}">
                    <a16:rowId xmlns:a16="http://schemas.microsoft.com/office/drawing/2014/main" val="10001"/>
                  </a:ext>
                </a:extLst>
              </a:tr>
              <a:tr h="465666">
                <a:tc>
                  <a:txBody>
                    <a:bodyPr/>
                    <a:lstStyle/>
                    <a:p>
                      <a:pPr algn="ctr"/>
                      <a:endParaRPr lang="en-US" dirty="0"/>
                    </a:p>
                  </a:txBody>
                  <a:tcPr/>
                </a:tc>
                <a:tc>
                  <a:txBody>
                    <a:bodyPr/>
                    <a:lstStyle/>
                    <a:p>
                      <a:r>
                        <a:rPr lang="en-US" dirty="0"/>
                        <a:t>Yields , separate</a:t>
                      </a:r>
                      <a:r>
                        <a:rPr lang="en-US" baseline="0" dirty="0"/>
                        <a:t> reactants from products</a:t>
                      </a:r>
                      <a:endParaRPr lang="en-US" dirty="0"/>
                    </a:p>
                  </a:txBody>
                  <a:tcPr/>
                </a:tc>
                <a:extLst>
                  <a:ext uri="{0D108BD9-81ED-4DB2-BD59-A6C34878D82A}">
                    <a16:rowId xmlns:a16="http://schemas.microsoft.com/office/drawing/2014/main" val="10002"/>
                  </a:ext>
                </a:extLst>
              </a:tr>
              <a:tr h="465666">
                <a:tc>
                  <a:txBody>
                    <a:bodyPr/>
                    <a:lstStyle/>
                    <a:p>
                      <a:pPr algn="ctr"/>
                      <a:r>
                        <a:rPr lang="en-US" dirty="0"/>
                        <a:t>(s) </a:t>
                      </a:r>
                    </a:p>
                  </a:txBody>
                  <a:tcPr/>
                </a:tc>
                <a:tc>
                  <a:txBody>
                    <a:bodyPr/>
                    <a:lstStyle/>
                    <a:p>
                      <a:r>
                        <a:rPr lang="en-US" dirty="0"/>
                        <a:t>Solid state</a:t>
                      </a:r>
                    </a:p>
                  </a:txBody>
                  <a:tcPr/>
                </a:tc>
                <a:extLst>
                  <a:ext uri="{0D108BD9-81ED-4DB2-BD59-A6C34878D82A}">
                    <a16:rowId xmlns:a16="http://schemas.microsoft.com/office/drawing/2014/main" val="10003"/>
                  </a:ext>
                </a:extLst>
              </a:tr>
              <a:tr h="465666">
                <a:tc>
                  <a:txBody>
                    <a:bodyPr/>
                    <a:lstStyle/>
                    <a:p>
                      <a:pPr algn="ctr"/>
                      <a:r>
                        <a:rPr lang="en-US" dirty="0"/>
                        <a:t>(l)</a:t>
                      </a:r>
                    </a:p>
                  </a:txBody>
                  <a:tcPr/>
                </a:tc>
                <a:tc>
                  <a:txBody>
                    <a:bodyPr/>
                    <a:lstStyle/>
                    <a:p>
                      <a:r>
                        <a:rPr lang="en-US" dirty="0"/>
                        <a:t>Liquid </a:t>
                      </a:r>
                    </a:p>
                  </a:txBody>
                  <a:tcPr/>
                </a:tc>
                <a:extLst>
                  <a:ext uri="{0D108BD9-81ED-4DB2-BD59-A6C34878D82A}">
                    <a16:rowId xmlns:a16="http://schemas.microsoft.com/office/drawing/2014/main" val="10004"/>
                  </a:ext>
                </a:extLst>
              </a:tr>
              <a:tr h="465666">
                <a:tc>
                  <a:txBody>
                    <a:bodyPr/>
                    <a:lstStyle/>
                    <a:p>
                      <a:pPr algn="ctr"/>
                      <a:r>
                        <a:rPr lang="en-US" dirty="0"/>
                        <a:t>(g)</a:t>
                      </a:r>
                    </a:p>
                  </a:txBody>
                  <a:tcPr/>
                </a:tc>
                <a:tc>
                  <a:txBody>
                    <a:bodyPr/>
                    <a:lstStyle/>
                    <a:p>
                      <a:r>
                        <a:rPr lang="en-US" dirty="0"/>
                        <a:t>Gas </a:t>
                      </a:r>
                    </a:p>
                  </a:txBody>
                  <a:tcPr/>
                </a:tc>
                <a:extLst>
                  <a:ext uri="{0D108BD9-81ED-4DB2-BD59-A6C34878D82A}">
                    <a16:rowId xmlns:a16="http://schemas.microsoft.com/office/drawing/2014/main" val="10005"/>
                  </a:ext>
                </a:extLst>
              </a:tr>
              <a:tr h="465666">
                <a:tc>
                  <a:txBody>
                    <a:bodyPr/>
                    <a:lstStyle/>
                    <a:p>
                      <a:pPr algn="ctr"/>
                      <a:r>
                        <a:rPr lang="en-US" dirty="0"/>
                        <a:t>(</a:t>
                      </a:r>
                      <a:r>
                        <a:rPr lang="en-US" dirty="0" err="1"/>
                        <a:t>aq</a:t>
                      </a:r>
                      <a:r>
                        <a:rPr lang="en-US" dirty="0"/>
                        <a:t>)</a:t>
                      </a:r>
                    </a:p>
                  </a:txBody>
                  <a:tcPr/>
                </a:tc>
                <a:tc>
                  <a:txBody>
                    <a:bodyPr/>
                    <a:lstStyle/>
                    <a:p>
                      <a:r>
                        <a:rPr lang="en-US" dirty="0"/>
                        <a:t>Aqueous solution, dissolved in water</a:t>
                      </a:r>
                    </a:p>
                  </a:txBody>
                  <a:tcPr/>
                </a:tc>
                <a:extLst>
                  <a:ext uri="{0D108BD9-81ED-4DB2-BD59-A6C34878D82A}">
                    <a16:rowId xmlns:a16="http://schemas.microsoft.com/office/drawing/2014/main" val="10006"/>
                  </a:ext>
                </a:extLst>
              </a:tr>
              <a:tr h="465666">
                <a:tc>
                  <a:txBody>
                    <a:bodyPr/>
                    <a:lstStyle/>
                    <a:p>
                      <a:pPr algn="ctr"/>
                      <a:endParaRPr lang="en-US" dirty="0"/>
                    </a:p>
                  </a:txBody>
                  <a:tcPr/>
                </a:tc>
                <a:tc>
                  <a:txBody>
                    <a:bodyPr/>
                    <a:lstStyle/>
                    <a:p>
                      <a:r>
                        <a:rPr lang="en-US" dirty="0"/>
                        <a:t>Heat is supplied</a:t>
                      </a:r>
                      <a:r>
                        <a:rPr lang="en-US" baseline="0" dirty="0"/>
                        <a:t> to the reaction</a:t>
                      </a:r>
                      <a:endParaRPr lang="en-US" dirty="0"/>
                    </a:p>
                  </a:txBody>
                  <a:tcPr/>
                </a:tc>
                <a:extLst>
                  <a:ext uri="{0D108BD9-81ED-4DB2-BD59-A6C34878D82A}">
                    <a16:rowId xmlns:a16="http://schemas.microsoft.com/office/drawing/2014/main" val="10007"/>
                  </a:ext>
                </a:extLst>
              </a:tr>
              <a:tr h="465666">
                <a:tc>
                  <a:txBody>
                    <a:bodyPr/>
                    <a:lstStyle/>
                    <a:p>
                      <a:pPr algn="ctr"/>
                      <a:r>
                        <a:rPr lang="en-US" dirty="0"/>
                        <a:t>Pt</a:t>
                      </a:r>
                    </a:p>
                  </a:txBody>
                  <a:tcPr/>
                </a:tc>
                <a:tc>
                  <a:txBody>
                    <a:bodyPr/>
                    <a:lstStyle/>
                    <a:p>
                      <a:r>
                        <a:rPr lang="en-US" dirty="0"/>
                        <a:t>Indicates the use of catalyst (ex.  platinum)</a:t>
                      </a:r>
                    </a:p>
                  </a:txBody>
                  <a:tcPr/>
                </a:tc>
                <a:extLst>
                  <a:ext uri="{0D108BD9-81ED-4DB2-BD59-A6C34878D82A}">
                    <a16:rowId xmlns:a16="http://schemas.microsoft.com/office/drawing/2014/main" val="10008"/>
                  </a:ext>
                </a:extLst>
              </a:tr>
            </a:tbl>
          </a:graphicData>
        </a:graphic>
      </p:graphicFrame>
      <p:cxnSp>
        <p:nvCxnSpPr>
          <p:cNvPr id="7" name="Straight Arrow Connector 6"/>
          <p:cNvCxnSpPr/>
          <p:nvPr/>
        </p:nvCxnSpPr>
        <p:spPr bwMode="auto">
          <a:xfrm>
            <a:off x="914400" y="5867400"/>
            <a:ext cx="914400" cy="1588"/>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sp>
        <p:nvSpPr>
          <p:cNvPr id="8" name="Isosceles Triangle 7"/>
          <p:cNvSpPr/>
          <p:nvPr/>
        </p:nvSpPr>
        <p:spPr bwMode="auto">
          <a:xfrm>
            <a:off x="1295400" y="5562600"/>
            <a:ext cx="228600" cy="152400"/>
          </a:xfrm>
          <a:prstGeom prst="triangle">
            <a:avLst/>
          </a:prstGeom>
          <a:solidFill>
            <a:schemeClr val="accent1"/>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9" name="Straight Arrow Connector 8"/>
          <p:cNvCxnSpPr/>
          <p:nvPr/>
        </p:nvCxnSpPr>
        <p:spPr bwMode="auto">
          <a:xfrm>
            <a:off x="990600" y="3505200"/>
            <a:ext cx="914400" cy="1588"/>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10" name="Straight Arrow Connector 9"/>
          <p:cNvCxnSpPr/>
          <p:nvPr/>
        </p:nvCxnSpPr>
        <p:spPr bwMode="auto">
          <a:xfrm>
            <a:off x="990600" y="6248400"/>
            <a:ext cx="914400" cy="1588"/>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in a  Chemical Reaction? </a:t>
            </a:r>
            <a:endParaRPr lang="en-US" dirty="0"/>
          </a:p>
        </p:txBody>
      </p:sp>
      <p:sp>
        <p:nvSpPr>
          <p:cNvPr id="3" name="Content Placeholder 2"/>
          <p:cNvSpPr>
            <a:spLocks noGrp="1"/>
          </p:cNvSpPr>
          <p:nvPr>
            <p:ph sz="half" idx="1"/>
          </p:nvPr>
        </p:nvSpPr>
        <p:spPr>
          <a:ln>
            <a:solidFill>
              <a:schemeClr val="bg1">
                <a:lumMod val="10000"/>
                <a:lumOff val="90000"/>
              </a:schemeClr>
            </a:solidFill>
          </a:ln>
        </p:spPr>
        <p:txBody>
          <a:bodyPr/>
          <a:lstStyle/>
          <a:p>
            <a:r>
              <a:rPr lang="en-US" u="sng" dirty="0" smtClean="0"/>
              <a:t>Formation </a:t>
            </a:r>
            <a:r>
              <a:rPr lang="en-US" dirty="0" smtClean="0"/>
              <a:t>and </a:t>
            </a:r>
            <a:r>
              <a:rPr lang="en-US" u="sng" dirty="0" smtClean="0"/>
              <a:t>breaking</a:t>
            </a:r>
            <a:r>
              <a:rPr lang="en-US" dirty="0" smtClean="0"/>
              <a:t> of bonds due to movement of electrons between atoms. (ionic or covalent)</a:t>
            </a:r>
            <a:endParaRPr lang="en-US" dirty="0"/>
          </a:p>
        </p:txBody>
      </p:sp>
      <p:sp>
        <p:nvSpPr>
          <p:cNvPr id="4" name="Content Placeholder 3"/>
          <p:cNvSpPr>
            <a:spLocks noGrp="1"/>
          </p:cNvSpPr>
          <p:nvPr>
            <p:ph sz="half" idx="2"/>
          </p:nvPr>
        </p:nvSpPr>
        <p:spPr>
          <a:ln>
            <a:solidFill>
              <a:schemeClr val="bg1">
                <a:lumMod val="10000"/>
                <a:lumOff val="90000"/>
              </a:schemeClr>
            </a:solidFill>
          </a:ln>
        </p:spPr>
        <p:txBody>
          <a:bodyPr/>
          <a:lstStyle/>
          <a:p>
            <a:r>
              <a:rPr lang="en-US" u="sng" dirty="0" smtClean="0"/>
              <a:t>Changes</a:t>
            </a:r>
            <a:r>
              <a:rPr lang="en-US" dirty="0" smtClean="0"/>
              <a:t> in energy</a:t>
            </a:r>
          </a:p>
          <a:p>
            <a:r>
              <a:rPr lang="en-US" dirty="0" smtClean="0"/>
              <a:t>Energy is either </a:t>
            </a:r>
            <a:r>
              <a:rPr lang="en-US" u="sng" dirty="0" smtClean="0"/>
              <a:t>released </a:t>
            </a:r>
            <a:r>
              <a:rPr lang="en-US" dirty="0" smtClean="0"/>
              <a:t>or/ and absorbed </a:t>
            </a:r>
            <a:endParaRPr lang="en-US" dirty="0"/>
          </a:p>
        </p:txBody>
      </p:sp>
    </p:spTree>
    <p:extLst>
      <p:ext uri="{BB962C8B-B14F-4D97-AF65-F5344CB8AC3E}">
        <p14:creationId xmlns:p14="http://schemas.microsoft.com/office/powerpoint/2010/main" val="2594992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Energy</a:t>
            </a:r>
          </a:p>
        </p:txBody>
      </p:sp>
      <p:sp>
        <p:nvSpPr>
          <p:cNvPr id="3" name="Content Placeholder 2"/>
          <p:cNvSpPr>
            <a:spLocks noGrp="1"/>
          </p:cNvSpPr>
          <p:nvPr>
            <p:ph idx="1"/>
          </p:nvPr>
        </p:nvSpPr>
        <p:spPr/>
        <p:txBody>
          <a:bodyPr/>
          <a:lstStyle/>
          <a:p>
            <a:r>
              <a:rPr lang="en-US" sz="3600" u="sng" dirty="0"/>
              <a:t>Chemical compounds </a:t>
            </a:r>
            <a:r>
              <a:rPr lang="en-US" sz="3600" dirty="0"/>
              <a:t>store energy in the bonds between their atoms. This is known as </a:t>
            </a:r>
            <a:r>
              <a:rPr lang="en-US" sz="3600" b="1" u="sng" dirty="0">
                <a:solidFill>
                  <a:srgbClr val="FFFF00"/>
                </a:solidFill>
              </a:rPr>
              <a:t>chemical energy.</a:t>
            </a:r>
          </a:p>
          <a:p>
            <a:pPr marL="0" indent="0">
              <a:buNone/>
            </a:pPr>
            <a:endParaRPr lang="en-US" sz="3600" b="1" u="sng" dirty="0">
              <a:solidFill>
                <a:srgbClr val="FFFF00"/>
              </a:solidFill>
            </a:endParaRPr>
          </a:p>
          <a:p>
            <a:r>
              <a:rPr lang="en-US" sz="3600" i="1" dirty="0">
                <a:solidFill>
                  <a:srgbClr val="FFC000"/>
                </a:solidFill>
                <a:effectLst/>
              </a:rPr>
              <a:t>The </a:t>
            </a:r>
            <a:r>
              <a:rPr lang="en-US" sz="3600" i="1" u="sng" dirty="0">
                <a:solidFill>
                  <a:srgbClr val="FFC000"/>
                </a:solidFill>
                <a:effectLst/>
              </a:rPr>
              <a:t>energy</a:t>
            </a:r>
            <a:r>
              <a:rPr lang="en-US" sz="3600" i="1" dirty="0">
                <a:solidFill>
                  <a:srgbClr val="FFC000"/>
                </a:solidFill>
                <a:effectLst/>
              </a:rPr>
              <a:t> </a:t>
            </a:r>
            <a:r>
              <a:rPr lang="en-US" sz="3600" i="1" dirty="0" smtClean="0">
                <a:solidFill>
                  <a:srgbClr val="FFC000"/>
                </a:solidFill>
                <a:effectLst/>
              </a:rPr>
              <a:t>that is </a:t>
            </a:r>
            <a:r>
              <a:rPr lang="en-US" sz="3600" i="1" u="sng" dirty="0" smtClean="0">
                <a:solidFill>
                  <a:srgbClr val="FFC000"/>
                </a:solidFill>
                <a:effectLst/>
              </a:rPr>
              <a:t>stored </a:t>
            </a:r>
            <a:r>
              <a:rPr lang="en-US" sz="3600" i="1" dirty="0">
                <a:solidFill>
                  <a:srgbClr val="FFC000"/>
                </a:solidFill>
                <a:effectLst/>
              </a:rPr>
              <a:t>in the </a:t>
            </a:r>
            <a:r>
              <a:rPr lang="en-US" sz="3600" i="1" dirty="0" smtClean="0">
                <a:solidFill>
                  <a:srgbClr val="FFC000"/>
                </a:solidFill>
                <a:effectLst/>
              </a:rPr>
              <a:t>form of chemical bonds</a:t>
            </a:r>
            <a:r>
              <a:rPr lang="en-US" sz="3600" i="1" u="sng" dirty="0" smtClean="0">
                <a:solidFill>
                  <a:srgbClr val="FFC000"/>
                </a:solidFill>
                <a:effectLst/>
              </a:rPr>
              <a:t>.</a:t>
            </a:r>
            <a:endParaRPr lang="en-US" sz="3600" dirty="0"/>
          </a:p>
        </p:txBody>
      </p:sp>
    </p:spTree>
    <p:custDataLst>
      <p:tags r:id="rId1"/>
    </p:custDataLst>
    <p:extLst>
      <p:ext uri="{BB962C8B-B14F-4D97-AF65-F5344CB8AC3E}">
        <p14:creationId xmlns:p14="http://schemas.microsoft.com/office/powerpoint/2010/main" val="4058474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to the energy  during chemical reaction?</a:t>
            </a:r>
          </a:p>
        </p:txBody>
      </p:sp>
      <p:sp>
        <p:nvSpPr>
          <p:cNvPr id="3" name="Content Placeholder 2"/>
          <p:cNvSpPr>
            <a:spLocks noGrp="1"/>
          </p:cNvSpPr>
          <p:nvPr>
            <p:ph idx="1"/>
          </p:nvPr>
        </p:nvSpPr>
        <p:spPr>
          <a:xfrm>
            <a:off x="152400" y="1417638"/>
            <a:ext cx="8229600" cy="4495800"/>
          </a:xfrm>
        </p:spPr>
        <p:txBody>
          <a:bodyPr/>
          <a:lstStyle/>
          <a:p>
            <a:r>
              <a:rPr lang="en-US" dirty="0"/>
              <a:t>Chemical energy may </a:t>
            </a:r>
            <a:r>
              <a:rPr lang="en-US" u="sng" dirty="0">
                <a:solidFill>
                  <a:srgbClr val="FFC000"/>
                </a:solidFill>
              </a:rPr>
              <a:t>change form. </a:t>
            </a:r>
          </a:p>
          <a:p>
            <a:pPr marL="0" indent="0">
              <a:buNone/>
            </a:pPr>
            <a:r>
              <a:rPr lang="en-US" dirty="0"/>
              <a:t>However, </a:t>
            </a:r>
            <a:r>
              <a:rPr lang="en-US" i="1" dirty="0">
                <a:solidFill>
                  <a:srgbClr val="FFC000"/>
                </a:solidFill>
              </a:rPr>
              <a:t>the </a:t>
            </a:r>
            <a:r>
              <a:rPr lang="en-US" i="1" u="sng" dirty="0">
                <a:solidFill>
                  <a:srgbClr val="FFC000"/>
                </a:solidFill>
                <a:effectLst/>
              </a:rPr>
              <a:t>total amount </a:t>
            </a:r>
            <a:r>
              <a:rPr lang="en-US" i="1" dirty="0">
                <a:solidFill>
                  <a:srgbClr val="FFC000"/>
                </a:solidFill>
              </a:rPr>
              <a:t>of energy is the same </a:t>
            </a:r>
            <a:r>
              <a:rPr lang="en-US" i="1" u="sng" dirty="0">
                <a:solidFill>
                  <a:srgbClr val="FFC000"/>
                </a:solidFill>
                <a:effectLst/>
              </a:rPr>
              <a:t>before and after </a:t>
            </a:r>
            <a:r>
              <a:rPr lang="en-US" i="1" dirty="0">
                <a:solidFill>
                  <a:srgbClr val="FFC000"/>
                </a:solidFill>
              </a:rPr>
              <a:t>the reaction</a:t>
            </a:r>
            <a:r>
              <a:rPr lang="en-US" dirty="0"/>
              <a:t>.</a:t>
            </a:r>
          </a:p>
          <a:p>
            <a:r>
              <a:rPr lang="en-US" dirty="0"/>
              <a:t>The amount of energy in the reactant is the same as the amount of energy in the product. </a:t>
            </a:r>
            <a:endParaRPr lang="en-US" dirty="0" smtClean="0"/>
          </a:p>
          <a:p>
            <a:r>
              <a:rPr lang="en-US" dirty="0" smtClean="0"/>
              <a:t>Energy </a:t>
            </a:r>
            <a:r>
              <a:rPr lang="en-US" u="sng" dirty="0" smtClean="0"/>
              <a:t>absorbed</a:t>
            </a:r>
            <a:r>
              <a:rPr lang="en-US" dirty="0" smtClean="0"/>
              <a:t> = energy </a:t>
            </a:r>
            <a:r>
              <a:rPr lang="en-US" u="sng" dirty="0" smtClean="0"/>
              <a:t>released.</a:t>
            </a:r>
            <a:r>
              <a:rPr lang="en-US" dirty="0" smtClean="0"/>
              <a:t> </a:t>
            </a:r>
          </a:p>
          <a:p>
            <a:r>
              <a:rPr lang="en-US" dirty="0" smtClean="0"/>
              <a:t>This </a:t>
            </a:r>
            <a:r>
              <a:rPr lang="en-US" dirty="0"/>
              <a:t>is known as the </a:t>
            </a:r>
          </a:p>
        </p:txBody>
      </p:sp>
    </p:spTree>
    <p:custDataLst>
      <p:tags r:id="rId1"/>
    </p:custDataLst>
    <p:extLst>
      <p:ext uri="{BB962C8B-B14F-4D97-AF65-F5344CB8AC3E}">
        <p14:creationId xmlns:p14="http://schemas.microsoft.com/office/powerpoint/2010/main" val="821656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conservation of Energy</a:t>
            </a:r>
            <a:endParaRPr lang="en-US" dirty="0"/>
          </a:p>
        </p:txBody>
      </p:sp>
      <p:sp>
        <p:nvSpPr>
          <p:cNvPr id="3" name="Content Placeholder 2"/>
          <p:cNvSpPr>
            <a:spLocks noGrp="1"/>
          </p:cNvSpPr>
          <p:nvPr>
            <p:ph idx="1"/>
          </p:nvPr>
        </p:nvSpPr>
        <p:spPr/>
        <p:txBody>
          <a:bodyPr/>
          <a:lstStyle/>
          <a:p>
            <a:pPr marL="0" indent="0">
              <a:buNone/>
            </a:pPr>
            <a:r>
              <a:rPr lang="en-US" b="1" u="sng" dirty="0">
                <a:solidFill>
                  <a:srgbClr val="FFC000"/>
                </a:solidFill>
                <a:effectLst/>
              </a:rPr>
              <a:t>Law of Conservation of </a:t>
            </a:r>
            <a:r>
              <a:rPr lang="en-US" b="1" u="sng" dirty="0" smtClean="0">
                <a:solidFill>
                  <a:srgbClr val="FFC000"/>
                </a:solidFill>
                <a:effectLst/>
              </a:rPr>
              <a:t>Energy</a:t>
            </a:r>
            <a:endParaRPr lang="en-US" b="1" u="sng" dirty="0">
              <a:solidFill>
                <a:srgbClr val="FFC000"/>
              </a:solidFill>
              <a:effectLst/>
            </a:endParaRPr>
          </a:p>
          <a:p>
            <a:r>
              <a:rPr lang="en-US" dirty="0"/>
              <a:t>“Energy is neither </a:t>
            </a:r>
            <a:r>
              <a:rPr lang="en-US" u="sng" dirty="0">
                <a:solidFill>
                  <a:srgbClr val="FFC000"/>
                </a:solidFill>
              </a:rPr>
              <a:t>created nor destroyed </a:t>
            </a:r>
            <a:r>
              <a:rPr lang="en-US" dirty="0"/>
              <a:t>but </a:t>
            </a:r>
            <a:r>
              <a:rPr lang="en-US" dirty="0" smtClean="0"/>
              <a:t>is </a:t>
            </a:r>
            <a:r>
              <a:rPr lang="en-US" dirty="0"/>
              <a:t>transformed from one form to another.”</a:t>
            </a:r>
          </a:p>
          <a:p>
            <a:endParaRPr lang="en-US" dirty="0"/>
          </a:p>
        </p:txBody>
      </p:sp>
    </p:spTree>
    <p:extLst>
      <p:ext uri="{BB962C8B-B14F-4D97-AF65-F5344CB8AC3E}">
        <p14:creationId xmlns:p14="http://schemas.microsoft.com/office/powerpoint/2010/main" val="1250398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chemical reaction</a:t>
            </a:r>
          </a:p>
        </p:txBody>
      </p:sp>
      <p:sp>
        <p:nvSpPr>
          <p:cNvPr id="3" name="Text Placeholder 2"/>
          <p:cNvSpPr>
            <a:spLocks noGrp="1"/>
          </p:cNvSpPr>
          <p:nvPr>
            <p:ph type="body" idx="1"/>
          </p:nvPr>
        </p:nvSpPr>
        <p:spPr>
          <a:ln>
            <a:solidFill>
              <a:srgbClr val="FFFF00"/>
            </a:solidFill>
          </a:ln>
        </p:spPr>
        <p:txBody>
          <a:bodyPr/>
          <a:lstStyle/>
          <a:p>
            <a:r>
              <a:rPr lang="en-US" dirty="0"/>
              <a:t>1. Formation of bonds</a:t>
            </a:r>
          </a:p>
        </p:txBody>
      </p:sp>
      <p:sp>
        <p:nvSpPr>
          <p:cNvPr id="4" name="Content Placeholder 3"/>
          <p:cNvSpPr>
            <a:spLocks noGrp="1"/>
          </p:cNvSpPr>
          <p:nvPr>
            <p:ph sz="half" idx="2"/>
          </p:nvPr>
        </p:nvSpPr>
        <p:spPr>
          <a:ln>
            <a:solidFill>
              <a:srgbClr val="FFFF00"/>
            </a:solidFill>
          </a:ln>
        </p:spPr>
        <p:txBody>
          <a:bodyPr/>
          <a:lstStyle/>
          <a:p>
            <a:r>
              <a:rPr lang="en-US" dirty="0"/>
              <a:t>When new bond is formed, </a:t>
            </a:r>
            <a:r>
              <a:rPr lang="en-US" u="sng" dirty="0">
                <a:solidFill>
                  <a:srgbClr val="FFC000"/>
                </a:solidFill>
                <a:effectLst/>
              </a:rPr>
              <a:t>energy is released</a:t>
            </a:r>
          </a:p>
          <a:p>
            <a:r>
              <a:rPr lang="en-US" dirty="0"/>
              <a:t>Example: In burning gasoline, </a:t>
            </a:r>
            <a:r>
              <a:rPr lang="en-US" u="sng" dirty="0"/>
              <a:t>energy </a:t>
            </a:r>
            <a:r>
              <a:rPr lang="en-US" dirty="0"/>
              <a:t>is released as heat or light</a:t>
            </a:r>
          </a:p>
        </p:txBody>
      </p:sp>
      <p:sp>
        <p:nvSpPr>
          <p:cNvPr id="5" name="Text Placeholder 4"/>
          <p:cNvSpPr>
            <a:spLocks noGrp="1"/>
          </p:cNvSpPr>
          <p:nvPr>
            <p:ph type="body" sz="quarter" idx="3"/>
          </p:nvPr>
        </p:nvSpPr>
        <p:spPr>
          <a:ln>
            <a:solidFill>
              <a:srgbClr val="FFFF00"/>
            </a:solidFill>
          </a:ln>
        </p:spPr>
        <p:txBody>
          <a:bodyPr/>
          <a:lstStyle/>
          <a:p>
            <a:r>
              <a:rPr lang="en-US" dirty="0"/>
              <a:t>2. Breaking of bonds</a:t>
            </a:r>
          </a:p>
        </p:txBody>
      </p:sp>
      <p:sp>
        <p:nvSpPr>
          <p:cNvPr id="6" name="Content Placeholder 5"/>
          <p:cNvSpPr>
            <a:spLocks noGrp="1"/>
          </p:cNvSpPr>
          <p:nvPr>
            <p:ph sz="quarter" idx="4"/>
          </p:nvPr>
        </p:nvSpPr>
        <p:spPr>
          <a:ln>
            <a:solidFill>
              <a:srgbClr val="FFFF00"/>
            </a:solidFill>
          </a:ln>
        </p:spPr>
        <p:txBody>
          <a:bodyPr/>
          <a:lstStyle/>
          <a:p>
            <a:r>
              <a:rPr lang="en-US" dirty="0"/>
              <a:t>Bonds break in chemical reaction. Breaking bonds </a:t>
            </a:r>
            <a:r>
              <a:rPr lang="en-US" u="sng" dirty="0">
                <a:solidFill>
                  <a:srgbClr val="FFC000"/>
                </a:solidFill>
                <a:effectLst/>
              </a:rPr>
              <a:t>requires energy</a:t>
            </a:r>
          </a:p>
          <a:p>
            <a:r>
              <a:rPr lang="en-US" dirty="0"/>
              <a:t>Example: energy is needed to break bonds of atoms in isooctane (gasoline) and oxygen. A spark from spark plugs provides the energy to breaks these bonds. </a:t>
            </a:r>
          </a:p>
        </p:txBody>
      </p:sp>
    </p:spTree>
    <p:custDataLst>
      <p:tags r:id="rId1"/>
    </p:custDataLst>
    <p:extLst>
      <p:ext uri="{BB962C8B-B14F-4D97-AF65-F5344CB8AC3E}">
        <p14:creationId xmlns:p14="http://schemas.microsoft.com/office/powerpoint/2010/main" val="2276165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Activation Energy </a:t>
            </a:r>
          </a:p>
        </p:txBody>
      </p:sp>
      <p:sp>
        <p:nvSpPr>
          <p:cNvPr id="3" name="Content Placeholder 2"/>
          <p:cNvSpPr>
            <a:spLocks noGrp="1"/>
          </p:cNvSpPr>
          <p:nvPr>
            <p:ph idx="1"/>
          </p:nvPr>
        </p:nvSpPr>
        <p:spPr/>
        <p:txBody>
          <a:bodyPr/>
          <a:lstStyle/>
          <a:p>
            <a:r>
              <a:rPr lang="en-US" dirty="0"/>
              <a:t>The </a:t>
            </a:r>
            <a:r>
              <a:rPr lang="en-US" u="sng" dirty="0">
                <a:solidFill>
                  <a:srgbClr val="FFFF00"/>
                </a:solidFill>
              </a:rPr>
              <a:t>minimum energy </a:t>
            </a:r>
            <a:r>
              <a:rPr lang="en-US" dirty="0"/>
              <a:t>that colliding particles (reactants) must have in order to react. </a:t>
            </a:r>
          </a:p>
          <a:p>
            <a:r>
              <a:rPr lang="en-US" dirty="0"/>
              <a:t>It is a </a:t>
            </a:r>
            <a:r>
              <a:rPr lang="en-US" u="sng" dirty="0">
                <a:solidFill>
                  <a:srgbClr val="FFFF00"/>
                </a:solidFill>
              </a:rPr>
              <a:t>barrier that </a:t>
            </a:r>
            <a:r>
              <a:rPr lang="en-US" u="sng" dirty="0" smtClean="0">
                <a:solidFill>
                  <a:srgbClr val="FFFF00"/>
                </a:solidFill>
              </a:rPr>
              <a:t>reactants (hump) </a:t>
            </a:r>
            <a:r>
              <a:rPr lang="en-US" dirty="0"/>
              <a:t>must cross to be converted to product. </a:t>
            </a:r>
          </a:p>
        </p:txBody>
      </p:sp>
    </p:spTree>
    <p:custDataLst>
      <p:tags r:id="rId1"/>
    </p:custDataLst>
    <p:extLst>
      <p:ext uri="{BB962C8B-B14F-4D97-AF65-F5344CB8AC3E}">
        <p14:creationId xmlns:p14="http://schemas.microsoft.com/office/powerpoint/2010/main" val="1987538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Activation Energy </a:t>
            </a:r>
          </a:p>
        </p:txBody>
      </p:sp>
      <p:pic>
        <p:nvPicPr>
          <p:cNvPr id="19458" name="Picture 2" descr="Image result for activation energ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4850" y="1524000"/>
            <a:ext cx="7292340"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86400" y="4343400"/>
            <a:ext cx="1828800" cy="597932"/>
          </a:xfrm>
          <a:prstGeom prst="rect">
            <a:avLst/>
          </a:prstGeom>
          <a:solidFill>
            <a:srgbClr val="002060"/>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82476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0"/>
            <a:ext cx="8229600" cy="1143000"/>
          </a:xfrm>
        </p:spPr>
        <p:txBody>
          <a:bodyPr/>
          <a:lstStyle/>
          <a:p>
            <a:pPr eaLnBrk="1" hangingPunct="1">
              <a:defRPr/>
            </a:pPr>
            <a:r>
              <a:rPr lang="en-US"/>
              <a:t>Heat of Reactions</a:t>
            </a:r>
          </a:p>
        </p:txBody>
      </p:sp>
      <p:sp>
        <p:nvSpPr>
          <p:cNvPr id="34820" name="Rectangle 4"/>
          <p:cNvSpPr>
            <a:spLocks noGrp="1" noChangeArrowheads="1"/>
          </p:cNvSpPr>
          <p:nvPr>
            <p:ph sz="half" idx="1"/>
          </p:nvPr>
        </p:nvSpPr>
        <p:spPr>
          <a:xfrm>
            <a:off x="4522750" y="850322"/>
            <a:ext cx="4033838" cy="4495800"/>
          </a:xfrm>
        </p:spPr>
        <p:txBody>
          <a:bodyPr/>
          <a:lstStyle/>
          <a:p>
            <a:pPr eaLnBrk="1" hangingPunct="1">
              <a:defRPr/>
            </a:pPr>
            <a:r>
              <a:rPr lang="en-US" b="1" dirty="0"/>
              <a:t>EXOTHERMIC</a:t>
            </a:r>
          </a:p>
          <a:p>
            <a:pPr eaLnBrk="1" hangingPunct="1">
              <a:defRPr/>
            </a:pPr>
            <a:r>
              <a:rPr lang="en-US" dirty="0"/>
              <a:t>Energy is </a:t>
            </a:r>
            <a:r>
              <a:rPr lang="en-US" u="sng" dirty="0" smtClean="0">
                <a:solidFill>
                  <a:srgbClr val="FFFF00"/>
                </a:solidFill>
                <a:effectLst/>
              </a:rPr>
              <a:t>released</a:t>
            </a:r>
            <a:r>
              <a:rPr lang="en-US" dirty="0" smtClean="0"/>
              <a:t> </a:t>
            </a:r>
            <a:r>
              <a:rPr lang="en-US" dirty="0"/>
              <a:t>by the </a:t>
            </a:r>
            <a:r>
              <a:rPr lang="en-US" dirty="0" smtClean="0"/>
              <a:t>reaction.</a:t>
            </a:r>
            <a:endParaRPr lang="en-US" dirty="0"/>
          </a:p>
          <a:p>
            <a:pPr eaLnBrk="1" hangingPunct="1">
              <a:defRPr/>
            </a:pPr>
            <a:r>
              <a:rPr lang="en-US" dirty="0" smtClean="0"/>
              <a:t> The surrounding </a:t>
            </a:r>
            <a:r>
              <a:rPr lang="en-US" dirty="0"/>
              <a:t>usually becomes </a:t>
            </a:r>
            <a:r>
              <a:rPr lang="en-US" u="sng" dirty="0">
                <a:solidFill>
                  <a:srgbClr val="FFFF00"/>
                </a:solidFill>
              </a:rPr>
              <a:t>warm </a:t>
            </a:r>
            <a:r>
              <a:rPr lang="en-US" dirty="0">
                <a:solidFill>
                  <a:srgbClr val="FFFF00"/>
                </a:solidFill>
              </a:rPr>
              <a:t>but not necessarily </a:t>
            </a:r>
          </a:p>
        </p:txBody>
      </p:sp>
      <p:sp>
        <p:nvSpPr>
          <p:cNvPr id="34821" name="Rectangle 5"/>
          <p:cNvSpPr>
            <a:spLocks noGrp="1" noChangeArrowheads="1"/>
          </p:cNvSpPr>
          <p:nvPr>
            <p:ph sz="half" idx="2"/>
          </p:nvPr>
        </p:nvSpPr>
        <p:spPr>
          <a:xfrm>
            <a:off x="233903" y="949037"/>
            <a:ext cx="4033837" cy="4495800"/>
          </a:xfrm>
        </p:spPr>
        <p:txBody>
          <a:bodyPr/>
          <a:lstStyle/>
          <a:p>
            <a:pPr eaLnBrk="1" hangingPunct="1">
              <a:defRPr/>
            </a:pPr>
            <a:r>
              <a:rPr lang="en-US" b="1" dirty="0"/>
              <a:t>ENDOTHERMIC</a:t>
            </a:r>
          </a:p>
          <a:p>
            <a:pPr eaLnBrk="1" hangingPunct="1">
              <a:defRPr/>
            </a:pPr>
            <a:r>
              <a:rPr lang="en-US" dirty="0"/>
              <a:t>Energy is </a:t>
            </a:r>
            <a:r>
              <a:rPr lang="en-US" u="sng" dirty="0" smtClean="0">
                <a:solidFill>
                  <a:srgbClr val="FFFF00"/>
                </a:solidFill>
                <a:effectLst/>
              </a:rPr>
              <a:t>absorbed </a:t>
            </a:r>
            <a:r>
              <a:rPr lang="en-US" dirty="0"/>
              <a:t>by the </a:t>
            </a:r>
            <a:r>
              <a:rPr lang="en-US" dirty="0" smtClean="0"/>
              <a:t>reaction.  (system) </a:t>
            </a:r>
            <a:endParaRPr lang="en-US" dirty="0"/>
          </a:p>
          <a:p>
            <a:pPr eaLnBrk="1" hangingPunct="1">
              <a:defRPr/>
            </a:pPr>
            <a:r>
              <a:rPr lang="en-US" dirty="0"/>
              <a:t>The </a:t>
            </a:r>
            <a:r>
              <a:rPr lang="en-US" dirty="0" smtClean="0"/>
              <a:t>surrounding </a:t>
            </a:r>
            <a:r>
              <a:rPr lang="en-US" dirty="0"/>
              <a:t>becomes </a:t>
            </a:r>
            <a:r>
              <a:rPr lang="en-US" u="sng" dirty="0">
                <a:solidFill>
                  <a:srgbClr val="FFFF00"/>
                </a:solidFill>
              </a:rPr>
              <a:t>cold but not necessarily. </a:t>
            </a:r>
          </a:p>
        </p:txBody>
      </p:sp>
      <p:pic>
        <p:nvPicPr>
          <p:cNvPr id="26629" name="Picture 7" descr="MCj02808120000[1]"/>
          <p:cNvPicPr>
            <a:picLocks noChangeAspect="1" noChangeArrowheads="1"/>
          </p:cNvPicPr>
          <p:nvPr/>
        </p:nvPicPr>
        <p:blipFill>
          <a:blip r:embed="rId3" cstate="print"/>
          <a:srcRect/>
          <a:stretch>
            <a:fillRect/>
          </a:stretch>
        </p:blipFill>
        <p:spPr bwMode="auto">
          <a:xfrm>
            <a:off x="1802797" y="5377984"/>
            <a:ext cx="1403532" cy="1499682"/>
          </a:xfrm>
          <a:prstGeom prst="rect">
            <a:avLst/>
          </a:prstGeom>
          <a:noFill/>
          <a:ln w="9525">
            <a:noFill/>
            <a:miter lim="800000"/>
            <a:headEnd/>
            <a:tailEnd/>
          </a:ln>
        </p:spPr>
      </p:pic>
      <p:sp>
        <p:nvSpPr>
          <p:cNvPr id="34824" name="Line 8"/>
          <p:cNvSpPr>
            <a:spLocks noChangeShapeType="1"/>
          </p:cNvSpPr>
          <p:nvPr/>
        </p:nvSpPr>
        <p:spPr bwMode="auto">
          <a:xfrm flipH="1">
            <a:off x="5197187" y="5569527"/>
            <a:ext cx="457200" cy="76200"/>
          </a:xfrm>
          <a:prstGeom prst="line">
            <a:avLst/>
          </a:prstGeom>
          <a:noFill/>
          <a:ln w="9525">
            <a:solidFill>
              <a:schemeClr val="tx1"/>
            </a:solidFill>
            <a:round/>
            <a:headEnd/>
            <a:tailEnd type="triangle" w="med" len="med"/>
          </a:ln>
        </p:spPr>
        <p:txBody>
          <a:bodyPr/>
          <a:lstStyle/>
          <a:p>
            <a:endParaRPr lang="en-US"/>
          </a:p>
        </p:txBody>
      </p:sp>
      <p:sp>
        <p:nvSpPr>
          <p:cNvPr id="34825" name="Line 9"/>
          <p:cNvSpPr>
            <a:spLocks noChangeShapeType="1"/>
          </p:cNvSpPr>
          <p:nvPr/>
        </p:nvSpPr>
        <p:spPr bwMode="auto">
          <a:xfrm flipH="1">
            <a:off x="5404536" y="6248400"/>
            <a:ext cx="407445" cy="228600"/>
          </a:xfrm>
          <a:prstGeom prst="line">
            <a:avLst/>
          </a:prstGeom>
          <a:noFill/>
          <a:ln w="9525">
            <a:solidFill>
              <a:schemeClr val="tx1"/>
            </a:solidFill>
            <a:round/>
            <a:headEnd/>
            <a:tailEnd type="triangle" w="med" len="med"/>
          </a:ln>
        </p:spPr>
        <p:txBody>
          <a:bodyPr/>
          <a:lstStyle/>
          <a:p>
            <a:endParaRPr lang="en-US"/>
          </a:p>
        </p:txBody>
      </p:sp>
      <p:sp>
        <p:nvSpPr>
          <p:cNvPr id="34826" name="Line 10"/>
          <p:cNvSpPr>
            <a:spLocks noChangeShapeType="1"/>
          </p:cNvSpPr>
          <p:nvPr/>
        </p:nvSpPr>
        <p:spPr bwMode="auto">
          <a:xfrm flipH="1">
            <a:off x="6292225" y="6370823"/>
            <a:ext cx="76200" cy="457200"/>
          </a:xfrm>
          <a:prstGeom prst="line">
            <a:avLst/>
          </a:prstGeom>
          <a:noFill/>
          <a:ln w="9525">
            <a:solidFill>
              <a:schemeClr val="tx1"/>
            </a:solidFill>
            <a:round/>
            <a:headEnd/>
            <a:tailEnd type="triangle" w="med" len="med"/>
          </a:ln>
        </p:spPr>
        <p:txBody>
          <a:bodyPr/>
          <a:lstStyle/>
          <a:p>
            <a:endParaRPr lang="en-US"/>
          </a:p>
        </p:txBody>
      </p:sp>
      <p:sp>
        <p:nvSpPr>
          <p:cNvPr id="34827" name="Line 11"/>
          <p:cNvSpPr>
            <a:spLocks noChangeShapeType="1"/>
          </p:cNvSpPr>
          <p:nvPr/>
        </p:nvSpPr>
        <p:spPr bwMode="auto">
          <a:xfrm>
            <a:off x="6961548" y="6092537"/>
            <a:ext cx="506051" cy="232063"/>
          </a:xfrm>
          <a:prstGeom prst="line">
            <a:avLst/>
          </a:prstGeom>
          <a:noFill/>
          <a:ln w="9525">
            <a:solidFill>
              <a:schemeClr val="tx1"/>
            </a:solidFill>
            <a:round/>
            <a:headEnd/>
            <a:tailEnd type="triangle" w="med" len="med"/>
          </a:ln>
        </p:spPr>
        <p:txBody>
          <a:bodyPr/>
          <a:lstStyle/>
          <a:p>
            <a:endParaRPr lang="en-US"/>
          </a:p>
        </p:txBody>
      </p:sp>
      <p:sp>
        <p:nvSpPr>
          <p:cNvPr id="34828" name="Line 12"/>
          <p:cNvSpPr>
            <a:spLocks noChangeShapeType="1"/>
          </p:cNvSpPr>
          <p:nvPr/>
        </p:nvSpPr>
        <p:spPr bwMode="auto">
          <a:xfrm>
            <a:off x="6964579" y="5417127"/>
            <a:ext cx="710983" cy="228600"/>
          </a:xfrm>
          <a:prstGeom prst="line">
            <a:avLst/>
          </a:prstGeom>
          <a:noFill/>
          <a:ln w="9525">
            <a:solidFill>
              <a:schemeClr val="tx1"/>
            </a:solidFill>
            <a:round/>
            <a:headEnd/>
            <a:tailEnd type="triangle" w="med" len="med"/>
          </a:ln>
        </p:spPr>
        <p:txBody>
          <a:bodyPr/>
          <a:lstStyle/>
          <a:p>
            <a:endParaRPr lang="en-US"/>
          </a:p>
        </p:txBody>
      </p:sp>
      <p:pic>
        <p:nvPicPr>
          <p:cNvPr id="26635" name="Picture 13" descr="MCj02808120000[1]"/>
          <p:cNvPicPr>
            <a:picLocks noChangeAspect="1" noChangeArrowheads="1"/>
          </p:cNvPicPr>
          <p:nvPr/>
        </p:nvPicPr>
        <p:blipFill>
          <a:blip r:embed="rId3" cstate="print"/>
          <a:srcRect/>
          <a:stretch>
            <a:fillRect/>
          </a:stretch>
        </p:blipFill>
        <p:spPr bwMode="auto">
          <a:xfrm>
            <a:off x="5851501" y="5091697"/>
            <a:ext cx="1320657" cy="1411129"/>
          </a:xfrm>
          <a:prstGeom prst="rect">
            <a:avLst/>
          </a:prstGeom>
          <a:noFill/>
          <a:ln w="9525">
            <a:noFill/>
            <a:miter lim="800000"/>
            <a:headEnd/>
            <a:tailEnd/>
          </a:ln>
        </p:spPr>
      </p:pic>
      <p:sp>
        <p:nvSpPr>
          <p:cNvPr id="34830" name="Line 14"/>
          <p:cNvSpPr>
            <a:spLocks noChangeShapeType="1"/>
          </p:cNvSpPr>
          <p:nvPr/>
        </p:nvSpPr>
        <p:spPr bwMode="auto">
          <a:xfrm flipH="1">
            <a:off x="1178134" y="6054437"/>
            <a:ext cx="457200" cy="76200"/>
          </a:xfrm>
          <a:prstGeom prst="line">
            <a:avLst/>
          </a:prstGeom>
          <a:noFill/>
          <a:ln w="9525">
            <a:solidFill>
              <a:schemeClr val="tx1"/>
            </a:solidFill>
            <a:round/>
            <a:headEnd type="triangle" w="med" len="med"/>
            <a:tailEnd/>
          </a:ln>
        </p:spPr>
        <p:txBody>
          <a:bodyPr/>
          <a:lstStyle/>
          <a:p>
            <a:endParaRPr lang="en-US"/>
          </a:p>
        </p:txBody>
      </p:sp>
      <p:sp>
        <p:nvSpPr>
          <p:cNvPr id="34831" name="Line 15"/>
          <p:cNvSpPr>
            <a:spLocks noChangeShapeType="1"/>
          </p:cNvSpPr>
          <p:nvPr/>
        </p:nvSpPr>
        <p:spPr bwMode="auto">
          <a:xfrm flipH="1">
            <a:off x="1116878" y="6447023"/>
            <a:ext cx="381000" cy="381000"/>
          </a:xfrm>
          <a:prstGeom prst="line">
            <a:avLst/>
          </a:prstGeom>
          <a:noFill/>
          <a:ln w="9525">
            <a:solidFill>
              <a:schemeClr val="tx1"/>
            </a:solidFill>
            <a:round/>
            <a:headEnd type="triangle" w="med" len="med"/>
            <a:tailEnd/>
          </a:ln>
        </p:spPr>
        <p:txBody>
          <a:bodyPr/>
          <a:lstStyle/>
          <a:p>
            <a:endParaRPr lang="en-US"/>
          </a:p>
        </p:txBody>
      </p:sp>
      <p:sp>
        <p:nvSpPr>
          <p:cNvPr id="34832" name="Line 16"/>
          <p:cNvSpPr>
            <a:spLocks noChangeShapeType="1"/>
          </p:cNvSpPr>
          <p:nvPr/>
        </p:nvSpPr>
        <p:spPr bwMode="auto">
          <a:xfrm flipH="1">
            <a:off x="2174622" y="6061364"/>
            <a:ext cx="76200" cy="457200"/>
          </a:xfrm>
          <a:prstGeom prst="line">
            <a:avLst/>
          </a:prstGeom>
          <a:noFill/>
          <a:ln w="9525">
            <a:solidFill>
              <a:schemeClr val="tx1"/>
            </a:solidFill>
            <a:round/>
            <a:headEnd type="triangle" w="med" len="med"/>
            <a:tailEnd/>
          </a:ln>
        </p:spPr>
        <p:txBody>
          <a:bodyPr/>
          <a:lstStyle/>
          <a:p>
            <a:endParaRPr lang="en-US"/>
          </a:p>
        </p:txBody>
      </p:sp>
      <p:sp>
        <p:nvSpPr>
          <p:cNvPr id="34833" name="Line 17"/>
          <p:cNvSpPr>
            <a:spLocks noChangeShapeType="1"/>
          </p:cNvSpPr>
          <p:nvPr/>
        </p:nvSpPr>
        <p:spPr bwMode="auto">
          <a:xfrm>
            <a:off x="3042948" y="6404264"/>
            <a:ext cx="228600" cy="381000"/>
          </a:xfrm>
          <a:prstGeom prst="line">
            <a:avLst/>
          </a:prstGeom>
          <a:noFill/>
          <a:ln w="9525">
            <a:solidFill>
              <a:schemeClr val="tx1"/>
            </a:solidFill>
            <a:round/>
            <a:headEnd type="triangle" w="med" len="med"/>
            <a:tailEnd/>
          </a:ln>
        </p:spPr>
        <p:txBody>
          <a:bodyPr/>
          <a:lstStyle/>
          <a:p>
            <a:endParaRPr lang="en-US"/>
          </a:p>
        </p:txBody>
      </p:sp>
      <p:sp>
        <p:nvSpPr>
          <p:cNvPr id="34834" name="Line 18"/>
          <p:cNvSpPr>
            <a:spLocks noChangeShapeType="1"/>
          </p:cNvSpPr>
          <p:nvPr/>
        </p:nvSpPr>
        <p:spPr bwMode="auto">
          <a:xfrm>
            <a:off x="3082846" y="6167870"/>
            <a:ext cx="519546" cy="161059"/>
          </a:xfrm>
          <a:prstGeom prst="line">
            <a:avLst/>
          </a:prstGeom>
          <a:noFill/>
          <a:ln w="9525">
            <a:solidFill>
              <a:schemeClr val="tx1"/>
            </a:solidFill>
            <a:round/>
            <a:headEnd type="triangle" w="med" len="med"/>
            <a:tailEnd/>
          </a:ln>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animEffect transition="in" filter="wipe(up)">
                                      <p:cBhvr>
                                        <p:cTn id="7" dur="500"/>
                                        <p:tgtEl>
                                          <p:spTgt spid="3482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4825"/>
                                        </p:tgtEl>
                                        <p:attrNameLst>
                                          <p:attrName>style.visibility</p:attrName>
                                        </p:attrNameLst>
                                      </p:cBhvr>
                                      <p:to>
                                        <p:strVal val="visible"/>
                                      </p:to>
                                    </p:set>
                                    <p:animEffect transition="in" filter="wipe(up)">
                                      <p:cBhvr>
                                        <p:cTn id="10" dur="500"/>
                                        <p:tgtEl>
                                          <p:spTgt spid="3482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4826"/>
                                        </p:tgtEl>
                                        <p:attrNameLst>
                                          <p:attrName>style.visibility</p:attrName>
                                        </p:attrNameLst>
                                      </p:cBhvr>
                                      <p:to>
                                        <p:strVal val="visible"/>
                                      </p:to>
                                    </p:set>
                                    <p:animEffect transition="in" filter="wipe(up)">
                                      <p:cBhvr>
                                        <p:cTn id="13" dur="500"/>
                                        <p:tgtEl>
                                          <p:spTgt spid="3482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4827"/>
                                        </p:tgtEl>
                                        <p:attrNameLst>
                                          <p:attrName>style.visibility</p:attrName>
                                        </p:attrNameLst>
                                      </p:cBhvr>
                                      <p:to>
                                        <p:strVal val="visible"/>
                                      </p:to>
                                    </p:set>
                                    <p:animEffect transition="in" filter="wipe(up)">
                                      <p:cBhvr>
                                        <p:cTn id="16" dur="500"/>
                                        <p:tgtEl>
                                          <p:spTgt spid="3482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4828"/>
                                        </p:tgtEl>
                                        <p:attrNameLst>
                                          <p:attrName>style.visibility</p:attrName>
                                        </p:attrNameLst>
                                      </p:cBhvr>
                                      <p:to>
                                        <p:strVal val="visible"/>
                                      </p:to>
                                    </p:set>
                                    <p:animEffect transition="in" filter="wipe(up)">
                                      <p:cBhvr>
                                        <p:cTn id="19" dur="500"/>
                                        <p:tgtEl>
                                          <p:spTgt spid="348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4830"/>
                                        </p:tgtEl>
                                        <p:attrNameLst>
                                          <p:attrName>style.visibility</p:attrName>
                                        </p:attrNameLst>
                                      </p:cBhvr>
                                      <p:to>
                                        <p:strVal val="visible"/>
                                      </p:to>
                                    </p:set>
                                    <p:animEffect transition="in" filter="wipe(down)">
                                      <p:cBhvr>
                                        <p:cTn id="24" dur="500"/>
                                        <p:tgtEl>
                                          <p:spTgt spid="3483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4831"/>
                                        </p:tgtEl>
                                        <p:attrNameLst>
                                          <p:attrName>style.visibility</p:attrName>
                                        </p:attrNameLst>
                                      </p:cBhvr>
                                      <p:to>
                                        <p:strVal val="visible"/>
                                      </p:to>
                                    </p:set>
                                    <p:animEffect transition="in" filter="wipe(down)">
                                      <p:cBhvr>
                                        <p:cTn id="27" dur="500"/>
                                        <p:tgtEl>
                                          <p:spTgt spid="3483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4832"/>
                                        </p:tgtEl>
                                        <p:attrNameLst>
                                          <p:attrName>style.visibility</p:attrName>
                                        </p:attrNameLst>
                                      </p:cBhvr>
                                      <p:to>
                                        <p:strVal val="visible"/>
                                      </p:to>
                                    </p:set>
                                    <p:animEffect transition="in" filter="wipe(down)">
                                      <p:cBhvr>
                                        <p:cTn id="30" dur="500"/>
                                        <p:tgtEl>
                                          <p:spTgt spid="3483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4833"/>
                                        </p:tgtEl>
                                        <p:attrNameLst>
                                          <p:attrName>style.visibility</p:attrName>
                                        </p:attrNameLst>
                                      </p:cBhvr>
                                      <p:to>
                                        <p:strVal val="visible"/>
                                      </p:to>
                                    </p:set>
                                    <p:animEffect transition="in" filter="wipe(down)">
                                      <p:cBhvr>
                                        <p:cTn id="33" dur="500"/>
                                        <p:tgtEl>
                                          <p:spTgt spid="348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834"/>
                                        </p:tgtEl>
                                        <p:attrNameLst>
                                          <p:attrName>style.visibility</p:attrName>
                                        </p:attrNameLst>
                                      </p:cBhvr>
                                      <p:to>
                                        <p:strVal val="visible"/>
                                      </p:to>
                                    </p:set>
                                    <p:animEffect transition="in" filter="wipe(down)">
                                      <p:cBhvr>
                                        <p:cTn id="36" dur="500"/>
                                        <p:tgtEl>
                                          <p:spTgt spid="34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nimBg="1"/>
      <p:bldP spid="34825" grpId="0" animBg="1"/>
      <p:bldP spid="34826" grpId="0" animBg="1"/>
      <p:bldP spid="34827" grpId="0" animBg="1"/>
      <p:bldP spid="34828" grpId="0" animBg="1"/>
      <p:bldP spid="34830" grpId="0" animBg="1"/>
      <p:bldP spid="34831" grpId="0" animBg="1"/>
      <p:bldP spid="34832" grpId="0" animBg="1"/>
      <p:bldP spid="34833" grpId="0" animBg="1"/>
      <p:bldP spid="3483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p:txBody>
          <a:bodyPr/>
          <a:lstStyle/>
          <a:p>
            <a:pPr eaLnBrk="1" hangingPunct="1">
              <a:defRPr/>
            </a:pPr>
            <a:r>
              <a:rPr lang="en-US"/>
              <a:t>What is a chemical reaction?</a:t>
            </a:r>
          </a:p>
        </p:txBody>
      </p:sp>
      <p:sp>
        <p:nvSpPr>
          <p:cNvPr id="31747" name="Rectangle 1027"/>
          <p:cNvSpPr>
            <a:spLocks noGrp="1" noChangeArrowheads="1"/>
          </p:cNvSpPr>
          <p:nvPr>
            <p:ph idx="1"/>
          </p:nvPr>
        </p:nvSpPr>
        <p:spPr>
          <a:xfrm>
            <a:off x="457200" y="1600200"/>
            <a:ext cx="8229600" cy="4800600"/>
          </a:xfrm>
        </p:spPr>
        <p:txBody>
          <a:bodyPr/>
          <a:lstStyle/>
          <a:p>
            <a:pPr eaLnBrk="1" hangingPunct="1">
              <a:defRPr/>
            </a:pPr>
            <a:r>
              <a:rPr lang="en-US" dirty="0" smtClean="0">
                <a:solidFill>
                  <a:srgbClr val="FFFF00"/>
                </a:solidFill>
              </a:rPr>
              <a:t>A process in which </a:t>
            </a:r>
            <a:r>
              <a:rPr lang="en-US" dirty="0" smtClean="0"/>
              <a:t>substances </a:t>
            </a:r>
            <a:r>
              <a:rPr lang="en-US" dirty="0"/>
              <a:t>undergo chemical changes to </a:t>
            </a:r>
            <a:r>
              <a:rPr lang="en-US" i="1" u="sng" dirty="0">
                <a:solidFill>
                  <a:srgbClr val="FFC000"/>
                </a:solidFill>
              </a:rPr>
              <a:t>form </a:t>
            </a:r>
            <a:r>
              <a:rPr lang="en-US" i="1" u="sng" dirty="0" smtClean="0">
                <a:solidFill>
                  <a:srgbClr val="FFC000"/>
                </a:solidFill>
              </a:rPr>
              <a:t>a new substance</a:t>
            </a:r>
            <a:r>
              <a:rPr lang="en-US" u="sng" dirty="0" smtClean="0">
                <a:solidFill>
                  <a:srgbClr val="FFC000"/>
                </a:solidFill>
              </a:rPr>
              <a:t>.</a:t>
            </a:r>
            <a:endParaRPr lang="en-US" u="sng" dirty="0">
              <a:solidFill>
                <a:srgbClr val="FFC000"/>
              </a:solidFill>
            </a:endParaRPr>
          </a:p>
          <a:p>
            <a:pPr eaLnBrk="1" hangingPunct="1">
              <a:defRPr/>
            </a:pPr>
            <a:r>
              <a:rPr lang="en-US" dirty="0"/>
              <a:t>Common chemical </a:t>
            </a:r>
            <a:r>
              <a:rPr lang="en-US" dirty="0" smtClean="0"/>
              <a:t>reactions in real life:</a:t>
            </a:r>
            <a:endParaRPr lang="en-US" dirty="0"/>
          </a:p>
          <a:p>
            <a:pPr lvl="1" eaLnBrk="1" hangingPunct="1">
              <a:defRPr/>
            </a:pPr>
            <a:r>
              <a:rPr lang="en-US" dirty="0" smtClean="0"/>
              <a:t>Baking bread or cake, cooking.</a:t>
            </a:r>
            <a:endParaRPr lang="en-US" dirty="0"/>
          </a:p>
          <a:p>
            <a:pPr lvl="1" eaLnBrk="1" hangingPunct="1">
              <a:defRPr/>
            </a:pPr>
            <a:r>
              <a:rPr lang="en-US" dirty="0" smtClean="0"/>
              <a:t>plant grow</a:t>
            </a:r>
            <a:endParaRPr lang="en-US" dirty="0"/>
          </a:p>
          <a:p>
            <a:pPr lvl="1" eaLnBrk="1" hangingPunct="1">
              <a:defRPr/>
            </a:pPr>
            <a:r>
              <a:rPr lang="en-US" dirty="0" smtClean="0"/>
              <a:t>digestion</a:t>
            </a:r>
            <a:endParaRPr lang="en-US" dirty="0"/>
          </a:p>
          <a:p>
            <a:pPr lvl="1" eaLnBrk="1" hangingPunct="1">
              <a:defRPr/>
            </a:pPr>
            <a:r>
              <a:rPr lang="en-US" dirty="0" smtClean="0"/>
              <a:t>Leaves and plants decay</a:t>
            </a:r>
            <a:endParaRPr lang="en-US" dirty="0"/>
          </a:p>
          <a:p>
            <a:pPr lvl="1" eaLnBrk="1" hangingPunct="1">
              <a:defRPr/>
            </a:pPr>
            <a:r>
              <a:rPr lang="en-US" dirty="0"/>
              <a:t>Others?</a:t>
            </a:r>
          </a:p>
        </p:txBody>
      </p:sp>
      <p:pic>
        <p:nvPicPr>
          <p:cNvPr id="22532" name="Picture 1028" descr="MCj03825860000[1]"/>
          <p:cNvPicPr>
            <a:picLocks noChangeAspect="1" noChangeArrowheads="1"/>
          </p:cNvPicPr>
          <p:nvPr/>
        </p:nvPicPr>
        <p:blipFill>
          <a:blip r:embed="rId3" cstate="print"/>
          <a:srcRect/>
          <a:stretch>
            <a:fillRect/>
          </a:stretch>
        </p:blipFill>
        <p:spPr bwMode="auto">
          <a:xfrm>
            <a:off x="6781800" y="4267200"/>
            <a:ext cx="2057400" cy="20574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wipe(left)">
                                      <p:cBhvr>
                                        <p:cTn id="12" dur="500"/>
                                        <p:tgtEl>
                                          <p:spTgt spid="317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wipe(left)">
                                      <p:cBhvr>
                                        <p:cTn id="17" dur="500"/>
                                        <p:tgtEl>
                                          <p:spTgt spid="317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wipe(left)">
                                      <p:cBhvr>
                                        <p:cTn id="22" dur="500"/>
                                        <p:tgtEl>
                                          <p:spTgt spid="317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747">
                                            <p:txEl>
                                              <p:pRg st="3" end="3"/>
                                            </p:txEl>
                                          </p:spTgt>
                                        </p:tgtEl>
                                        <p:attrNameLst>
                                          <p:attrName>style.visibility</p:attrName>
                                        </p:attrNameLst>
                                      </p:cBhvr>
                                      <p:to>
                                        <p:strVal val="visible"/>
                                      </p:to>
                                    </p:set>
                                    <p:animEffect transition="in" filter="wipe(left)">
                                      <p:cBhvr>
                                        <p:cTn id="27" dur="500"/>
                                        <p:tgtEl>
                                          <p:spTgt spid="317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747">
                                            <p:txEl>
                                              <p:pRg st="4" end="4"/>
                                            </p:txEl>
                                          </p:spTgt>
                                        </p:tgtEl>
                                        <p:attrNameLst>
                                          <p:attrName>style.visibility</p:attrName>
                                        </p:attrNameLst>
                                      </p:cBhvr>
                                      <p:to>
                                        <p:strVal val="visible"/>
                                      </p:to>
                                    </p:set>
                                    <p:animEffect transition="in" filter="wipe(left)">
                                      <p:cBhvr>
                                        <p:cTn id="32" dur="500"/>
                                        <p:tgtEl>
                                          <p:spTgt spid="3174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Effect transition="in" filter="wipe(left)">
                                      <p:cBhvr>
                                        <p:cTn id="37" dur="500"/>
                                        <p:tgtEl>
                                          <p:spTgt spid="3174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747">
                                            <p:txEl>
                                              <p:pRg st="6" end="6"/>
                                            </p:txEl>
                                          </p:spTgt>
                                        </p:tgtEl>
                                        <p:attrNameLst>
                                          <p:attrName>style.visibility</p:attrName>
                                        </p:attrNameLst>
                                      </p:cBhvr>
                                      <p:to>
                                        <p:strVal val="visible"/>
                                      </p:to>
                                    </p:set>
                                    <p:animEffect transition="in" filter="wipe(left)">
                                      <p:cBhvr>
                                        <p:cTn id="42" dur="500"/>
                                        <p:tgtEl>
                                          <p:spTgt spid="317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for understanding1</a:t>
            </a:r>
            <a:endParaRPr lang="en-US" dirty="0"/>
          </a:p>
        </p:txBody>
      </p:sp>
      <p:sp>
        <p:nvSpPr>
          <p:cNvPr id="3" name="Content Placeholder 2"/>
          <p:cNvSpPr>
            <a:spLocks noGrp="1"/>
          </p:cNvSpPr>
          <p:nvPr>
            <p:ph idx="1"/>
          </p:nvPr>
        </p:nvSpPr>
        <p:spPr/>
        <p:txBody>
          <a:bodyPr/>
          <a:lstStyle/>
          <a:p>
            <a:r>
              <a:rPr lang="en-US" dirty="0" smtClean="0"/>
              <a:t>1. What is the difference between endothermic and exothermic reaction? </a:t>
            </a:r>
          </a:p>
          <a:p>
            <a:r>
              <a:rPr lang="en-US" dirty="0" smtClean="0"/>
              <a:t>2. Based from our previous experiment, give an example of an exothermic and endothermic reaction. Why? </a:t>
            </a:r>
            <a:endParaRPr lang="en-US" dirty="0"/>
          </a:p>
        </p:txBody>
      </p:sp>
    </p:spTree>
    <p:extLst>
      <p:ext uri="{BB962C8B-B14F-4D97-AF65-F5344CB8AC3E}">
        <p14:creationId xmlns:p14="http://schemas.microsoft.com/office/powerpoint/2010/main" val="4214699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lstStyle/>
          <a:p>
            <a:pPr>
              <a:defRPr/>
            </a:pPr>
            <a:endParaRPr lang="en-US"/>
          </a:p>
        </p:txBody>
      </p:sp>
      <p:sp>
        <p:nvSpPr>
          <p:cNvPr id="3" name="Title 2"/>
          <p:cNvSpPr>
            <a:spLocks noGrp="1"/>
          </p:cNvSpPr>
          <p:nvPr>
            <p:ph type="ctrTitle" sz="quarter"/>
          </p:nvPr>
        </p:nvSpPr>
        <p:spPr/>
        <p:txBody>
          <a:bodyPr/>
          <a:lstStyle/>
          <a:p>
            <a:pPr>
              <a:defRPr/>
            </a:pPr>
            <a:r>
              <a:rPr lang="en-US" dirty="0"/>
              <a:t>Balancing chemical Equation</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a:t>Understanding Chemical Formulas</a:t>
            </a:r>
          </a:p>
        </p:txBody>
      </p:sp>
      <p:sp>
        <p:nvSpPr>
          <p:cNvPr id="13315" name="Rectangle 3"/>
          <p:cNvSpPr>
            <a:spLocks noGrp="1" noChangeArrowheads="1"/>
          </p:cNvSpPr>
          <p:nvPr>
            <p:ph type="body" idx="1"/>
          </p:nvPr>
        </p:nvSpPr>
        <p:spPr/>
        <p:txBody>
          <a:bodyPr/>
          <a:lstStyle/>
          <a:p>
            <a:pPr eaLnBrk="1" hangingPunct="1">
              <a:defRPr/>
            </a:pPr>
            <a:r>
              <a:rPr lang="en-US" dirty="0"/>
              <a:t>Recall that the numbers at the bottom of a formula tell you how many atoms there are in that compound.</a:t>
            </a:r>
          </a:p>
        </p:txBody>
      </p:sp>
      <p:sp>
        <p:nvSpPr>
          <p:cNvPr id="15364" name="Text Box 4"/>
          <p:cNvSpPr txBox="1">
            <a:spLocks noChangeArrowheads="1"/>
          </p:cNvSpPr>
          <p:nvPr/>
        </p:nvSpPr>
        <p:spPr bwMode="auto">
          <a:xfrm>
            <a:off x="3814763" y="3382963"/>
            <a:ext cx="1030287" cy="579437"/>
          </a:xfrm>
          <a:prstGeom prst="rect">
            <a:avLst/>
          </a:prstGeom>
          <a:noFill/>
          <a:ln w="9525">
            <a:noFill/>
            <a:miter lim="800000"/>
            <a:headEnd/>
            <a:tailEnd/>
          </a:ln>
        </p:spPr>
        <p:txBody>
          <a:bodyPr wrap="none">
            <a:spAutoFit/>
          </a:bodyPr>
          <a:lstStyle/>
          <a:p>
            <a:r>
              <a:rPr lang="en-US" sz="3200"/>
              <a:t>KCl</a:t>
            </a:r>
            <a:r>
              <a:rPr lang="en-US" sz="3200" baseline="-25000"/>
              <a:t>3</a:t>
            </a:r>
          </a:p>
        </p:txBody>
      </p:sp>
      <p:sp>
        <p:nvSpPr>
          <p:cNvPr id="15365" name="Line 5"/>
          <p:cNvSpPr>
            <a:spLocks noChangeShapeType="1"/>
          </p:cNvSpPr>
          <p:nvPr/>
        </p:nvSpPr>
        <p:spPr bwMode="auto">
          <a:xfrm flipV="1">
            <a:off x="3168650" y="3886200"/>
            <a:ext cx="685800" cy="1066800"/>
          </a:xfrm>
          <a:prstGeom prst="line">
            <a:avLst/>
          </a:prstGeom>
          <a:noFill/>
          <a:ln w="9525">
            <a:solidFill>
              <a:schemeClr val="tx1"/>
            </a:solidFill>
            <a:round/>
            <a:headEnd/>
            <a:tailEnd type="triangle" w="med" len="med"/>
          </a:ln>
        </p:spPr>
        <p:txBody>
          <a:bodyPr/>
          <a:lstStyle/>
          <a:p>
            <a:endParaRPr lang="en-US"/>
          </a:p>
        </p:txBody>
      </p:sp>
      <p:sp>
        <p:nvSpPr>
          <p:cNvPr id="15366" name="Text Box 6"/>
          <p:cNvSpPr txBox="1">
            <a:spLocks noChangeArrowheads="1"/>
          </p:cNvSpPr>
          <p:nvPr/>
        </p:nvSpPr>
        <p:spPr bwMode="auto">
          <a:xfrm>
            <a:off x="1011238" y="4953000"/>
            <a:ext cx="1826141" cy="461665"/>
          </a:xfrm>
          <a:prstGeom prst="rect">
            <a:avLst/>
          </a:prstGeom>
          <a:noFill/>
          <a:ln w="9525">
            <a:solidFill>
              <a:schemeClr val="tx1"/>
            </a:solidFill>
            <a:miter lim="800000"/>
            <a:headEnd/>
            <a:tailEnd/>
          </a:ln>
        </p:spPr>
        <p:txBody>
          <a:bodyPr wrap="none">
            <a:spAutoFit/>
          </a:bodyPr>
          <a:lstStyle/>
          <a:p>
            <a:r>
              <a:rPr lang="en-US" sz="2400" dirty="0"/>
              <a:t>1 </a:t>
            </a:r>
            <a:r>
              <a:rPr lang="en-US" sz="2400" dirty="0" smtClean="0"/>
              <a:t>potassium</a:t>
            </a:r>
            <a:endParaRPr lang="en-US" sz="2400" dirty="0"/>
          </a:p>
        </p:txBody>
      </p:sp>
      <p:sp>
        <p:nvSpPr>
          <p:cNvPr id="15367" name="Line 7"/>
          <p:cNvSpPr>
            <a:spLocks noChangeShapeType="1"/>
          </p:cNvSpPr>
          <p:nvPr/>
        </p:nvSpPr>
        <p:spPr bwMode="auto">
          <a:xfrm flipH="1" flipV="1">
            <a:off x="4768850" y="3962400"/>
            <a:ext cx="685800" cy="990600"/>
          </a:xfrm>
          <a:prstGeom prst="line">
            <a:avLst/>
          </a:prstGeom>
          <a:noFill/>
          <a:ln w="9525">
            <a:solidFill>
              <a:schemeClr val="tx1"/>
            </a:solidFill>
            <a:round/>
            <a:headEnd/>
            <a:tailEnd type="triangle" w="med" len="med"/>
          </a:ln>
        </p:spPr>
        <p:txBody>
          <a:bodyPr/>
          <a:lstStyle/>
          <a:p>
            <a:endParaRPr lang="en-US"/>
          </a:p>
        </p:txBody>
      </p:sp>
      <p:sp>
        <p:nvSpPr>
          <p:cNvPr id="15368" name="Text Box 8"/>
          <p:cNvSpPr txBox="1">
            <a:spLocks noChangeArrowheads="1"/>
          </p:cNvSpPr>
          <p:nvPr/>
        </p:nvSpPr>
        <p:spPr bwMode="auto">
          <a:xfrm>
            <a:off x="5105400" y="4943475"/>
            <a:ext cx="1611339" cy="461665"/>
          </a:xfrm>
          <a:prstGeom prst="rect">
            <a:avLst/>
          </a:prstGeom>
          <a:noFill/>
          <a:ln w="9525">
            <a:solidFill>
              <a:schemeClr val="tx1"/>
            </a:solidFill>
            <a:miter lim="800000"/>
            <a:headEnd/>
            <a:tailEnd/>
          </a:ln>
        </p:spPr>
        <p:txBody>
          <a:bodyPr wrap="none">
            <a:spAutoFit/>
          </a:bodyPr>
          <a:lstStyle/>
          <a:p>
            <a:r>
              <a:rPr lang="en-US" sz="2400" dirty="0"/>
              <a:t>3 chlorine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365"/>
                                        </p:tgtEl>
                                        <p:attrNameLst>
                                          <p:attrName>style.visibility</p:attrName>
                                        </p:attrNameLst>
                                      </p:cBhvr>
                                      <p:to>
                                        <p:strVal val="visible"/>
                                      </p:to>
                                    </p:set>
                                    <p:animEffect transition="in" filter="wipe(down)">
                                      <p:cBhvr>
                                        <p:cTn id="11" dur="500"/>
                                        <p:tgtEl>
                                          <p:spTgt spid="1536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36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5367"/>
                                        </p:tgtEl>
                                        <p:attrNameLst>
                                          <p:attrName>style.visibility</p:attrName>
                                        </p:attrNameLst>
                                      </p:cBhvr>
                                      <p:to>
                                        <p:strVal val="visible"/>
                                      </p:to>
                                    </p:set>
                                    <p:animEffect transition="in" filter="wipe(down)">
                                      <p:cBhvr>
                                        <p:cTn id="20" dur="500"/>
                                        <p:tgtEl>
                                          <p:spTgt spid="1536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animBg="1"/>
      <p:bldP spid="15366" grpId="0" animBg="1"/>
      <p:bldP spid="15367" grpId="0" animBg="1"/>
      <p:bldP spid="1536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a:t>Understanding Chemical Formulas</a:t>
            </a:r>
          </a:p>
        </p:txBody>
      </p:sp>
      <p:sp>
        <p:nvSpPr>
          <p:cNvPr id="14339" name="Rectangle 3"/>
          <p:cNvSpPr>
            <a:spLocks noGrp="1" noChangeArrowheads="1"/>
          </p:cNvSpPr>
          <p:nvPr>
            <p:ph type="body" idx="1"/>
          </p:nvPr>
        </p:nvSpPr>
        <p:spPr/>
        <p:txBody>
          <a:bodyPr/>
          <a:lstStyle/>
          <a:p>
            <a:pPr eaLnBrk="1" hangingPunct="1">
              <a:defRPr/>
            </a:pPr>
            <a:r>
              <a:rPr lang="en-US"/>
              <a:t>Sometimes formulas have parentheses.  When you encounter these, just multiply what is inside the parentheses by the number outside the parentheses.</a:t>
            </a:r>
          </a:p>
        </p:txBody>
      </p:sp>
      <p:sp>
        <p:nvSpPr>
          <p:cNvPr id="16388" name="Text Box 4"/>
          <p:cNvSpPr txBox="1">
            <a:spLocks noChangeArrowheads="1"/>
          </p:cNvSpPr>
          <p:nvPr/>
        </p:nvSpPr>
        <p:spPr bwMode="auto">
          <a:xfrm>
            <a:off x="4137025" y="3687763"/>
            <a:ext cx="1905000" cy="579437"/>
          </a:xfrm>
          <a:prstGeom prst="rect">
            <a:avLst/>
          </a:prstGeom>
          <a:noFill/>
          <a:ln w="9525">
            <a:noFill/>
            <a:miter lim="800000"/>
            <a:headEnd/>
            <a:tailEnd/>
          </a:ln>
        </p:spPr>
        <p:txBody>
          <a:bodyPr wrap="none">
            <a:spAutoFit/>
          </a:bodyPr>
          <a:lstStyle/>
          <a:p>
            <a:r>
              <a:rPr lang="en-US" sz="3200"/>
              <a:t>V</a:t>
            </a:r>
            <a:r>
              <a:rPr lang="en-US" sz="3200" baseline="-25000"/>
              <a:t>3</a:t>
            </a:r>
            <a:r>
              <a:rPr lang="en-US" sz="3200"/>
              <a:t>(PO</a:t>
            </a:r>
            <a:r>
              <a:rPr lang="en-US" sz="3200" baseline="-25000"/>
              <a:t>4</a:t>
            </a:r>
            <a:r>
              <a:rPr lang="en-US" sz="3200"/>
              <a:t>)</a:t>
            </a:r>
            <a:r>
              <a:rPr lang="en-US" sz="3200" baseline="-25000"/>
              <a:t>5</a:t>
            </a:r>
          </a:p>
        </p:txBody>
      </p:sp>
      <p:sp>
        <p:nvSpPr>
          <p:cNvPr id="16389" name="Line 5"/>
          <p:cNvSpPr>
            <a:spLocks noChangeShapeType="1"/>
          </p:cNvSpPr>
          <p:nvPr/>
        </p:nvSpPr>
        <p:spPr bwMode="auto">
          <a:xfrm flipV="1">
            <a:off x="3675063" y="4191000"/>
            <a:ext cx="501650" cy="609600"/>
          </a:xfrm>
          <a:prstGeom prst="line">
            <a:avLst/>
          </a:prstGeom>
          <a:noFill/>
          <a:ln w="9525">
            <a:solidFill>
              <a:schemeClr val="tx1"/>
            </a:solidFill>
            <a:round/>
            <a:headEnd/>
            <a:tailEnd type="triangle" w="med" len="med"/>
          </a:ln>
        </p:spPr>
        <p:txBody>
          <a:bodyPr/>
          <a:lstStyle/>
          <a:p>
            <a:endParaRPr lang="en-US"/>
          </a:p>
        </p:txBody>
      </p:sp>
      <p:sp>
        <p:nvSpPr>
          <p:cNvPr id="16390" name="Text Box 6"/>
          <p:cNvSpPr txBox="1">
            <a:spLocks noChangeArrowheads="1"/>
          </p:cNvSpPr>
          <p:nvPr/>
        </p:nvSpPr>
        <p:spPr bwMode="auto">
          <a:xfrm>
            <a:off x="703263" y="4800600"/>
            <a:ext cx="1858779" cy="461665"/>
          </a:xfrm>
          <a:prstGeom prst="rect">
            <a:avLst/>
          </a:prstGeom>
          <a:noFill/>
          <a:ln w="9525">
            <a:solidFill>
              <a:schemeClr val="tx1"/>
            </a:solidFill>
            <a:miter lim="800000"/>
            <a:headEnd/>
            <a:tailEnd/>
          </a:ln>
        </p:spPr>
        <p:txBody>
          <a:bodyPr wrap="none">
            <a:spAutoFit/>
          </a:bodyPr>
          <a:lstStyle/>
          <a:p>
            <a:r>
              <a:rPr lang="en-US" sz="2400" dirty="0"/>
              <a:t>3 vanadium </a:t>
            </a:r>
          </a:p>
        </p:txBody>
      </p:sp>
      <p:sp>
        <p:nvSpPr>
          <p:cNvPr id="16391" name="Line 7"/>
          <p:cNvSpPr>
            <a:spLocks noChangeShapeType="1"/>
          </p:cNvSpPr>
          <p:nvPr/>
        </p:nvSpPr>
        <p:spPr bwMode="auto">
          <a:xfrm flipH="1" flipV="1">
            <a:off x="4970463" y="4267200"/>
            <a:ext cx="0" cy="1600200"/>
          </a:xfrm>
          <a:prstGeom prst="line">
            <a:avLst/>
          </a:prstGeom>
          <a:noFill/>
          <a:ln w="9525">
            <a:solidFill>
              <a:schemeClr val="tx1"/>
            </a:solidFill>
            <a:round/>
            <a:headEnd/>
            <a:tailEnd type="triangle" w="med" len="med"/>
          </a:ln>
        </p:spPr>
        <p:txBody>
          <a:bodyPr/>
          <a:lstStyle/>
          <a:p>
            <a:endParaRPr lang="en-US"/>
          </a:p>
        </p:txBody>
      </p:sp>
      <p:sp>
        <p:nvSpPr>
          <p:cNvPr id="16392" name="Text Box 8"/>
          <p:cNvSpPr txBox="1">
            <a:spLocks noChangeArrowheads="1"/>
          </p:cNvSpPr>
          <p:nvPr/>
        </p:nvSpPr>
        <p:spPr bwMode="auto">
          <a:xfrm>
            <a:off x="3236824" y="5873750"/>
            <a:ext cx="2119490" cy="830997"/>
          </a:xfrm>
          <a:prstGeom prst="rect">
            <a:avLst/>
          </a:prstGeom>
          <a:noFill/>
          <a:ln w="9525">
            <a:solidFill>
              <a:schemeClr val="tx1"/>
            </a:solidFill>
            <a:miter lim="800000"/>
            <a:headEnd/>
            <a:tailEnd/>
          </a:ln>
        </p:spPr>
        <p:txBody>
          <a:bodyPr wrap="none">
            <a:spAutoFit/>
          </a:bodyPr>
          <a:lstStyle/>
          <a:p>
            <a:pPr algn="ctr"/>
            <a:r>
              <a:rPr lang="en-US" sz="2400" dirty="0"/>
              <a:t>5 phosphorus </a:t>
            </a:r>
          </a:p>
          <a:p>
            <a:pPr algn="ctr"/>
            <a:r>
              <a:rPr lang="en-US" sz="2400" dirty="0"/>
              <a:t>(1 x 5 = 5)</a:t>
            </a:r>
          </a:p>
        </p:txBody>
      </p:sp>
      <p:sp>
        <p:nvSpPr>
          <p:cNvPr id="16393" name="Line 9"/>
          <p:cNvSpPr>
            <a:spLocks noChangeShapeType="1"/>
          </p:cNvSpPr>
          <p:nvPr/>
        </p:nvSpPr>
        <p:spPr bwMode="auto">
          <a:xfrm flipH="1" flipV="1">
            <a:off x="5503863" y="4267200"/>
            <a:ext cx="457200" cy="457200"/>
          </a:xfrm>
          <a:prstGeom prst="line">
            <a:avLst/>
          </a:prstGeom>
          <a:noFill/>
          <a:ln w="9525">
            <a:solidFill>
              <a:schemeClr val="tx1"/>
            </a:solidFill>
            <a:round/>
            <a:headEnd/>
            <a:tailEnd type="triangle" w="med" len="med"/>
          </a:ln>
        </p:spPr>
        <p:txBody>
          <a:bodyPr/>
          <a:lstStyle/>
          <a:p>
            <a:endParaRPr lang="en-US"/>
          </a:p>
        </p:txBody>
      </p:sp>
      <p:sp>
        <p:nvSpPr>
          <p:cNvPr id="16394" name="Text Box 10"/>
          <p:cNvSpPr txBox="1">
            <a:spLocks noChangeArrowheads="1"/>
          </p:cNvSpPr>
          <p:nvPr/>
        </p:nvSpPr>
        <p:spPr bwMode="auto">
          <a:xfrm>
            <a:off x="6255138" y="4730750"/>
            <a:ext cx="1856597" cy="830997"/>
          </a:xfrm>
          <a:prstGeom prst="rect">
            <a:avLst/>
          </a:prstGeom>
          <a:noFill/>
          <a:ln w="9525">
            <a:solidFill>
              <a:schemeClr val="tx1"/>
            </a:solidFill>
            <a:miter lim="800000"/>
            <a:headEnd/>
            <a:tailEnd/>
          </a:ln>
        </p:spPr>
        <p:txBody>
          <a:bodyPr wrap="none">
            <a:spAutoFit/>
          </a:bodyPr>
          <a:lstStyle/>
          <a:p>
            <a:pPr algn="ctr"/>
            <a:r>
              <a:rPr lang="en-US" sz="2400" dirty="0"/>
              <a:t>20 oxygen </a:t>
            </a:r>
          </a:p>
          <a:p>
            <a:pPr algn="ctr"/>
            <a:r>
              <a:rPr lang="en-US" sz="2400" dirty="0"/>
              <a:t>(4 x 5 = 20)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6389"/>
                                        </p:tgtEl>
                                        <p:attrNameLst>
                                          <p:attrName>style.visibility</p:attrName>
                                        </p:attrNameLst>
                                      </p:cBhvr>
                                      <p:to>
                                        <p:strVal val="visible"/>
                                      </p:to>
                                    </p:set>
                                    <p:animEffect transition="in" filter="wipe(down)">
                                      <p:cBhvr>
                                        <p:cTn id="11" dur="500"/>
                                        <p:tgtEl>
                                          <p:spTgt spid="1638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39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391"/>
                                        </p:tgtEl>
                                        <p:attrNameLst>
                                          <p:attrName>style.visibility</p:attrName>
                                        </p:attrNameLst>
                                      </p:cBhvr>
                                      <p:to>
                                        <p:strVal val="visible"/>
                                      </p:to>
                                    </p:set>
                                    <p:animEffect transition="in" filter="wipe(down)">
                                      <p:cBhvr>
                                        <p:cTn id="20" dur="500"/>
                                        <p:tgtEl>
                                          <p:spTgt spid="1639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39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393"/>
                                        </p:tgtEl>
                                        <p:attrNameLst>
                                          <p:attrName>style.visibility</p:attrName>
                                        </p:attrNameLst>
                                      </p:cBhvr>
                                      <p:to>
                                        <p:strVal val="visible"/>
                                      </p:to>
                                    </p:set>
                                    <p:animEffect transition="in" filter="wipe(down)">
                                      <p:cBhvr>
                                        <p:cTn id="29" dur="500"/>
                                        <p:tgtEl>
                                          <p:spTgt spid="1639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animBg="1"/>
      <p:bldP spid="16390" grpId="0" animBg="1"/>
      <p:bldP spid="16391" grpId="0" animBg="1"/>
      <p:bldP spid="16392" grpId="0" animBg="1"/>
      <p:bldP spid="16393" grpId="0" animBg="1"/>
      <p:bldP spid="1639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t>Understanding Chemical Formulas</a:t>
            </a:r>
          </a:p>
        </p:txBody>
      </p:sp>
      <p:sp>
        <p:nvSpPr>
          <p:cNvPr id="15363" name="Rectangle 3"/>
          <p:cNvSpPr>
            <a:spLocks noGrp="1" noChangeArrowheads="1"/>
          </p:cNvSpPr>
          <p:nvPr>
            <p:ph type="body" idx="1"/>
          </p:nvPr>
        </p:nvSpPr>
        <p:spPr/>
        <p:txBody>
          <a:bodyPr/>
          <a:lstStyle/>
          <a:p>
            <a:pPr eaLnBrk="1" hangingPunct="1">
              <a:defRPr/>
            </a:pPr>
            <a:r>
              <a:rPr lang="en-US" dirty="0">
                <a:cs typeface="Times New Roman" pitchFamily="18" charset="0"/>
              </a:rPr>
              <a:t>If you have a number in front of a chemical formula, this indicates the number of molecules you have.  Multiply the amount for each element by the number in front.</a:t>
            </a:r>
            <a:r>
              <a:rPr lang="en-US" dirty="0"/>
              <a:t> </a:t>
            </a:r>
          </a:p>
        </p:txBody>
      </p:sp>
      <p:sp>
        <p:nvSpPr>
          <p:cNvPr id="25605" name="Line 5"/>
          <p:cNvSpPr>
            <a:spLocks noChangeShapeType="1"/>
          </p:cNvSpPr>
          <p:nvPr/>
        </p:nvSpPr>
        <p:spPr bwMode="auto">
          <a:xfrm flipV="1">
            <a:off x="2895600" y="4855368"/>
            <a:ext cx="860425" cy="547291"/>
          </a:xfrm>
          <a:prstGeom prst="line">
            <a:avLst/>
          </a:prstGeom>
          <a:noFill/>
          <a:ln w="9525">
            <a:solidFill>
              <a:schemeClr val="tx1"/>
            </a:solidFill>
            <a:round/>
            <a:headEnd/>
            <a:tailEnd type="triangle" w="med" len="med"/>
          </a:ln>
        </p:spPr>
        <p:txBody>
          <a:bodyPr/>
          <a:lstStyle/>
          <a:p>
            <a:endParaRPr lang="en-US"/>
          </a:p>
        </p:txBody>
      </p:sp>
      <p:sp>
        <p:nvSpPr>
          <p:cNvPr id="25606" name="Text Box 6"/>
          <p:cNvSpPr txBox="1">
            <a:spLocks noChangeArrowheads="1"/>
          </p:cNvSpPr>
          <p:nvPr/>
        </p:nvSpPr>
        <p:spPr bwMode="auto">
          <a:xfrm>
            <a:off x="457200" y="5340350"/>
            <a:ext cx="2209801" cy="830997"/>
          </a:xfrm>
          <a:prstGeom prst="rect">
            <a:avLst/>
          </a:prstGeom>
          <a:noFill/>
          <a:ln w="9525">
            <a:solidFill>
              <a:schemeClr val="tx1"/>
            </a:solidFill>
            <a:miter lim="800000"/>
            <a:headEnd/>
            <a:tailEnd/>
          </a:ln>
        </p:spPr>
        <p:txBody>
          <a:bodyPr wrap="square">
            <a:spAutoFit/>
          </a:bodyPr>
          <a:lstStyle/>
          <a:p>
            <a:r>
              <a:rPr lang="en-US" sz="2400" dirty="0"/>
              <a:t>6</a:t>
            </a:r>
            <a:r>
              <a:rPr lang="en-US" sz="2400" dirty="0" smtClean="0"/>
              <a:t> Aluminum </a:t>
            </a:r>
            <a:endParaRPr lang="en-US" sz="2400" dirty="0"/>
          </a:p>
          <a:p>
            <a:r>
              <a:rPr lang="en-US" sz="2400" dirty="0"/>
              <a:t>(3 x </a:t>
            </a:r>
            <a:r>
              <a:rPr lang="en-US" sz="2400" dirty="0" smtClean="0"/>
              <a:t>2 </a:t>
            </a:r>
            <a:r>
              <a:rPr lang="en-US" sz="2400" dirty="0"/>
              <a:t>= </a:t>
            </a:r>
            <a:r>
              <a:rPr lang="en-US" sz="2400" dirty="0" smtClean="0"/>
              <a:t>6)</a:t>
            </a:r>
            <a:endParaRPr lang="en-US" sz="2400" dirty="0"/>
          </a:p>
        </p:txBody>
      </p:sp>
      <p:sp>
        <p:nvSpPr>
          <p:cNvPr id="25609" name="Line 9"/>
          <p:cNvSpPr>
            <a:spLocks noChangeShapeType="1"/>
          </p:cNvSpPr>
          <p:nvPr/>
        </p:nvSpPr>
        <p:spPr bwMode="auto">
          <a:xfrm flipV="1">
            <a:off x="4571057" y="4614964"/>
            <a:ext cx="14081" cy="725386"/>
          </a:xfrm>
          <a:prstGeom prst="line">
            <a:avLst/>
          </a:prstGeom>
          <a:noFill/>
          <a:ln w="9525">
            <a:solidFill>
              <a:schemeClr val="tx1"/>
            </a:solidFill>
            <a:round/>
            <a:headEnd/>
            <a:tailEnd type="triangle" w="med" len="med"/>
          </a:ln>
        </p:spPr>
        <p:txBody>
          <a:bodyPr/>
          <a:lstStyle/>
          <a:p>
            <a:endParaRPr lang="en-US"/>
          </a:p>
        </p:txBody>
      </p:sp>
      <p:sp>
        <p:nvSpPr>
          <p:cNvPr id="25610" name="Text Box 10"/>
          <p:cNvSpPr txBox="1">
            <a:spLocks noChangeArrowheads="1"/>
          </p:cNvSpPr>
          <p:nvPr/>
        </p:nvSpPr>
        <p:spPr bwMode="auto">
          <a:xfrm>
            <a:off x="3300850" y="5415271"/>
            <a:ext cx="2540413" cy="830997"/>
          </a:xfrm>
          <a:prstGeom prst="rect">
            <a:avLst/>
          </a:prstGeom>
          <a:noFill/>
          <a:ln w="9525">
            <a:solidFill>
              <a:schemeClr val="tx1"/>
            </a:solidFill>
            <a:miter lim="800000"/>
            <a:headEnd/>
            <a:tailEnd/>
          </a:ln>
        </p:spPr>
        <p:txBody>
          <a:bodyPr wrap="square">
            <a:spAutoFit/>
          </a:bodyPr>
          <a:lstStyle/>
          <a:p>
            <a:pPr algn="ctr"/>
            <a:r>
              <a:rPr lang="en-US" sz="2400" dirty="0" smtClean="0"/>
              <a:t>9 Sulfur </a:t>
            </a:r>
            <a:endParaRPr lang="en-US" sz="2400" dirty="0"/>
          </a:p>
          <a:p>
            <a:pPr algn="ctr"/>
            <a:r>
              <a:rPr lang="en-US" sz="2400" dirty="0" smtClean="0"/>
              <a:t>(1 </a:t>
            </a:r>
            <a:r>
              <a:rPr lang="en-US" sz="2400" dirty="0"/>
              <a:t>x </a:t>
            </a:r>
            <a:r>
              <a:rPr lang="en-US" sz="2400" dirty="0" smtClean="0"/>
              <a:t>3x3 </a:t>
            </a:r>
            <a:r>
              <a:rPr lang="en-US" sz="2400" dirty="0"/>
              <a:t>= </a:t>
            </a:r>
            <a:r>
              <a:rPr lang="en-US" sz="2400" dirty="0" smtClean="0"/>
              <a:t>9)</a:t>
            </a:r>
            <a:endParaRPr lang="en-US" sz="2400" dirty="0"/>
          </a:p>
        </p:txBody>
      </p:sp>
      <p:sp>
        <p:nvSpPr>
          <p:cNvPr id="9" name="Text Box 4"/>
          <p:cNvSpPr txBox="1">
            <a:spLocks noChangeArrowheads="1"/>
          </p:cNvSpPr>
          <p:nvPr/>
        </p:nvSpPr>
        <p:spPr bwMode="auto">
          <a:xfrm>
            <a:off x="3429000" y="4124544"/>
            <a:ext cx="3106737" cy="584775"/>
          </a:xfrm>
          <a:prstGeom prst="rect">
            <a:avLst/>
          </a:prstGeom>
          <a:solidFill>
            <a:schemeClr val="bg1">
              <a:lumMod val="10000"/>
              <a:lumOff val="90000"/>
            </a:schemeClr>
          </a:solidFill>
          <a:ln w="9525">
            <a:noFill/>
            <a:miter lim="800000"/>
            <a:headEnd/>
            <a:tailEnd/>
          </a:ln>
        </p:spPr>
        <p:txBody>
          <a:bodyPr wrap="square">
            <a:spAutoFit/>
          </a:bodyPr>
          <a:lstStyle/>
          <a:p>
            <a:pPr marL="0" marR="0" eaLnBrk="0" fontAlgn="base" hangingPunct="0">
              <a:spcBef>
                <a:spcPts val="0"/>
              </a:spcBef>
              <a:spcAft>
                <a:spcPts val="0"/>
              </a:spcAft>
            </a:pPr>
            <a:r>
              <a:rPr lang="en-US" sz="3200" kern="1200" dirty="0">
                <a:solidFill>
                  <a:srgbClr val="000000"/>
                </a:solidFill>
                <a:effectLst/>
                <a:ea typeface="Times New Roman" panose="02020603050405020304" pitchFamily="18" charset="0"/>
                <a:cs typeface="Times New Roman" panose="02020603050405020304" pitchFamily="18" charset="0"/>
              </a:rPr>
              <a:t>3 Al</a:t>
            </a:r>
            <a:r>
              <a:rPr lang="en-US" sz="3200" kern="1200" baseline="-25000" dirty="0">
                <a:solidFill>
                  <a:srgbClr val="000000"/>
                </a:solidFill>
                <a:effectLst/>
                <a:ea typeface="Times New Roman" panose="02020603050405020304" pitchFamily="18" charset="0"/>
                <a:cs typeface="Times New Roman" panose="02020603050405020304" pitchFamily="18" charset="0"/>
              </a:rPr>
              <a:t>2</a:t>
            </a:r>
            <a:r>
              <a:rPr lang="en-US" sz="3200" kern="1200" dirty="0">
                <a:solidFill>
                  <a:srgbClr val="000000"/>
                </a:solidFill>
                <a:effectLst/>
                <a:ea typeface="Times New Roman" panose="02020603050405020304" pitchFamily="18" charset="0"/>
                <a:cs typeface="Times New Roman" panose="02020603050405020304" pitchFamily="18" charset="0"/>
              </a:rPr>
              <a:t>(SO</a:t>
            </a:r>
            <a:r>
              <a:rPr lang="en-US" sz="3200" kern="1200" baseline="-25000" dirty="0">
                <a:solidFill>
                  <a:srgbClr val="000000"/>
                </a:solidFill>
                <a:effectLst/>
                <a:ea typeface="Times New Roman" panose="02020603050405020304" pitchFamily="18" charset="0"/>
                <a:cs typeface="Times New Roman" panose="02020603050405020304" pitchFamily="18" charset="0"/>
              </a:rPr>
              <a:t>4</a:t>
            </a:r>
            <a:r>
              <a:rPr lang="en-US" sz="3200" kern="1200" dirty="0">
                <a:solidFill>
                  <a:srgbClr val="000000"/>
                </a:solidFill>
                <a:effectLst/>
                <a:ea typeface="Times New Roman" panose="02020603050405020304" pitchFamily="18" charset="0"/>
                <a:cs typeface="Times New Roman" panose="02020603050405020304" pitchFamily="18" charset="0"/>
              </a:rPr>
              <a:t>)</a:t>
            </a:r>
            <a:r>
              <a:rPr lang="en-US" sz="3200" kern="1200" baseline="-25000" dirty="0">
                <a:solidFill>
                  <a:srgbClr val="000000"/>
                </a:solidFill>
                <a:effectLst/>
                <a:ea typeface="Times New Roman" panose="02020603050405020304" pitchFamily="18" charset="0"/>
                <a:cs typeface="Times New Roman" panose="02020603050405020304" pitchFamily="18" charset="0"/>
              </a:rPr>
              <a:t>3</a:t>
            </a:r>
            <a:endParaRPr lang="en-US" sz="3200" baseline="-25000" dirty="0">
              <a:effectLst/>
              <a:latin typeface="Times New Roman" panose="02020603050405020304" pitchFamily="18" charset="0"/>
              <a:ea typeface="Times New Roman" panose="02020603050405020304" pitchFamily="18" charset="0"/>
            </a:endParaRPr>
          </a:p>
        </p:txBody>
      </p:sp>
      <p:sp>
        <p:nvSpPr>
          <p:cNvPr id="10" name="Text Box 10"/>
          <p:cNvSpPr txBox="1">
            <a:spLocks noChangeArrowheads="1"/>
          </p:cNvSpPr>
          <p:nvPr/>
        </p:nvSpPr>
        <p:spPr bwMode="auto">
          <a:xfrm>
            <a:off x="5991661" y="5402659"/>
            <a:ext cx="2999940" cy="831850"/>
          </a:xfrm>
          <a:prstGeom prst="rect">
            <a:avLst/>
          </a:prstGeom>
          <a:noFill/>
          <a:ln w="9525">
            <a:solidFill>
              <a:schemeClr val="tx1"/>
            </a:solidFill>
            <a:miter lim="800000"/>
            <a:headEnd/>
            <a:tailEnd/>
          </a:ln>
        </p:spPr>
        <p:txBody>
          <a:bodyPr wrap="square">
            <a:spAutoFit/>
          </a:bodyPr>
          <a:lstStyle/>
          <a:p>
            <a:pPr algn="ctr"/>
            <a:r>
              <a:rPr lang="en-US" sz="2400" dirty="0" smtClean="0"/>
              <a:t>36 Oxygen </a:t>
            </a:r>
            <a:endParaRPr lang="en-US" sz="2400" dirty="0"/>
          </a:p>
          <a:p>
            <a:pPr algn="ctr"/>
            <a:r>
              <a:rPr lang="en-US" sz="2400" dirty="0" smtClean="0"/>
              <a:t>(4 </a:t>
            </a:r>
            <a:r>
              <a:rPr lang="en-US" sz="2400" dirty="0"/>
              <a:t>x 3 </a:t>
            </a:r>
            <a:r>
              <a:rPr lang="en-US" sz="2400" dirty="0" smtClean="0"/>
              <a:t>x3= 36</a:t>
            </a:r>
            <a:r>
              <a:rPr lang="en-US" sz="2400" dirty="0"/>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wipe(down)">
                                      <p:cBhvr>
                                        <p:cTn id="7" dur="500"/>
                                        <p:tgtEl>
                                          <p:spTgt spid="2560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560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5609"/>
                                        </p:tgtEl>
                                        <p:attrNameLst>
                                          <p:attrName>style.visibility</p:attrName>
                                        </p:attrNameLst>
                                      </p:cBhvr>
                                      <p:to>
                                        <p:strVal val="visible"/>
                                      </p:to>
                                    </p:set>
                                    <p:animEffect transition="in" filter="wipe(down)">
                                      <p:cBhvr>
                                        <p:cTn id="16" dur="500"/>
                                        <p:tgtEl>
                                          <p:spTgt spid="2560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56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P spid="25606" grpId="0" animBg="1" autoUpdateAnimBg="0"/>
      <p:bldP spid="25609" grpId="0" animBg="1"/>
      <p:bldP spid="25610" grpId="0" animBg="1" autoUpdateAnimBg="0"/>
      <p:bldP spid="10"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defRPr/>
            </a:pPr>
            <a:r>
              <a:rPr lang="en-US"/>
              <a:t>Balancing Equations</a:t>
            </a:r>
          </a:p>
        </p:txBody>
      </p:sp>
      <p:sp>
        <p:nvSpPr>
          <p:cNvPr id="7171" name="Rectangle 3"/>
          <p:cNvSpPr>
            <a:spLocks noGrp="1" noChangeArrowheads="1"/>
          </p:cNvSpPr>
          <p:nvPr>
            <p:ph type="body" sz="half" idx="1"/>
          </p:nvPr>
        </p:nvSpPr>
        <p:spPr>
          <a:xfrm>
            <a:off x="457200" y="2400300"/>
            <a:ext cx="4033838" cy="3730625"/>
          </a:xfrm>
        </p:spPr>
        <p:txBody>
          <a:bodyPr/>
          <a:lstStyle/>
          <a:p>
            <a:pPr algn="ctr" eaLnBrk="1" hangingPunct="1">
              <a:buFont typeface="Wingdings" pitchFamily="2" charset="2"/>
              <a:buNone/>
              <a:defRPr/>
            </a:pPr>
            <a:r>
              <a:rPr lang="en-US" sz="2400" u="sng" dirty="0"/>
              <a:t>REACTANTS</a:t>
            </a:r>
          </a:p>
          <a:p>
            <a:pPr eaLnBrk="1" hangingPunct="1">
              <a:buFontTx/>
              <a:buChar char="•"/>
              <a:defRPr/>
            </a:pPr>
            <a:r>
              <a:rPr lang="en-US" sz="2400" dirty="0"/>
              <a:t>C : 1</a:t>
            </a:r>
          </a:p>
          <a:p>
            <a:pPr eaLnBrk="1" hangingPunct="1">
              <a:buFontTx/>
              <a:buChar char="•"/>
              <a:defRPr/>
            </a:pPr>
            <a:r>
              <a:rPr lang="en-US" sz="2400" dirty="0"/>
              <a:t>H : 4</a:t>
            </a:r>
          </a:p>
          <a:p>
            <a:pPr eaLnBrk="1" hangingPunct="1">
              <a:buFontTx/>
              <a:buChar char="•"/>
              <a:defRPr/>
            </a:pPr>
            <a:r>
              <a:rPr lang="en-US" sz="2400" dirty="0"/>
              <a:t>O: 2</a:t>
            </a:r>
          </a:p>
        </p:txBody>
      </p:sp>
      <p:sp>
        <p:nvSpPr>
          <p:cNvPr id="7172" name="Rectangle 4"/>
          <p:cNvSpPr>
            <a:spLocks noGrp="1" noChangeArrowheads="1"/>
          </p:cNvSpPr>
          <p:nvPr>
            <p:ph type="body" sz="half" idx="2"/>
          </p:nvPr>
        </p:nvSpPr>
        <p:spPr>
          <a:xfrm>
            <a:off x="4652963" y="2419350"/>
            <a:ext cx="4033837" cy="3711575"/>
          </a:xfrm>
        </p:spPr>
        <p:txBody>
          <a:bodyPr/>
          <a:lstStyle/>
          <a:p>
            <a:pPr algn="ctr" eaLnBrk="1" hangingPunct="1">
              <a:buFont typeface="Wingdings" pitchFamily="2" charset="2"/>
              <a:buNone/>
              <a:defRPr/>
            </a:pPr>
            <a:r>
              <a:rPr lang="en-US" sz="2400" u="sng"/>
              <a:t>PRODUCTS</a:t>
            </a:r>
          </a:p>
          <a:p>
            <a:pPr eaLnBrk="1" hangingPunct="1">
              <a:buFontTx/>
              <a:buChar char="•"/>
              <a:defRPr/>
            </a:pPr>
            <a:r>
              <a:rPr lang="en-US" sz="2400"/>
              <a:t>C : 1</a:t>
            </a:r>
          </a:p>
          <a:p>
            <a:pPr eaLnBrk="1" hangingPunct="1">
              <a:buFontTx/>
              <a:buChar char="•"/>
              <a:defRPr/>
            </a:pPr>
            <a:r>
              <a:rPr lang="en-US" sz="2400"/>
              <a:t>H : 2</a:t>
            </a:r>
          </a:p>
          <a:p>
            <a:pPr eaLnBrk="1" hangingPunct="1">
              <a:buFontTx/>
              <a:buChar char="•"/>
              <a:defRPr/>
            </a:pPr>
            <a:r>
              <a:rPr lang="en-US" sz="2400"/>
              <a:t>O : 3</a:t>
            </a:r>
          </a:p>
        </p:txBody>
      </p:sp>
      <p:graphicFrame>
        <p:nvGraphicFramePr>
          <p:cNvPr id="7173" name="Object 5"/>
          <p:cNvGraphicFramePr>
            <a:graphicFrameLocks noChangeAspect="1"/>
          </p:cNvGraphicFramePr>
          <p:nvPr/>
        </p:nvGraphicFramePr>
        <p:xfrm>
          <a:off x="2262188" y="1533525"/>
          <a:ext cx="4808537" cy="676275"/>
        </p:xfrm>
        <a:graphic>
          <a:graphicData uri="http://schemas.openxmlformats.org/presentationml/2006/ole">
            <mc:AlternateContent xmlns:mc="http://schemas.openxmlformats.org/markup-compatibility/2006">
              <mc:Choice xmlns:v="urn:schemas-microsoft-com:vml" Requires="v">
                <p:oleObj spid="_x0000_s13406" name="Equation" r:id="rId4" imgW="1536480" imgH="215640" progId="Equation.3">
                  <p:embed/>
                </p:oleObj>
              </mc:Choice>
              <mc:Fallback>
                <p:oleObj name="Equation" r:id="rId4" imgW="1536480" imgH="2156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2188" y="1533525"/>
                        <a:ext cx="4808537" cy="676275"/>
                      </a:xfrm>
                      <a:prstGeom prst="rect">
                        <a:avLst/>
                      </a:prstGeom>
                      <a:solidFill>
                        <a:schemeClr val="bg1"/>
                      </a:solidFill>
                    </p:spPr>
                  </p:pic>
                </p:oleObj>
              </mc:Fallback>
            </mc:AlternateContent>
          </a:graphicData>
        </a:graphic>
      </p:graphicFrame>
      <p:sp>
        <p:nvSpPr>
          <p:cNvPr id="7174" name="Text Box 6"/>
          <p:cNvSpPr txBox="1">
            <a:spLocks noChangeArrowheads="1"/>
          </p:cNvSpPr>
          <p:nvPr/>
        </p:nvSpPr>
        <p:spPr bwMode="auto">
          <a:xfrm>
            <a:off x="685800" y="4419600"/>
            <a:ext cx="7885113" cy="1066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200" dirty="0">
                <a:solidFill>
                  <a:schemeClr val="tx2"/>
                </a:solidFill>
                <a:latin typeface="Times New Roman" pitchFamily="18" charset="0"/>
              </a:rPr>
              <a:t>The number of atoms on the reactants side don’t equal the number on the products side.</a:t>
            </a:r>
          </a:p>
        </p:txBody>
      </p:sp>
      <p:sp>
        <p:nvSpPr>
          <p:cNvPr id="7175" name="Text Box 7"/>
          <p:cNvSpPr txBox="1">
            <a:spLocks noChangeArrowheads="1"/>
          </p:cNvSpPr>
          <p:nvPr/>
        </p:nvSpPr>
        <p:spPr bwMode="auto">
          <a:xfrm>
            <a:off x="685800" y="5715000"/>
            <a:ext cx="7885113" cy="1066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200" dirty="0">
                <a:solidFill>
                  <a:schemeClr val="tx2"/>
                </a:solidFill>
                <a:latin typeface="Times New Roman" pitchFamily="18" charset="0"/>
              </a:rPr>
              <a:t>Since we can’t make or destroy atoms, we must “balance” the equation.</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ipe(left)">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wipe(left)">
                                      <p:cBhvr>
                                        <p:cTn id="12" dur="500"/>
                                        <p:tgtEl>
                                          <p:spTgt spid="7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wipe(left)">
                                      <p:cBhvr>
                                        <p:cTn id="17" dur="500"/>
                                        <p:tgtEl>
                                          <p:spTgt spid="71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wipe(left)">
                                      <p:cBhvr>
                                        <p:cTn id="22" dur="500"/>
                                        <p:tgtEl>
                                          <p:spTgt spid="71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Effect transition="in" filter="wipe(left)">
                                      <p:cBhvr>
                                        <p:cTn id="27" dur="500"/>
                                        <p:tgtEl>
                                          <p:spTgt spid="717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72">
                                            <p:txEl>
                                              <p:pRg st="0" end="0"/>
                                            </p:txEl>
                                          </p:spTgt>
                                        </p:tgtEl>
                                        <p:attrNameLst>
                                          <p:attrName>style.visibility</p:attrName>
                                        </p:attrNameLst>
                                      </p:cBhvr>
                                      <p:to>
                                        <p:strVal val="visible"/>
                                      </p:to>
                                    </p:set>
                                    <p:animEffect transition="in" filter="wipe(left)">
                                      <p:cBhvr>
                                        <p:cTn id="32" dur="500"/>
                                        <p:tgtEl>
                                          <p:spTgt spid="717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172">
                                            <p:txEl>
                                              <p:pRg st="1" end="1"/>
                                            </p:txEl>
                                          </p:spTgt>
                                        </p:tgtEl>
                                        <p:attrNameLst>
                                          <p:attrName>style.visibility</p:attrName>
                                        </p:attrNameLst>
                                      </p:cBhvr>
                                      <p:to>
                                        <p:strVal val="visible"/>
                                      </p:to>
                                    </p:set>
                                    <p:animEffect transition="in" filter="wipe(left)">
                                      <p:cBhvr>
                                        <p:cTn id="37" dur="500"/>
                                        <p:tgtEl>
                                          <p:spTgt spid="717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172">
                                            <p:txEl>
                                              <p:pRg st="2" end="2"/>
                                            </p:txEl>
                                          </p:spTgt>
                                        </p:tgtEl>
                                        <p:attrNameLst>
                                          <p:attrName>style.visibility</p:attrName>
                                        </p:attrNameLst>
                                      </p:cBhvr>
                                      <p:to>
                                        <p:strVal val="visible"/>
                                      </p:to>
                                    </p:set>
                                    <p:animEffect transition="in" filter="wipe(left)">
                                      <p:cBhvr>
                                        <p:cTn id="42" dur="500"/>
                                        <p:tgtEl>
                                          <p:spTgt spid="717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172">
                                            <p:txEl>
                                              <p:pRg st="3" end="3"/>
                                            </p:txEl>
                                          </p:spTgt>
                                        </p:tgtEl>
                                        <p:attrNameLst>
                                          <p:attrName>style.visibility</p:attrName>
                                        </p:attrNameLst>
                                      </p:cBhvr>
                                      <p:to>
                                        <p:strVal val="visible"/>
                                      </p:to>
                                    </p:set>
                                    <p:animEffect transition="in" filter="wipe(left)">
                                      <p:cBhvr>
                                        <p:cTn id="47" dur="500"/>
                                        <p:tgtEl>
                                          <p:spTgt spid="7172">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174"/>
                                        </p:tgtEl>
                                        <p:attrNameLst>
                                          <p:attrName>style.visibility</p:attrName>
                                        </p:attrNameLst>
                                      </p:cBhvr>
                                      <p:to>
                                        <p:strVal val="visible"/>
                                      </p:to>
                                    </p:set>
                                    <p:animEffect transition="in" filter="wipe(left)">
                                      <p:cBhvr>
                                        <p:cTn id="52" dur="500"/>
                                        <p:tgtEl>
                                          <p:spTgt spid="717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175"/>
                                        </p:tgtEl>
                                        <p:attrNameLst>
                                          <p:attrName>style.visibility</p:attrName>
                                        </p:attrNameLst>
                                      </p:cBhvr>
                                      <p:to>
                                        <p:strVal val="visible"/>
                                      </p:to>
                                    </p:set>
                                    <p:animEffect transition="in" filter="wipe(left)">
                                      <p:cBhvr>
                                        <p:cTn id="57"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P spid="7172" grpId="0" build="p" bldLvl="2" autoUpdateAnimBg="0"/>
      <p:bldP spid="7174" grpId="0" animBg="1" autoUpdateAnimBg="0"/>
      <p:bldP spid="7175"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Law of Conservation of </a:t>
            </a:r>
            <a:r>
              <a:rPr lang="en-US" dirty="0" smtClean="0"/>
              <a:t>Mass</a:t>
            </a:r>
            <a:endParaRPr lang="en-US" dirty="0"/>
          </a:p>
        </p:txBody>
      </p:sp>
      <p:sp>
        <p:nvSpPr>
          <p:cNvPr id="3" name="Content Placeholder 2"/>
          <p:cNvSpPr>
            <a:spLocks noGrp="1"/>
          </p:cNvSpPr>
          <p:nvPr>
            <p:ph idx="1"/>
          </p:nvPr>
        </p:nvSpPr>
        <p:spPr/>
        <p:txBody>
          <a:bodyPr/>
          <a:lstStyle/>
          <a:p>
            <a:pPr>
              <a:defRPr/>
            </a:pPr>
            <a:r>
              <a:rPr lang="en-US" dirty="0" smtClean="0"/>
              <a:t>“</a:t>
            </a:r>
            <a:r>
              <a:rPr lang="en-US" u="sng" dirty="0" smtClean="0">
                <a:solidFill>
                  <a:srgbClr val="FFFF00"/>
                </a:solidFill>
              </a:rPr>
              <a:t>Mass </a:t>
            </a:r>
            <a:r>
              <a:rPr lang="en-US" dirty="0"/>
              <a:t>is neither created nor destroyed but it just transformed from one form to </a:t>
            </a:r>
            <a:r>
              <a:rPr lang="en-US" dirty="0" smtClean="0"/>
              <a:t>another. ” ( rearrangement of atoms)</a:t>
            </a:r>
            <a:endParaRPr lang="en-US" dirty="0"/>
          </a:p>
          <a:p>
            <a:pPr>
              <a:defRPr/>
            </a:pPr>
            <a:r>
              <a:rPr lang="en-US" dirty="0"/>
              <a:t>Mass </a:t>
            </a:r>
            <a:r>
              <a:rPr lang="en-US" dirty="0" smtClean="0"/>
              <a:t>of substances before and after the reaction is the same</a:t>
            </a:r>
            <a:endParaRPr lang="en-US" dirty="0"/>
          </a:p>
          <a:p>
            <a:pPr>
              <a:defRPr/>
            </a:pPr>
            <a:r>
              <a:rPr lang="en-US" dirty="0"/>
              <a:t>Number of </a:t>
            </a:r>
            <a:r>
              <a:rPr lang="en-US" u="sng" dirty="0"/>
              <a:t>atoms before</a:t>
            </a:r>
            <a:r>
              <a:rPr lang="en-US" dirty="0"/>
              <a:t> should </a:t>
            </a:r>
            <a:r>
              <a:rPr lang="en-US" u="sng" dirty="0"/>
              <a:t>equal </a:t>
            </a:r>
            <a:r>
              <a:rPr lang="en-US" dirty="0"/>
              <a:t>number of </a:t>
            </a:r>
            <a:r>
              <a:rPr lang="en-US" u="sng" dirty="0"/>
              <a:t>atoms </a:t>
            </a:r>
            <a:r>
              <a:rPr lang="en-US" u="sng" dirty="0" smtClean="0"/>
              <a:t>after </a:t>
            </a:r>
            <a:r>
              <a:rPr lang="en-US" dirty="0" smtClean="0"/>
              <a:t>the reaction</a:t>
            </a:r>
            <a:endParaRPr lang="en-US"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balance a chemical  equation: </a:t>
            </a:r>
            <a:endParaRPr lang="en-US" dirty="0"/>
          </a:p>
        </p:txBody>
      </p:sp>
      <p:sp>
        <p:nvSpPr>
          <p:cNvPr id="3" name="Content Placeholder 2"/>
          <p:cNvSpPr>
            <a:spLocks noGrp="1"/>
          </p:cNvSpPr>
          <p:nvPr>
            <p:ph idx="1"/>
          </p:nvPr>
        </p:nvSpPr>
        <p:spPr/>
        <p:txBody>
          <a:bodyPr/>
          <a:lstStyle/>
          <a:p>
            <a:r>
              <a:rPr lang="en-US" sz="2800" dirty="0" smtClean="0"/>
              <a:t>1. Use </a:t>
            </a:r>
            <a:r>
              <a:rPr lang="en-US" sz="2800" b="1" u="sng" dirty="0" smtClean="0">
                <a:solidFill>
                  <a:srgbClr val="FFC000"/>
                </a:solidFill>
              </a:rPr>
              <a:t>coefficients</a:t>
            </a:r>
            <a:r>
              <a:rPr lang="en-US" sz="2800" dirty="0" smtClean="0"/>
              <a:t>: numbers placed in front of reactants and products to indicate their amount. </a:t>
            </a:r>
          </a:p>
          <a:p>
            <a:r>
              <a:rPr lang="en-US" sz="2800" dirty="0" smtClean="0"/>
              <a:t>2. List the number of each element on both sides of the equation and write the number of atoms before and after the reaction. The number of atoms in the reactants should equal to the number of atoms in the product. If not, place a coefficient in front of the formula. </a:t>
            </a:r>
          </a:p>
        </p:txBody>
      </p:sp>
    </p:spTree>
    <p:extLst>
      <p:ext uri="{BB962C8B-B14F-4D97-AF65-F5344CB8AC3E}">
        <p14:creationId xmlns:p14="http://schemas.microsoft.com/office/powerpoint/2010/main" val="3622782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a:t>
            </a:r>
            <a:endParaRPr lang="en-US" dirty="0"/>
          </a:p>
        </p:txBody>
      </p:sp>
      <p:sp>
        <p:nvSpPr>
          <p:cNvPr id="3" name="Content Placeholder 2"/>
          <p:cNvSpPr>
            <a:spLocks noGrp="1"/>
          </p:cNvSpPr>
          <p:nvPr>
            <p:ph idx="1"/>
          </p:nvPr>
        </p:nvSpPr>
        <p:spPr/>
        <p:txBody>
          <a:bodyPr/>
          <a:lstStyle/>
          <a:p>
            <a:r>
              <a:rPr lang="en-US" sz="2800" dirty="0"/>
              <a:t>3. When coefficient is placed, multiply the subscripts by the </a:t>
            </a:r>
            <a:r>
              <a:rPr lang="en-US" sz="2800" dirty="0" smtClean="0"/>
              <a:t>coefficient </a:t>
            </a:r>
            <a:r>
              <a:rPr lang="en-US" sz="2800" dirty="0"/>
              <a:t>to determine the number of atoms on both sides. Then </a:t>
            </a:r>
            <a:r>
              <a:rPr lang="en-US" sz="2800" u="sng" dirty="0"/>
              <a:t>adjust </a:t>
            </a:r>
            <a:r>
              <a:rPr lang="en-US" sz="2800" dirty="0"/>
              <a:t>the coefficients until the number of atoms is the same in the reactant and product. </a:t>
            </a:r>
          </a:p>
          <a:p>
            <a:r>
              <a:rPr lang="en-US" sz="2800" dirty="0" smtClean="0"/>
              <a:t>Often, it is best to balance oxygen and hydrogen last. Polyatomic ions are such as SO</a:t>
            </a:r>
            <a:r>
              <a:rPr lang="en-US" sz="2800" baseline="-25000" dirty="0" smtClean="0"/>
              <a:t>4</a:t>
            </a:r>
            <a:r>
              <a:rPr lang="en-US" sz="2800" baseline="30000" dirty="0" smtClean="0"/>
              <a:t>-2 </a:t>
            </a:r>
            <a:r>
              <a:rPr lang="en-US" sz="2800" dirty="0" smtClean="0"/>
              <a:t>is taken as one unit to make balancing easier. </a:t>
            </a:r>
            <a:endParaRPr lang="en-US" sz="2800" dirty="0"/>
          </a:p>
        </p:txBody>
      </p:sp>
    </p:spTree>
    <p:extLst>
      <p:ext uri="{BB962C8B-B14F-4D97-AF65-F5344CB8AC3E}">
        <p14:creationId xmlns:p14="http://schemas.microsoft.com/office/powerpoint/2010/main" val="3553465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smtClean="0"/>
              <a:t>Notes about </a:t>
            </a:r>
            <a:r>
              <a:rPr lang="en-US" dirty="0"/>
              <a:t>Balancing Equations.</a:t>
            </a:r>
          </a:p>
        </p:txBody>
      </p:sp>
      <p:sp>
        <p:nvSpPr>
          <p:cNvPr id="16387" name="Rectangle 3"/>
          <p:cNvSpPr>
            <a:spLocks noGrp="1" noChangeArrowheads="1"/>
          </p:cNvSpPr>
          <p:nvPr>
            <p:ph type="body" idx="1"/>
          </p:nvPr>
        </p:nvSpPr>
        <p:spPr>
          <a:xfrm>
            <a:off x="0" y="1524000"/>
            <a:ext cx="8763000" cy="5029200"/>
          </a:xfrm>
        </p:spPr>
        <p:txBody>
          <a:bodyPr/>
          <a:lstStyle/>
          <a:p>
            <a:pPr eaLnBrk="1" hangingPunct="1">
              <a:defRPr/>
            </a:pPr>
            <a:r>
              <a:rPr lang="en-US" sz="2800" dirty="0" smtClean="0"/>
              <a:t>1. You </a:t>
            </a:r>
            <a:r>
              <a:rPr lang="en-US" sz="2800" dirty="0"/>
              <a:t>can only balance an equation by putting </a:t>
            </a:r>
            <a:r>
              <a:rPr lang="en-US" sz="2800" dirty="0" smtClean="0"/>
              <a:t>coefficients </a:t>
            </a:r>
            <a:r>
              <a:rPr lang="en-US" sz="2800" u="sng" dirty="0">
                <a:solidFill>
                  <a:srgbClr val="FFFF00"/>
                </a:solidFill>
              </a:rPr>
              <a:t>in front</a:t>
            </a:r>
            <a:r>
              <a:rPr lang="en-US" sz="2800" dirty="0">
                <a:solidFill>
                  <a:srgbClr val="FFFF00"/>
                </a:solidFill>
              </a:rPr>
              <a:t> </a:t>
            </a:r>
            <a:r>
              <a:rPr lang="en-US" sz="2800" dirty="0"/>
              <a:t>of the compounds in </a:t>
            </a:r>
            <a:r>
              <a:rPr lang="en-US" sz="2800" u="sng" dirty="0"/>
              <a:t>the equation</a:t>
            </a:r>
            <a:r>
              <a:rPr lang="en-US" sz="2800" dirty="0"/>
              <a:t>.</a:t>
            </a:r>
          </a:p>
          <a:p>
            <a:pPr eaLnBrk="1" hangingPunct="1">
              <a:defRPr/>
            </a:pPr>
            <a:r>
              <a:rPr lang="en-US" sz="2800" dirty="0" smtClean="0"/>
              <a:t>2. if there is No coefficients </a:t>
            </a:r>
            <a:r>
              <a:rPr lang="en-US" sz="2800" dirty="0"/>
              <a:t>in front of the formula means, it is 1</a:t>
            </a:r>
          </a:p>
          <a:p>
            <a:pPr eaLnBrk="1" hangingPunct="1">
              <a:defRPr/>
            </a:pPr>
            <a:r>
              <a:rPr lang="en-US" sz="2800" dirty="0" smtClean="0"/>
              <a:t>3. You </a:t>
            </a:r>
            <a:r>
              <a:rPr lang="en-US" sz="2800" dirty="0">
                <a:solidFill>
                  <a:srgbClr val="FFFF00"/>
                </a:solidFill>
              </a:rPr>
              <a:t>CANNOT</a:t>
            </a:r>
            <a:r>
              <a:rPr lang="en-US" sz="2800" dirty="0"/>
              <a:t> change the formulas of </a:t>
            </a:r>
            <a:r>
              <a:rPr lang="en-US" sz="2800" dirty="0" smtClean="0"/>
              <a:t>the compound.</a:t>
            </a:r>
            <a:endParaRPr lang="en-US" sz="2800" dirty="0"/>
          </a:p>
          <a:p>
            <a:pPr eaLnBrk="1" hangingPunct="1">
              <a:defRPr/>
            </a:pPr>
            <a:r>
              <a:rPr lang="en-US" sz="2800" dirty="0" smtClean="0"/>
              <a:t>4. You </a:t>
            </a:r>
            <a:r>
              <a:rPr lang="en-US" sz="2800" dirty="0">
                <a:solidFill>
                  <a:srgbClr val="FFFF00"/>
                </a:solidFill>
              </a:rPr>
              <a:t>CANNOT</a:t>
            </a:r>
            <a:r>
              <a:rPr lang="en-US" sz="2800" dirty="0"/>
              <a:t> change the </a:t>
            </a:r>
            <a:r>
              <a:rPr lang="en-US" sz="2800" u="sng" dirty="0"/>
              <a:t>subscript</a:t>
            </a:r>
            <a:r>
              <a:rPr lang="en-US" sz="2800" dirty="0"/>
              <a:t> in the chemical formula</a:t>
            </a:r>
          </a:p>
          <a:p>
            <a:pPr eaLnBrk="1" hangingPunct="1">
              <a:defRPr/>
            </a:pPr>
            <a:r>
              <a:rPr lang="en-US" sz="2800" dirty="0" smtClean="0"/>
              <a:t>5. Reduce </a:t>
            </a:r>
            <a:r>
              <a:rPr lang="en-US" sz="2800" dirty="0"/>
              <a:t>the coefficients to the lowest terms/ numbers if there is a common denominator</a:t>
            </a:r>
          </a:p>
        </p:txBody>
      </p:sp>
    </p:spTree>
    <p:custDataLst>
      <p:tags r:id="rId1"/>
    </p:custDataLst>
    <p:extLst>
      <p:ext uri="{BB962C8B-B14F-4D97-AF65-F5344CB8AC3E}">
        <p14:creationId xmlns:p14="http://schemas.microsoft.com/office/powerpoint/2010/main" val="531391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Diagram 2"/>
          <p:cNvGraphicFramePr/>
          <p:nvPr>
            <p:extLst>
              <p:ext uri="{D42A27DB-BD31-4B8C-83A1-F6EECF244321}">
                <p14:modId xmlns:p14="http://schemas.microsoft.com/office/powerpoint/2010/main" val="538037542"/>
              </p:ext>
            </p:extLst>
          </p:nvPr>
        </p:nvGraphicFramePr>
        <p:xfrm>
          <a:off x="838200" y="609600"/>
          <a:ext cx="7620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426922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defRPr/>
            </a:pPr>
            <a:r>
              <a:rPr lang="en-US"/>
              <a:t>Balancing Equations</a:t>
            </a:r>
          </a:p>
        </p:txBody>
      </p:sp>
      <p:sp>
        <p:nvSpPr>
          <p:cNvPr id="3076" name="Rectangle 3"/>
          <p:cNvSpPr>
            <a:spLocks noGrp="1" noChangeArrowheads="1"/>
          </p:cNvSpPr>
          <p:nvPr>
            <p:ph type="body" sz="half" idx="1"/>
          </p:nvPr>
        </p:nvSpPr>
        <p:spPr>
          <a:xfrm>
            <a:off x="457200" y="3811588"/>
            <a:ext cx="4033838" cy="2319337"/>
          </a:xfrm>
        </p:spPr>
        <p:txBody>
          <a:bodyPr/>
          <a:lstStyle/>
          <a:p>
            <a:pPr algn="ctr" eaLnBrk="1" hangingPunct="1">
              <a:buFont typeface="Wingdings" pitchFamily="2" charset="2"/>
              <a:buNone/>
              <a:defRPr/>
            </a:pPr>
            <a:r>
              <a:rPr lang="en-US" sz="2400" u="sng" dirty="0"/>
              <a:t>REACTANTS</a:t>
            </a:r>
          </a:p>
          <a:p>
            <a:pPr eaLnBrk="1" hangingPunct="1">
              <a:buFontTx/>
              <a:buChar char="•"/>
              <a:defRPr/>
            </a:pPr>
            <a:r>
              <a:rPr lang="en-US" sz="2400" dirty="0"/>
              <a:t>C : 1</a:t>
            </a:r>
          </a:p>
          <a:p>
            <a:pPr eaLnBrk="1" hangingPunct="1">
              <a:buFontTx/>
              <a:buChar char="•"/>
              <a:defRPr/>
            </a:pPr>
            <a:r>
              <a:rPr lang="en-US" sz="2400" dirty="0"/>
              <a:t>H : 4</a:t>
            </a:r>
          </a:p>
          <a:p>
            <a:pPr eaLnBrk="1" hangingPunct="1">
              <a:buFontTx/>
              <a:buChar char="•"/>
              <a:defRPr/>
            </a:pPr>
            <a:r>
              <a:rPr lang="en-US" sz="2400" dirty="0"/>
              <a:t>O: 2</a:t>
            </a:r>
          </a:p>
        </p:txBody>
      </p:sp>
      <p:sp>
        <p:nvSpPr>
          <p:cNvPr id="3077" name="Rectangle 4"/>
          <p:cNvSpPr>
            <a:spLocks noGrp="1" noChangeArrowheads="1"/>
          </p:cNvSpPr>
          <p:nvPr>
            <p:ph type="body" sz="half" idx="2"/>
          </p:nvPr>
        </p:nvSpPr>
        <p:spPr>
          <a:xfrm>
            <a:off x="4652963" y="3773488"/>
            <a:ext cx="4033837" cy="2320925"/>
          </a:xfrm>
        </p:spPr>
        <p:txBody>
          <a:bodyPr/>
          <a:lstStyle/>
          <a:p>
            <a:pPr algn="ctr" eaLnBrk="1" hangingPunct="1">
              <a:buFont typeface="Wingdings" pitchFamily="2" charset="2"/>
              <a:buNone/>
              <a:defRPr/>
            </a:pPr>
            <a:r>
              <a:rPr lang="en-US" sz="2400" u="sng" dirty="0"/>
              <a:t>PRODUCTS</a:t>
            </a:r>
          </a:p>
          <a:p>
            <a:pPr eaLnBrk="1" hangingPunct="1">
              <a:buFontTx/>
              <a:buChar char="•"/>
              <a:defRPr/>
            </a:pPr>
            <a:r>
              <a:rPr lang="en-US" sz="2400" dirty="0"/>
              <a:t>C : 1</a:t>
            </a:r>
          </a:p>
          <a:p>
            <a:pPr eaLnBrk="1" hangingPunct="1">
              <a:buFontTx/>
              <a:buChar char="•"/>
              <a:defRPr/>
            </a:pPr>
            <a:r>
              <a:rPr lang="en-US" sz="2400" dirty="0"/>
              <a:t>H : 2</a:t>
            </a:r>
          </a:p>
          <a:p>
            <a:pPr eaLnBrk="1" hangingPunct="1">
              <a:buFontTx/>
              <a:buChar char="•"/>
              <a:defRPr/>
            </a:pPr>
            <a:r>
              <a:rPr lang="en-US" sz="2400" dirty="0"/>
              <a:t>O : 3</a:t>
            </a:r>
          </a:p>
        </p:txBody>
      </p:sp>
      <p:graphicFrame>
        <p:nvGraphicFramePr>
          <p:cNvPr id="14338" name="Object 5"/>
          <p:cNvGraphicFramePr>
            <a:graphicFrameLocks noChangeAspect="1"/>
          </p:cNvGraphicFramePr>
          <p:nvPr>
            <p:extLst>
              <p:ext uri="{D42A27DB-BD31-4B8C-83A1-F6EECF244321}">
                <p14:modId xmlns:p14="http://schemas.microsoft.com/office/powerpoint/2010/main" val="260033790"/>
              </p:ext>
            </p:extLst>
          </p:nvPr>
        </p:nvGraphicFramePr>
        <p:xfrm>
          <a:off x="1417638" y="1560513"/>
          <a:ext cx="6146800" cy="514350"/>
        </p:xfrm>
        <a:graphic>
          <a:graphicData uri="http://schemas.openxmlformats.org/presentationml/2006/ole">
            <mc:AlternateContent xmlns:mc="http://schemas.openxmlformats.org/markup-compatibility/2006">
              <mc:Choice xmlns:v="urn:schemas-microsoft-com:vml" Requires="v">
                <p:oleObj spid="_x0000_s14431" name="Equation" r:id="rId4" imgW="2577960" imgH="215640" progId="Equation.3">
                  <p:embed/>
                </p:oleObj>
              </mc:Choice>
              <mc:Fallback>
                <p:oleObj name="Equation" r:id="rId4" imgW="2577960" imgH="2156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7638" y="1560513"/>
                        <a:ext cx="6146800" cy="514350"/>
                      </a:xfrm>
                      <a:prstGeom prst="rect">
                        <a:avLst/>
                      </a:prstGeom>
                      <a:solidFill>
                        <a:schemeClr val="bg1"/>
                      </a:solidFill>
                    </p:spPr>
                  </p:pic>
                </p:oleObj>
              </mc:Fallback>
            </mc:AlternateContent>
          </a:graphicData>
        </a:graphic>
      </p:graphicFrame>
      <p:sp>
        <p:nvSpPr>
          <p:cNvPr id="8198" name="Text Box 6"/>
          <p:cNvSpPr txBox="1">
            <a:spLocks noChangeArrowheads="1"/>
          </p:cNvSpPr>
          <p:nvPr/>
        </p:nvSpPr>
        <p:spPr bwMode="auto">
          <a:xfrm>
            <a:off x="609600" y="2359025"/>
            <a:ext cx="8153400" cy="946150"/>
          </a:xfrm>
          <a:prstGeom prst="rect">
            <a:avLst/>
          </a:prstGeom>
          <a:noFill/>
          <a:ln w="28575">
            <a:noFill/>
            <a:miter lim="800000"/>
            <a:headEnd/>
            <a:tailEnd/>
          </a:ln>
        </p:spPr>
        <p:txBody>
          <a:bodyPr>
            <a:spAutoFit/>
          </a:bodyPr>
          <a:lstStyle/>
          <a:p>
            <a:pPr algn="ctr"/>
            <a:r>
              <a:rPr lang="en-US" sz="2800" dirty="0">
                <a:solidFill>
                  <a:srgbClr val="FFFF99"/>
                </a:solidFill>
                <a:latin typeface="Times New Roman" pitchFamily="18" charset="0"/>
              </a:rPr>
              <a:t>We are going to add molecules to each side until both sides have the same number of atoms of each element.</a:t>
            </a:r>
          </a:p>
        </p:txBody>
      </p:sp>
      <p:sp>
        <p:nvSpPr>
          <p:cNvPr id="8199" name="Text Box 7"/>
          <p:cNvSpPr txBox="1">
            <a:spLocks noChangeArrowheads="1"/>
          </p:cNvSpPr>
          <p:nvPr/>
        </p:nvSpPr>
        <p:spPr bwMode="auto">
          <a:xfrm>
            <a:off x="6303963" y="1492250"/>
            <a:ext cx="412750" cy="641350"/>
          </a:xfrm>
          <a:prstGeom prst="rect">
            <a:avLst/>
          </a:prstGeom>
          <a:noFill/>
          <a:ln w="28575">
            <a:noFill/>
            <a:miter lim="800000"/>
            <a:headEnd/>
            <a:tailEnd/>
          </a:ln>
        </p:spPr>
        <p:txBody>
          <a:bodyPr wrap="none">
            <a:spAutoFit/>
          </a:bodyPr>
          <a:lstStyle/>
          <a:p>
            <a:pPr algn="ctr"/>
            <a:r>
              <a:rPr lang="en-US" sz="3600">
                <a:solidFill>
                  <a:schemeClr val="accent1"/>
                </a:solidFill>
                <a:latin typeface="Times New Roman" pitchFamily="18" charset="0"/>
              </a:rPr>
              <a:t>2</a:t>
            </a:r>
          </a:p>
        </p:txBody>
      </p:sp>
      <p:sp>
        <p:nvSpPr>
          <p:cNvPr id="8200" name="Line 8"/>
          <p:cNvSpPr>
            <a:spLocks noChangeShapeType="1"/>
          </p:cNvSpPr>
          <p:nvPr/>
        </p:nvSpPr>
        <p:spPr bwMode="auto">
          <a:xfrm flipH="1">
            <a:off x="5545138" y="5029200"/>
            <a:ext cx="474662" cy="511175"/>
          </a:xfrm>
          <a:prstGeom prst="line">
            <a:avLst/>
          </a:prstGeom>
          <a:noFill/>
          <a:ln w="38100">
            <a:solidFill>
              <a:schemeClr val="accent1"/>
            </a:solidFill>
            <a:round/>
            <a:headEnd/>
            <a:tailEnd/>
          </a:ln>
        </p:spPr>
        <p:txBody>
          <a:bodyPr/>
          <a:lstStyle/>
          <a:p>
            <a:endParaRPr lang="en-US"/>
          </a:p>
        </p:txBody>
      </p:sp>
      <p:sp>
        <p:nvSpPr>
          <p:cNvPr id="8201" name="Line 9"/>
          <p:cNvSpPr>
            <a:spLocks noChangeShapeType="1"/>
          </p:cNvSpPr>
          <p:nvPr/>
        </p:nvSpPr>
        <p:spPr bwMode="auto">
          <a:xfrm flipH="1">
            <a:off x="5562600" y="4594225"/>
            <a:ext cx="474663" cy="511175"/>
          </a:xfrm>
          <a:prstGeom prst="line">
            <a:avLst/>
          </a:prstGeom>
          <a:noFill/>
          <a:ln w="38100">
            <a:solidFill>
              <a:schemeClr val="accent1"/>
            </a:solidFill>
            <a:round/>
            <a:headEnd/>
            <a:tailEnd/>
          </a:ln>
        </p:spPr>
        <p:txBody>
          <a:bodyPr/>
          <a:lstStyle/>
          <a:p>
            <a:endParaRPr lang="en-US"/>
          </a:p>
        </p:txBody>
      </p:sp>
      <p:sp>
        <p:nvSpPr>
          <p:cNvPr id="8202" name="Text Box 10"/>
          <p:cNvSpPr txBox="1">
            <a:spLocks noChangeArrowheads="1"/>
          </p:cNvSpPr>
          <p:nvPr/>
        </p:nvSpPr>
        <p:spPr bwMode="auto">
          <a:xfrm>
            <a:off x="5949950" y="4586288"/>
            <a:ext cx="361950" cy="519112"/>
          </a:xfrm>
          <a:prstGeom prst="rect">
            <a:avLst/>
          </a:prstGeom>
          <a:noFill/>
          <a:ln w="28575">
            <a:noFill/>
            <a:miter lim="800000"/>
            <a:headEnd/>
            <a:tailEnd/>
          </a:ln>
        </p:spPr>
        <p:txBody>
          <a:bodyPr wrap="none">
            <a:spAutoFit/>
          </a:bodyPr>
          <a:lstStyle/>
          <a:p>
            <a:pPr algn="ctr"/>
            <a:r>
              <a:rPr lang="en-US" sz="2800">
                <a:solidFill>
                  <a:schemeClr val="accent1"/>
                </a:solidFill>
                <a:latin typeface="Times New Roman" pitchFamily="18" charset="0"/>
              </a:rPr>
              <a:t>4</a:t>
            </a:r>
          </a:p>
        </p:txBody>
      </p:sp>
      <p:sp>
        <p:nvSpPr>
          <p:cNvPr id="8203" name="Text Box 11"/>
          <p:cNvSpPr txBox="1">
            <a:spLocks noChangeArrowheads="1"/>
          </p:cNvSpPr>
          <p:nvPr/>
        </p:nvSpPr>
        <p:spPr bwMode="auto">
          <a:xfrm>
            <a:off x="5962650" y="5029200"/>
            <a:ext cx="361950" cy="519113"/>
          </a:xfrm>
          <a:prstGeom prst="rect">
            <a:avLst/>
          </a:prstGeom>
          <a:noFill/>
          <a:ln w="28575">
            <a:noFill/>
            <a:miter lim="800000"/>
            <a:headEnd/>
            <a:tailEnd/>
          </a:ln>
        </p:spPr>
        <p:txBody>
          <a:bodyPr wrap="none">
            <a:spAutoFit/>
          </a:bodyPr>
          <a:lstStyle/>
          <a:p>
            <a:pPr algn="ctr"/>
            <a:r>
              <a:rPr lang="en-US" sz="2800">
                <a:solidFill>
                  <a:schemeClr val="accent1"/>
                </a:solidFill>
                <a:latin typeface="Times New Roman" pitchFamily="18" charset="0"/>
              </a:rPr>
              <a:t>4</a:t>
            </a:r>
          </a:p>
        </p:txBody>
      </p:sp>
      <p:sp>
        <p:nvSpPr>
          <p:cNvPr id="8204" name="Text Box 12"/>
          <p:cNvSpPr txBox="1">
            <a:spLocks noChangeArrowheads="1"/>
          </p:cNvSpPr>
          <p:nvPr/>
        </p:nvSpPr>
        <p:spPr bwMode="auto">
          <a:xfrm>
            <a:off x="3224213" y="1473200"/>
            <a:ext cx="412750" cy="641350"/>
          </a:xfrm>
          <a:prstGeom prst="rect">
            <a:avLst/>
          </a:prstGeom>
          <a:noFill/>
          <a:ln w="28575">
            <a:noFill/>
            <a:miter lim="800000"/>
            <a:headEnd/>
            <a:tailEnd/>
          </a:ln>
        </p:spPr>
        <p:txBody>
          <a:bodyPr wrap="none">
            <a:spAutoFit/>
          </a:bodyPr>
          <a:lstStyle/>
          <a:p>
            <a:pPr algn="ctr"/>
            <a:r>
              <a:rPr lang="en-US" sz="3600">
                <a:solidFill>
                  <a:schemeClr val="accent1"/>
                </a:solidFill>
                <a:latin typeface="Times New Roman" pitchFamily="18" charset="0"/>
              </a:rPr>
              <a:t>2</a:t>
            </a:r>
          </a:p>
        </p:txBody>
      </p:sp>
      <p:sp>
        <p:nvSpPr>
          <p:cNvPr id="8205" name="Line 13"/>
          <p:cNvSpPr>
            <a:spLocks noChangeShapeType="1"/>
          </p:cNvSpPr>
          <p:nvPr/>
        </p:nvSpPr>
        <p:spPr bwMode="auto">
          <a:xfrm flipH="1">
            <a:off x="1295400" y="5051425"/>
            <a:ext cx="474663" cy="511175"/>
          </a:xfrm>
          <a:prstGeom prst="line">
            <a:avLst/>
          </a:prstGeom>
          <a:noFill/>
          <a:ln w="38100">
            <a:solidFill>
              <a:schemeClr val="accent1"/>
            </a:solidFill>
            <a:round/>
            <a:headEnd/>
            <a:tailEnd/>
          </a:ln>
        </p:spPr>
        <p:txBody>
          <a:bodyPr/>
          <a:lstStyle/>
          <a:p>
            <a:endParaRPr lang="en-US"/>
          </a:p>
        </p:txBody>
      </p:sp>
      <p:sp>
        <p:nvSpPr>
          <p:cNvPr id="8206" name="Text Box 14"/>
          <p:cNvSpPr txBox="1">
            <a:spLocks noChangeArrowheads="1"/>
          </p:cNvSpPr>
          <p:nvPr/>
        </p:nvSpPr>
        <p:spPr bwMode="auto">
          <a:xfrm>
            <a:off x="1600200" y="5043488"/>
            <a:ext cx="361950" cy="519112"/>
          </a:xfrm>
          <a:prstGeom prst="rect">
            <a:avLst/>
          </a:prstGeom>
          <a:noFill/>
          <a:ln w="28575">
            <a:noFill/>
            <a:miter lim="800000"/>
            <a:headEnd/>
            <a:tailEnd/>
          </a:ln>
        </p:spPr>
        <p:txBody>
          <a:bodyPr wrap="none">
            <a:spAutoFit/>
          </a:bodyPr>
          <a:lstStyle/>
          <a:p>
            <a:pPr algn="ctr"/>
            <a:r>
              <a:rPr lang="en-US" sz="2800">
                <a:solidFill>
                  <a:schemeClr val="accent1"/>
                </a:solidFill>
                <a:latin typeface="Times New Roman" pitchFamily="18" charset="0"/>
              </a:rPr>
              <a:t>4</a:t>
            </a:r>
          </a:p>
        </p:txBody>
      </p:sp>
      <p:sp>
        <p:nvSpPr>
          <p:cNvPr id="8207" name="Text Box 15"/>
          <p:cNvSpPr txBox="1">
            <a:spLocks noChangeArrowheads="1"/>
          </p:cNvSpPr>
          <p:nvPr/>
        </p:nvSpPr>
        <p:spPr bwMode="auto">
          <a:xfrm>
            <a:off x="3686175" y="6143625"/>
            <a:ext cx="2887663" cy="519113"/>
          </a:xfrm>
          <a:prstGeom prst="rect">
            <a:avLst/>
          </a:prstGeom>
          <a:noFill/>
          <a:ln w="28575">
            <a:noFill/>
            <a:miter lim="800000"/>
            <a:headEnd/>
            <a:tailEnd/>
          </a:ln>
        </p:spPr>
        <p:txBody>
          <a:bodyPr wrap="none">
            <a:spAutoFit/>
          </a:bodyPr>
          <a:lstStyle/>
          <a:p>
            <a:pPr algn="ctr"/>
            <a:r>
              <a:rPr lang="en-US" sz="2800">
                <a:solidFill>
                  <a:srgbClr val="FFFF99"/>
                </a:solidFill>
                <a:latin typeface="Times New Roman" pitchFamily="18" charset="0"/>
              </a:rPr>
              <a:t>Now it’s balanced!</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wipe(left)">
                                      <p:cBhvr>
                                        <p:cTn id="7" dur="500"/>
                                        <p:tgtEl>
                                          <p:spTgt spid="81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wipe(left)">
                                      <p:cBhvr>
                                        <p:cTn id="12" dur="500"/>
                                        <p:tgtEl>
                                          <p:spTgt spid="81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01"/>
                                        </p:tgtEl>
                                        <p:attrNameLst>
                                          <p:attrName>style.visibility</p:attrName>
                                        </p:attrNameLst>
                                      </p:cBhvr>
                                      <p:to>
                                        <p:strVal val="visible"/>
                                      </p:to>
                                    </p:set>
                                    <p:animEffect transition="in" filter="wipe(left)">
                                      <p:cBhvr>
                                        <p:cTn id="17" dur="500"/>
                                        <p:tgtEl>
                                          <p:spTgt spid="82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00"/>
                                        </p:tgtEl>
                                        <p:attrNameLst>
                                          <p:attrName>style.visibility</p:attrName>
                                        </p:attrNameLst>
                                      </p:cBhvr>
                                      <p:to>
                                        <p:strVal val="visible"/>
                                      </p:to>
                                    </p:set>
                                    <p:animEffect transition="in" filter="wipe(left)">
                                      <p:cBhvr>
                                        <p:cTn id="22" dur="500"/>
                                        <p:tgtEl>
                                          <p:spTgt spid="82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02"/>
                                        </p:tgtEl>
                                        <p:attrNameLst>
                                          <p:attrName>style.visibility</p:attrName>
                                        </p:attrNameLst>
                                      </p:cBhvr>
                                      <p:to>
                                        <p:strVal val="visible"/>
                                      </p:to>
                                    </p:set>
                                    <p:animEffect transition="in" filter="wipe(left)">
                                      <p:cBhvr>
                                        <p:cTn id="27" dur="500"/>
                                        <p:tgtEl>
                                          <p:spTgt spid="820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203"/>
                                        </p:tgtEl>
                                        <p:attrNameLst>
                                          <p:attrName>style.visibility</p:attrName>
                                        </p:attrNameLst>
                                      </p:cBhvr>
                                      <p:to>
                                        <p:strVal val="visible"/>
                                      </p:to>
                                    </p:set>
                                    <p:animEffect transition="in" filter="wipe(left)">
                                      <p:cBhvr>
                                        <p:cTn id="32" dur="500"/>
                                        <p:tgtEl>
                                          <p:spTgt spid="820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204"/>
                                        </p:tgtEl>
                                        <p:attrNameLst>
                                          <p:attrName>style.visibility</p:attrName>
                                        </p:attrNameLst>
                                      </p:cBhvr>
                                      <p:to>
                                        <p:strVal val="visible"/>
                                      </p:to>
                                    </p:set>
                                    <p:animEffect transition="in" filter="wipe(left)">
                                      <p:cBhvr>
                                        <p:cTn id="37" dur="500"/>
                                        <p:tgtEl>
                                          <p:spTgt spid="820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205"/>
                                        </p:tgtEl>
                                        <p:attrNameLst>
                                          <p:attrName>style.visibility</p:attrName>
                                        </p:attrNameLst>
                                      </p:cBhvr>
                                      <p:to>
                                        <p:strVal val="visible"/>
                                      </p:to>
                                    </p:set>
                                    <p:animEffect transition="in" filter="wipe(left)">
                                      <p:cBhvr>
                                        <p:cTn id="42" dur="500"/>
                                        <p:tgtEl>
                                          <p:spTgt spid="820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206"/>
                                        </p:tgtEl>
                                        <p:attrNameLst>
                                          <p:attrName>style.visibility</p:attrName>
                                        </p:attrNameLst>
                                      </p:cBhvr>
                                      <p:to>
                                        <p:strVal val="visible"/>
                                      </p:to>
                                    </p:set>
                                    <p:animEffect transition="in" filter="wipe(left)">
                                      <p:cBhvr>
                                        <p:cTn id="47" dur="500"/>
                                        <p:tgtEl>
                                          <p:spTgt spid="820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207"/>
                                        </p:tgtEl>
                                        <p:attrNameLst>
                                          <p:attrName>style.visibility</p:attrName>
                                        </p:attrNameLst>
                                      </p:cBhvr>
                                      <p:to>
                                        <p:strVal val="visible"/>
                                      </p:to>
                                    </p:set>
                                    <p:animEffect transition="in" filter="wipe(left)">
                                      <p:cBhvr>
                                        <p:cTn id="52" dur="500"/>
                                        <p:tgtEl>
                                          <p:spTgt spid="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P spid="8199" grpId="0" autoUpdateAnimBg="0"/>
      <p:bldP spid="8200" grpId="0" animBg="1"/>
      <p:bldP spid="8201" grpId="0" animBg="1"/>
      <p:bldP spid="8202" grpId="0" autoUpdateAnimBg="0"/>
      <p:bldP spid="8203" grpId="0" autoUpdateAnimBg="0"/>
      <p:bldP spid="8204" grpId="0" autoUpdateAnimBg="0"/>
      <p:bldP spid="8205" grpId="0" animBg="1"/>
      <p:bldP spid="8206" grpId="0" autoUpdateAnimBg="0"/>
      <p:bldP spid="820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a:t>Balancing Equations Practice</a:t>
            </a:r>
          </a:p>
        </p:txBody>
      </p:sp>
      <p:sp>
        <p:nvSpPr>
          <p:cNvPr id="12294" name="Rectangle 6"/>
          <p:cNvSpPr>
            <a:spLocks noGrp="1" noChangeArrowheads="1"/>
          </p:cNvSpPr>
          <p:nvPr>
            <p:ph type="body" sz="half" idx="1"/>
          </p:nvPr>
        </p:nvSpPr>
        <p:spPr>
          <a:xfrm>
            <a:off x="457200" y="2895600"/>
            <a:ext cx="4038600" cy="3235325"/>
          </a:xfrm>
        </p:spPr>
        <p:txBody>
          <a:bodyPr/>
          <a:lstStyle/>
          <a:p>
            <a:pPr eaLnBrk="1" hangingPunct="1">
              <a:defRPr/>
            </a:pPr>
            <a:r>
              <a:rPr lang="en-US"/>
              <a:t>REACTANTS:</a:t>
            </a:r>
          </a:p>
          <a:p>
            <a:pPr lvl="1" eaLnBrk="1" hangingPunct="1">
              <a:defRPr/>
            </a:pPr>
            <a:r>
              <a:rPr lang="en-US" sz="2800"/>
              <a:t>Mg: 1</a:t>
            </a:r>
          </a:p>
          <a:p>
            <a:pPr lvl="1" eaLnBrk="1" hangingPunct="1">
              <a:defRPr/>
            </a:pPr>
            <a:r>
              <a:rPr lang="en-US" sz="2800"/>
              <a:t>O: 2</a:t>
            </a:r>
          </a:p>
        </p:txBody>
      </p:sp>
      <p:sp>
        <p:nvSpPr>
          <p:cNvPr id="12295" name="Rectangle 7"/>
          <p:cNvSpPr>
            <a:spLocks noGrp="1" noChangeArrowheads="1"/>
          </p:cNvSpPr>
          <p:nvPr>
            <p:ph type="body" sz="half" idx="2"/>
          </p:nvPr>
        </p:nvSpPr>
        <p:spPr>
          <a:xfrm>
            <a:off x="4648200" y="2895600"/>
            <a:ext cx="4038600" cy="3235325"/>
          </a:xfrm>
        </p:spPr>
        <p:txBody>
          <a:bodyPr/>
          <a:lstStyle/>
          <a:p>
            <a:pPr eaLnBrk="1" hangingPunct="1">
              <a:defRPr/>
            </a:pPr>
            <a:r>
              <a:rPr lang="en-US" dirty="0"/>
              <a:t>PRODUCTS:</a:t>
            </a:r>
          </a:p>
          <a:p>
            <a:pPr lvl="1" eaLnBrk="1" hangingPunct="1">
              <a:defRPr/>
            </a:pPr>
            <a:r>
              <a:rPr lang="en-US" sz="2800" dirty="0"/>
              <a:t>Mg: 1</a:t>
            </a:r>
          </a:p>
          <a:p>
            <a:pPr lvl="1" eaLnBrk="1" hangingPunct="1">
              <a:defRPr/>
            </a:pPr>
            <a:r>
              <a:rPr lang="en-US" sz="2800" dirty="0"/>
              <a:t>O: 1</a:t>
            </a:r>
          </a:p>
          <a:p>
            <a:pPr eaLnBrk="1" hangingPunct="1">
              <a:buFont typeface="Wingdings" pitchFamily="2" charset="2"/>
              <a:buNone/>
              <a:defRPr/>
            </a:pPr>
            <a:endParaRPr lang="en-US" dirty="0"/>
          </a:p>
        </p:txBody>
      </p:sp>
      <p:graphicFrame>
        <p:nvGraphicFramePr>
          <p:cNvPr id="12292" name="Object 4"/>
          <p:cNvGraphicFramePr>
            <a:graphicFrameLocks noGrp="1" noChangeAspect="1"/>
          </p:cNvGraphicFramePr>
          <p:nvPr>
            <p:ph idx="4294967295"/>
          </p:nvPr>
        </p:nvGraphicFramePr>
        <p:xfrm>
          <a:off x="1371600" y="1752600"/>
          <a:ext cx="6096000" cy="700088"/>
        </p:xfrm>
        <a:graphic>
          <a:graphicData uri="http://schemas.openxmlformats.org/presentationml/2006/ole">
            <mc:AlternateContent xmlns:mc="http://schemas.openxmlformats.org/markup-compatibility/2006">
              <mc:Choice xmlns:v="urn:schemas-microsoft-com:vml" Requires="v">
                <p:oleObj spid="_x0000_s15453" name="Equation" r:id="rId4" imgW="1879560" imgH="215640" progId="Equation.3">
                  <p:embed/>
                </p:oleObj>
              </mc:Choice>
              <mc:Fallback>
                <p:oleObj name="Equation" r:id="rId4" imgW="1879560" imgH="215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752600"/>
                        <a:ext cx="6096000" cy="700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6" name="Line 8"/>
          <p:cNvSpPr>
            <a:spLocks noChangeShapeType="1"/>
          </p:cNvSpPr>
          <p:nvPr/>
        </p:nvSpPr>
        <p:spPr bwMode="auto">
          <a:xfrm flipH="1">
            <a:off x="5926138" y="3886200"/>
            <a:ext cx="474662" cy="511175"/>
          </a:xfrm>
          <a:prstGeom prst="line">
            <a:avLst/>
          </a:prstGeom>
          <a:noFill/>
          <a:ln w="38100">
            <a:solidFill>
              <a:schemeClr val="accent1"/>
            </a:solidFill>
            <a:round/>
            <a:headEnd/>
            <a:tailEnd/>
          </a:ln>
        </p:spPr>
        <p:txBody>
          <a:bodyPr/>
          <a:lstStyle/>
          <a:p>
            <a:endParaRPr lang="en-US"/>
          </a:p>
        </p:txBody>
      </p:sp>
      <p:sp>
        <p:nvSpPr>
          <p:cNvPr id="12297" name="Text Box 9"/>
          <p:cNvSpPr txBox="1">
            <a:spLocks noChangeArrowheads="1"/>
          </p:cNvSpPr>
          <p:nvPr/>
        </p:nvSpPr>
        <p:spPr bwMode="auto">
          <a:xfrm>
            <a:off x="5657850" y="1687513"/>
            <a:ext cx="463550" cy="762000"/>
          </a:xfrm>
          <a:prstGeom prst="rect">
            <a:avLst/>
          </a:prstGeom>
          <a:noFill/>
          <a:ln w="28575">
            <a:noFill/>
            <a:miter lim="800000"/>
            <a:headEnd/>
            <a:tailEnd/>
          </a:ln>
        </p:spPr>
        <p:txBody>
          <a:bodyPr wrap="none">
            <a:spAutoFit/>
          </a:bodyPr>
          <a:lstStyle/>
          <a:p>
            <a:pPr algn="ctr"/>
            <a:r>
              <a:rPr lang="en-US" sz="4400">
                <a:solidFill>
                  <a:schemeClr val="accent1"/>
                </a:solidFill>
                <a:latin typeface="Times New Roman" pitchFamily="18" charset="0"/>
              </a:rPr>
              <a:t>2</a:t>
            </a:r>
          </a:p>
        </p:txBody>
      </p:sp>
      <p:sp>
        <p:nvSpPr>
          <p:cNvPr id="12298" name="Text Box 10"/>
          <p:cNvSpPr txBox="1">
            <a:spLocks noChangeArrowheads="1"/>
          </p:cNvSpPr>
          <p:nvPr/>
        </p:nvSpPr>
        <p:spPr bwMode="auto">
          <a:xfrm>
            <a:off x="6623050" y="3382963"/>
            <a:ext cx="387350" cy="579437"/>
          </a:xfrm>
          <a:prstGeom prst="rect">
            <a:avLst/>
          </a:prstGeom>
          <a:noFill/>
          <a:ln w="28575">
            <a:noFill/>
            <a:miter lim="800000"/>
            <a:headEnd/>
            <a:tailEnd/>
          </a:ln>
        </p:spPr>
        <p:txBody>
          <a:bodyPr wrap="none">
            <a:spAutoFit/>
          </a:bodyPr>
          <a:lstStyle/>
          <a:p>
            <a:pPr algn="ctr"/>
            <a:r>
              <a:rPr lang="en-US" sz="3200">
                <a:solidFill>
                  <a:schemeClr val="accent1"/>
                </a:solidFill>
                <a:latin typeface="Times New Roman" pitchFamily="18" charset="0"/>
              </a:rPr>
              <a:t>2</a:t>
            </a:r>
          </a:p>
        </p:txBody>
      </p:sp>
      <p:sp>
        <p:nvSpPr>
          <p:cNvPr id="12299" name="Line 11"/>
          <p:cNvSpPr>
            <a:spLocks noChangeShapeType="1"/>
          </p:cNvSpPr>
          <p:nvPr/>
        </p:nvSpPr>
        <p:spPr bwMode="auto">
          <a:xfrm flipH="1">
            <a:off x="6154738" y="3451225"/>
            <a:ext cx="474662" cy="511175"/>
          </a:xfrm>
          <a:prstGeom prst="line">
            <a:avLst/>
          </a:prstGeom>
          <a:noFill/>
          <a:ln w="38100">
            <a:solidFill>
              <a:schemeClr val="accent1"/>
            </a:solidFill>
            <a:round/>
            <a:headEnd/>
            <a:tailEnd/>
          </a:ln>
        </p:spPr>
        <p:txBody>
          <a:bodyPr/>
          <a:lstStyle/>
          <a:p>
            <a:endParaRPr lang="en-US"/>
          </a:p>
        </p:txBody>
      </p:sp>
      <p:sp>
        <p:nvSpPr>
          <p:cNvPr id="12300" name="Text Box 12"/>
          <p:cNvSpPr txBox="1">
            <a:spLocks noChangeArrowheads="1"/>
          </p:cNvSpPr>
          <p:nvPr/>
        </p:nvSpPr>
        <p:spPr bwMode="auto">
          <a:xfrm>
            <a:off x="6324600" y="3886200"/>
            <a:ext cx="387350" cy="579438"/>
          </a:xfrm>
          <a:prstGeom prst="rect">
            <a:avLst/>
          </a:prstGeom>
          <a:noFill/>
          <a:ln w="28575">
            <a:noFill/>
            <a:miter lim="800000"/>
            <a:headEnd/>
            <a:tailEnd/>
          </a:ln>
        </p:spPr>
        <p:txBody>
          <a:bodyPr wrap="none">
            <a:spAutoFit/>
          </a:bodyPr>
          <a:lstStyle/>
          <a:p>
            <a:pPr algn="ctr"/>
            <a:r>
              <a:rPr lang="en-US" sz="3200">
                <a:solidFill>
                  <a:schemeClr val="accent1"/>
                </a:solidFill>
                <a:latin typeface="Times New Roman" pitchFamily="18" charset="0"/>
              </a:rPr>
              <a:t>2</a:t>
            </a:r>
          </a:p>
        </p:txBody>
      </p:sp>
      <p:sp>
        <p:nvSpPr>
          <p:cNvPr id="12301" name="Text Box 13"/>
          <p:cNvSpPr txBox="1">
            <a:spLocks noChangeArrowheads="1"/>
          </p:cNvSpPr>
          <p:nvPr/>
        </p:nvSpPr>
        <p:spPr bwMode="auto">
          <a:xfrm>
            <a:off x="1619250" y="1687513"/>
            <a:ext cx="463550" cy="762000"/>
          </a:xfrm>
          <a:prstGeom prst="rect">
            <a:avLst/>
          </a:prstGeom>
          <a:noFill/>
          <a:ln w="28575">
            <a:noFill/>
            <a:miter lim="800000"/>
            <a:headEnd/>
            <a:tailEnd/>
          </a:ln>
        </p:spPr>
        <p:txBody>
          <a:bodyPr wrap="none">
            <a:spAutoFit/>
          </a:bodyPr>
          <a:lstStyle/>
          <a:p>
            <a:pPr algn="ctr"/>
            <a:r>
              <a:rPr lang="en-US" sz="4400" dirty="0">
                <a:solidFill>
                  <a:schemeClr val="accent1"/>
                </a:solidFill>
                <a:latin typeface="Times New Roman" pitchFamily="18" charset="0"/>
              </a:rPr>
              <a:t>2</a:t>
            </a:r>
          </a:p>
        </p:txBody>
      </p:sp>
      <p:sp>
        <p:nvSpPr>
          <p:cNvPr id="12302" name="Line 14"/>
          <p:cNvSpPr>
            <a:spLocks noChangeShapeType="1"/>
          </p:cNvSpPr>
          <p:nvPr/>
        </p:nvSpPr>
        <p:spPr bwMode="auto">
          <a:xfrm flipH="1">
            <a:off x="2039938" y="3375025"/>
            <a:ext cx="474662" cy="511175"/>
          </a:xfrm>
          <a:prstGeom prst="line">
            <a:avLst/>
          </a:prstGeom>
          <a:noFill/>
          <a:ln w="38100">
            <a:solidFill>
              <a:schemeClr val="accent1"/>
            </a:solidFill>
            <a:round/>
            <a:headEnd/>
            <a:tailEnd/>
          </a:ln>
        </p:spPr>
        <p:txBody>
          <a:bodyPr/>
          <a:lstStyle/>
          <a:p>
            <a:endParaRPr lang="en-US"/>
          </a:p>
        </p:txBody>
      </p:sp>
      <p:sp>
        <p:nvSpPr>
          <p:cNvPr id="12303" name="Text Box 15"/>
          <p:cNvSpPr txBox="1">
            <a:spLocks noChangeArrowheads="1"/>
          </p:cNvSpPr>
          <p:nvPr/>
        </p:nvSpPr>
        <p:spPr bwMode="auto">
          <a:xfrm>
            <a:off x="2355850" y="3382963"/>
            <a:ext cx="387350" cy="579437"/>
          </a:xfrm>
          <a:prstGeom prst="rect">
            <a:avLst/>
          </a:prstGeom>
          <a:noFill/>
          <a:ln w="28575">
            <a:noFill/>
            <a:miter lim="800000"/>
            <a:headEnd/>
            <a:tailEnd/>
          </a:ln>
        </p:spPr>
        <p:txBody>
          <a:bodyPr wrap="none">
            <a:spAutoFit/>
          </a:bodyPr>
          <a:lstStyle/>
          <a:p>
            <a:pPr algn="ctr"/>
            <a:r>
              <a:rPr lang="en-US" sz="3200">
                <a:solidFill>
                  <a:schemeClr val="accent1"/>
                </a:solidFill>
                <a:latin typeface="Times New Roman" pitchFamily="18" charset="0"/>
              </a:rPr>
              <a:t>2</a:t>
            </a:r>
          </a:p>
        </p:txBody>
      </p:sp>
      <p:sp>
        <p:nvSpPr>
          <p:cNvPr id="12304" name="Text Box 16"/>
          <p:cNvSpPr txBox="1">
            <a:spLocks noChangeArrowheads="1"/>
          </p:cNvSpPr>
          <p:nvPr/>
        </p:nvSpPr>
        <p:spPr bwMode="auto">
          <a:xfrm>
            <a:off x="2674938" y="5943600"/>
            <a:ext cx="2887662" cy="519113"/>
          </a:xfrm>
          <a:prstGeom prst="rect">
            <a:avLst/>
          </a:prstGeom>
          <a:noFill/>
          <a:ln w="28575">
            <a:noFill/>
            <a:miter lim="800000"/>
            <a:headEnd/>
            <a:tailEnd/>
          </a:ln>
        </p:spPr>
        <p:txBody>
          <a:bodyPr wrap="none">
            <a:spAutoFit/>
          </a:bodyPr>
          <a:lstStyle/>
          <a:p>
            <a:pPr algn="ctr"/>
            <a:r>
              <a:rPr lang="en-US" sz="2800">
                <a:solidFill>
                  <a:srgbClr val="FFFF99"/>
                </a:solidFill>
                <a:latin typeface="Times New Roman" pitchFamily="18" charset="0"/>
              </a:rPr>
              <a:t>Now it’s balanced!</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2">
                                            <p:bg/>
                                          </p:spTgt>
                                        </p:tgtEl>
                                        <p:attrNameLst>
                                          <p:attrName>style.visibility</p:attrName>
                                        </p:attrNameLst>
                                      </p:cBhvr>
                                      <p:to>
                                        <p:strVal val="visible"/>
                                      </p:to>
                                    </p:set>
                                    <p:animEffect transition="in" filter="wipe(left)">
                                      <p:cBhvr>
                                        <p:cTn id="12" dur="500"/>
                                        <p:tgtEl>
                                          <p:spTgt spid="1229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4">
                                            <p:txEl>
                                              <p:pRg st="0" end="0"/>
                                            </p:txEl>
                                          </p:spTgt>
                                        </p:tgtEl>
                                        <p:attrNameLst>
                                          <p:attrName>style.visibility</p:attrName>
                                        </p:attrNameLst>
                                      </p:cBhvr>
                                      <p:to>
                                        <p:strVal val="visible"/>
                                      </p:to>
                                    </p:set>
                                    <p:animEffect transition="in" filter="wipe(left)">
                                      <p:cBhvr>
                                        <p:cTn id="17" dur="500"/>
                                        <p:tgtEl>
                                          <p:spTgt spid="1229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4">
                                            <p:txEl>
                                              <p:pRg st="1" end="1"/>
                                            </p:txEl>
                                          </p:spTgt>
                                        </p:tgtEl>
                                        <p:attrNameLst>
                                          <p:attrName>style.visibility</p:attrName>
                                        </p:attrNameLst>
                                      </p:cBhvr>
                                      <p:to>
                                        <p:strVal val="visible"/>
                                      </p:to>
                                    </p:set>
                                    <p:animEffect transition="in" filter="wipe(left)">
                                      <p:cBhvr>
                                        <p:cTn id="22" dur="500"/>
                                        <p:tgtEl>
                                          <p:spTgt spid="1229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294">
                                            <p:txEl>
                                              <p:pRg st="2" end="2"/>
                                            </p:txEl>
                                          </p:spTgt>
                                        </p:tgtEl>
                                        <p:attrNameLst>
                                          <p:attrName>style.visibility</p:attrName>
                                        </p:attrNameLst>
                                      </p:cBhvr>
                                      <p:to>
                                        <p:strVal val="visible"/>
                                      </p:to>
                                    </p:set>
                                    <p:animEffect transition="in" filter="wipe(left)">
                                      <p:cBhvr>
                                        <p:cTn id="27" dur="500"/>
                                        <p:tgtEl>
                                          <p:spTgt spid="1229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295">
                                            <p:txEl>
                                              <p:pRg st="0" end="0"/>
                                            </p:txEl>
                                          </p:spTgt>
                                        </p:tgtEl>
                                        <p:attrNameLst>
                                          <p:attrName>style.visibility</p:attrName>
                                        </p:attrNameLst>
                                      </p:cBhvr>
                                      <p:to>
                                        <p:strVal val="visible"/>
                                      </p:to>
                                    </p:set>
                                    <p:animEffect transition="in" filter="wipe(left)">
                                      <p:cBhvr>
                                        <p:cTn id="32" dur="500"/>
                                        <p:tgtEl>
                                          <p:spTgt spid="1229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295">
                                            <p:txEl>
                                              <p:pRg st="1" end="1"/>
                                            </p:txEl>
                                          </p:spTgt>
                                        </p:tgtEl>
                                        <p:attrNameLst>
                                          <p:attrName>style.visibility</p:attrName>
                                        </p:attrNameLst>
                                      </p:cBhvr>
                                      <p:to>
                                        <p:strVal val="visible"/>
                                      </p:to>
                                    </p:set>
                                    <p:animEffect transition="in" filter="wipe(left)">
                                      <p:cBhvr>
                                        <p:cTn id="37" dur="500"/>
                                        <p:tgtEl>
                                          <p:spTgt spid="1229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295">
                                            <p:txEl>
                                              <p:pRg st="2" end="2"/>
                                            </p:txEl>
                                          </p:spTgt>
                                        </p:tgtEl>
                                        <p:attrNameLst>
                                          <p:attrName>style.visibility</p:attrName>
                                        </p:attrNameLst>
                                      </p:cBhvr>
                                      <p:to>
                                        <p:strVal val="visible"/>
                                      </p:to>
                                    </p:set>
                                    <p:animEffect transition="in" filter="wipe(left)">
                                      <p:cBhvr>
                                        <p:cTn id="42" dur="500"/>
                                        <p:tgtEl>
                                          <p:spTgt spid="1229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297"/>
                                        </p:tgtEl>
                                        <p:attrNameLst>
                                          <p:attrName>style.visibility</p:attrName>
                                        </p:attrNameLst>
                                      </p:cBhvr>
                                      <p:to>
                                        <p:strVal val="visible"/>
                                      </p:to>
                                    </p:set>
                                    <p:animEffect transition="in" filter="wipe(left)">
                                      <p:cBhvr>
                                        <p:cTn id="47" dur="500"/>
                                        <p:tgtEl>
                                          <p:spTgt spid="1229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299"/>
                                        </p:tgtEl>
                                        <p:attrNameLst>
                                          <p:attrName>style.visibility</p:attrName>
                                        </p:attrNameLst>
                                      </p:cBhvr>
                                      <p:to>
                                        <p:strVal val="visible"/>
                                      </p:to>
                                    </p:set>
                                    <p:animEffect transition="in" filter="wipe(left)">
                                      <p:cBhvr>
                                        <p:cTn id="52" dur="500"/>
                                        <p:tgtEl>
                                          <p:spTgt spid="1229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2296"/>
                                        </p:tgtEl>
                                        <p:attrNameLst>
                                          <p:attrName>style.visibility</p:attrName>
                                        </p:attrNameLst>
                                      </p:cBhvr>
                                      <p:to>
                                        <p:strVal val="visible"/>
                                      </p:to>
                                    </p:set>
                                    <p:animEffect transition="in" filter="wipe(left)">
                                      <p:cBhvr>
                                        <p:cTn id="57" dur="500"/>
                                        <p:tgtEl>
                                          <p:spTgt spid="1229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298"/>
                                        </p:tgtEl>
                                        <p:attrNameLst>
                                          <p:attrName>style.visibility</p:attrName>
                                        </p:attrNameLst>
                                      </p:cBhvr>
                                      <p:to>
                                        <p:strVal val="visible"/>
                                      </p:to>
                                    </p:set>
                                    <p:animEffect transition="in" filter="wipe(left)">
                                      <p:cBhvr>
                                        <p:cTn id="62" dur="500"/>
                                        <p:tgtEl>
                                          <p:spTgt spid="1229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2300"/>
                                        </p:tgtEl>
                                        <p:attrNameLst>
                                          <p:attrName>style.visibility</p:attrName>
                                        </p:attrNameLst>
                                      </p:cBhvr>
                                      <p:to>
                                        <p:strVal val="visible"/>
                                      </p:to>
                                    </p:set>
                                    <p:animEffect transition="in" filter="wipe(left)">
                                      <p:cBhvr>
                                        <p:cTn id="67" dur="500"/>
                                        <p:tgtEl>
                                          <p:spTgt spid="1230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2301"/>
                                        </p:tgtEl>
                                        <p:attrNameLst>
                                          <p:attrName>style.visibility</p:attrName>
                                        </p:attrNameLst>
                                      </p:cBhvr>
                                      <p:to>
                                        <p:strVal val="visible"/>
                                      </p:to>
                                    </p:set>
                                    <p:animEffect transition="in" filter="wipe(left)">
                                      <p:cBhvr>
                                        <p:cTn id="72" dur="500"/>
                                        <p:tgtEl>
                                          <p:spTgt spid="1230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302"/>
                                        </p:tgtEl>
                                        <p:attrNameLst>
                                          <p:attrName>style.visibility</p:attrName>
                                        </p:attrNameLst>
                                      </p:cBhvr>
                                      <p:to>
                                        <p:strVal val="visible"/>
                                      </p:to>
                                    </p:set>
                                    <p:animEffect transition="in" filter="wipe(left)">
                                      <p:cBhvr>
                                        <p:cTn id="77" dur="500"/>
                                        <p:tgtEl>
                                          <p:spTgt spid="1230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2303"/>
                                        </p:tgtEl>
                                        <p:attrNameLst>
                                          <p:attrName>style.visibility</p:attrName>
                                        </p:attrNameLst>
                                      </p:cBhvr>
                                      <p:to>
                                        <p:strVal val="visible"/>
                                      </p:to>
                                    </p:set>
                                    <p:animEffect transition="in" filter="wipe(left)">
                                      <p:cBhvr>
                                        <p:cTn id="82" dur="500"/>
                                        <p:tgtEl>
                                          <p:spTgt spid="1230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2304"/>
                                        </p:tgtEl>
                                        <p:attrNameLst>
                                          <p:attrName>style.visibility</p:attrName>
                                        </p:attrNameLst>
                                      </p:cBhvr>
                                      <p:to>
                                        <p:strVal val="visible"/>
                                      </p:to>
                                    </p:set>
                                    <p:animEffect transition="in" filter="wipe(left)">
                                      <p:cBhvr>
                                        <p:cTn id="87" dur="500"/>
                                        <p:tgtEl>
                                          <p:spTgt spid="12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4" grpId="0" build="p" bldLvl="2"/>
      <p:bldP spid="12295" grpId="0" build="p" bldLvl="2"/>
      <p:bldP spid="12292" grpId="0" build="p"/>
      <p:bldP spid="12296" grpId="0" animBg="1"/>
      <p:bldP spid="12297" grpId="0" autoUpdateAnimBg="0"/>
      <p:bldP spid="12298" grpId="0" autoUpdateAnimBg="0"/>
      <p:bldP spid="12299" grpId="0" animBg="1"/>
      <p:bldP spid="12300" grpId="0" autoUpdateAnimBg="0"/>
      <p:bldP spid="12301" grpId="0" autoUpdateAnimBg="0"/>
      <p:bldP spid="12302" grpId="0" animBg="1"/>
      <p:bldP spid="12303" grpId="0" autoUpdateAnimBg="0"/>
      <p:bldP spid="1230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a:t>Balancing Equations Practice</a:t>
            </a:r>
          </a:p>
        </p:txBody>
      </p:sp>
      <p:sp>
        <p:nvSpPr>
          <p:cNvPr id="19459" name="Rectangle 3"/>
          <p:cNvSpPr>
            <a:spLocks noGrp="1" noChangeArrowheads="1"/>
          </p:cNvSpPr>
          <p:nvPr>
            <p:ph type="body" sz="half" idx="1"/>
          </p:nvPr>
        </p:nvSpPr>
        <p:spPr>
          <a:xfrm>
            <a:off x="457200" y="2895600"/>
            <a:ext cx="4038600" cy="3235325"/>
          </a:xfrm>
        </p:spPr>
        <p:txBody>
          <a:bodyPr/>
          <a:lstStyle/>
          <a:p>
            <a:pPr eaLnBrk="1" hangingPunct="1">
              <a:defRPr/>
            </a:pPr>
            <a:r>
              <a:rPr lang="en-US"/>
              <a:t>REACTANTS:</a:t>
            </a:r>
          </a:p>
          <a:p>
            <a:pPr lvl="1" eaLnBrk="1" hangingPunct="1">
              <a:defRPr/>
            </a:pPr>
            <a:r>
              <a:rPr lang="en-US" sz="2800"/>
              <a:t>N: 1</a:t>
            </a:r>
          </a:p>
          <a:p>
            <a:pPr lvl="1" eaLnBrk="1" hangingPunct="1">
              <a:defRPr/>
            </a:pPr>
            <a:r>
              <a:rPr lang="en-US" sz="2800"/>
              <a:t>H: 4</a:t>
            </a:r>
          </a:p>
          <a:p>
            <a:pPr lvl="1" eaLnBrk="1" hangingPunct="1">
              <a:defRPr/>
            </a:pPr>
            <a:r>
              <a:rPr lang="en-US" sz="2800"/>
              <a:t>Cl: 1</a:t>
            </a:r>
          </a:p>
        </p:txBody>
      </p:sp>
      <p:sp>
        <p:nvSpPr>
          <p:cNvPr id="19460" name="Rectangle 4"/>
          <p:cNvSpPr>
            <a:spLocks noGrp="1" noChangeArrowheads="1"/>
          </p:cNvSpPr>
          <p:nvPr>
            <p:ph type="body" sz="half" idx="2"/>
          </p:nvPr>
        </p:nvSpPr>
        <p:spPr>
          <a:xfrm>
            <a:off x="4648200" y="2895600"/>
            <a:ext cx="4038600" cy="3235325"/>
          </a:xfrm>
        </p:spPr>
        <p:txBody>
          <a:bodyPr/>
          <a:lstStyle/>
          <a:p>
            <a:pPr eaLnBrk="1" hangingPunct="1">
              <a:defRPr/>
            </a:pPr>
            <a:r>
              <a:rPr lang="en-US"/>
              <a:t>PRODUCTS:</a:t>
            </a:r>
          </a:p>
          <a:p>
            <a:pPr lvl="1" eaLnBrk="1" hangingPunct="1">
              <a:defRPr/>
            </a:pPr>
            <a:r>
              <a:rPr lang="en-US" sz="2800"/>
              <a:t>N: 1</a:t>
            </a:r>
          </a:p>
          <a:p>
            <a:pPr lvl="1" eaLnBrk="1" hangingPunct="1">
              <a:defRPr/>
            </a:pPr>
            <a:r>
              <a:rPr lang="en-US" sz="2800"/>
              <a:t>H: 4</a:t>
            </a:r>
          </a:p>
          <a:p>
            <a:pPr lvl="1" eaLnBrk="1" hangingPunct="1">
              <a:defRPr/>
            </a:pPr>
            <a:r>
              <a:rPr lang="en-US" sz="2800"/>
              <a:t>Cl: 1</a:t>
            </a:r>
          </a:p>
          <a:p>
            <a:pPr eaLnBrk="1" hangingPunct="1">
              <a:buFont typeface="Wingdings" pitchFamily="2" charset="2"/>
              <a:buNone/>
              <a:defRPr/>
            </a:pPr>
            <a:endParaRPr lang="en-US"/>
          </a:p>
        </p:txBody>
      </p:sp>
      <p:graphicFrame>
        <p:nvGraphicFramePr>
          <p:cNvPr id="19461" name="Object 5"/>
          <p:cNvGraphicFramePr>
            <a:graphicFrameLocks noGrp="1" noChangeAspect="1"/>
          </p:cNvGraphicFramePr>
          <p:nvPr>
            <p:ph idx="4294967295"/>
          </p:nvPr>
        </p:nvGraphicFramePr>
        <p:xfrm>
          <a:off x="1371600" y="1781175"/>
          <a:ext cx="6096000" cy="641350"/>
        </p:xfrm>
        <a:graphic>
          <a:graphicData uri="http://schemas.openxmlformats.org/presentationml/2006/ole">
            <mc:AlternateContent xmlns:mc="http://schemas.openxmlformats.org/markup-compatibility/2006">
              <mc:Choice xmlns:v="urn:schemas-microsoft-com:vml" Requires="v">
                <p:oleObj spid="_x0000_s16477" name="Equation" r:id="rId4" imgW="2171520" imgH="228600" progId="Equation.3">
                  <p:embed/>
                </p:oleObj>
              </mc:Choice>
              <mc:Fallback>
                <p:oleObj name="Equation" r:id="rId4" imgW="2171520" imgH="228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781175"/>
                        <a:ext cx="60960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70" name="Text Box 14"/>
          <p:cNvSpPr txBox="1">
            <a:spLocks noChangeArrowheads="1"/>
          </p:cNvSpPr>
          <p:nvPr/>
        </p:nvSpPr>
        <p:spPr bwMode="auto">
          <a:xfrm>
            <a:off x="384175" y="5805488"/>
            <a:ext cx="8531225" cy="519112"/>
          </a:xfrm>
          <a:prstGeom prst="rect">
            <a:avLst/>
          </a:prstGeom>
          <a:noFill/>
          <a:ln w="28575">
            <a:noFill/>
            <a:miter lim="800000"/>
            <a:headEnd/>
            <a:tailEnd/>
          </a:ln>
        </p:spPr>
        <p:txBody>
          <a:bodyPr wrap="none">
            <a:spAutoFit/>
          </a:bodyPr>
          <a:lstStyle/>
          <a:p>
            <a:pPr algn="ctr"/>
            <a:r>
              <a:rPr lang="en-US" sz="2800">
                <a:solidFill>
                  <a:srgbClr val="FFFF99"/>
                </a:solidFill>
                <a:latin typeface="Times New Roman" pitchFamily="18" charset="0"/>
              </a:rPr>
              <a:t>It’s already balanced!  You don’t need to do anything to it.</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61">
                                            <p:bg/>
                                          </p:spTgt>
                                        </p:tgtEl>
                                        <p:attrNameLst>
                                          <p:attrName>style.visibility</p:attrName>
                                        </p:attrNameLst>
                                      </p:cBhvr>
                                      <p:to>
                                        <p:strVal val="visible"/>
                                      </p:to>
                                    </p:set>
                                    <p:animEffect transition="in" filter="wipe(left)">
                                      <p:cBhvr>
                                        <p:cTn id="12" dur="500"/>
                                        <p:tgtEl>
                                          <p:spTgt spid="19461">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0" end="0"/>
                                            </p:txEl>
                                          </p:spTgt>
                                        </p:tgtEl>
                                        <p:attrNameLst>
                                          <p:attrName>style.visibility</p:attrName>
                                        </p:attrNameLst>
                                      </p:cBhvr>
                                      <p:to>
                                        <p:strVal val="visible"/>
                                      </p:to>
                                    </p:set>
                                    <p:animEffect transition="in" filter="wipe(left)">
                                      <p:cBhvr>
                                        <p:cTn id="17" dur="500"/>
                                        <p:tgtEl>
                                          <p:spTgt spid="1945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9">
                                            <p:txEl>
                                              <p:pRg st="1" end="1"/>
                                            </p:txEl>
                                          </p:spTgt>
                                        </p:tgtEl>
                                        <p:attrNameLst>
                                          <p:attrName>style.visibility</p:attrName>
                                        </p:attrNameLst>
                                      </p:cBhvr>
                                      <p:to>
                                        <p:strVal val="visible"/>
                                      </p:to>
                                    </p:set>
                                    <p:animEffect transition="in" filter="wipe(left)">
                                      <p:cBhvr>
                                        <p:cTn id="22" dur="500"/>
                                        <p:tgtEl>
                                          <p:spTgt spid="1945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59">
                                            <p:txEl>
                                              <p:pRg st="2" end="2"/>
                                            </p:txEl>
                                          </p:spTgt>
                                        </p:tgtEl>
                                        <p:attrNameLst>
                                          <p:attrName>style.visibility</p:attrName>
                                        </p:attrNameLst>
                                      </p:cBhvr>
                                      <p:to>
                                        <p:strVal val="visible"/>
                                      </p:to>
                                    </p:set>
                                    <p:animEffect transition="in" filter="wipe(left)">
                                      <p:cBhvr>
                                        <p:cTn id="27" dur="500"/>
                                        <p:tgtEl>
                                          <p:spTgt spid="1945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459">
                                            <p:txEl>
                                              <p:pRg st="3" end="3"/>
                                            </p:txEl>
                                          </p:spTgt>
                                        </p:tgtEl>
                                        <p:attrNameLst>
                                          <p:attrName>style.visibility</p:attrName>
                                        </p:attrNameLst>
                                      </p:cBhvr>
                                      <p:to>
                                        <p:strVal val="visible"/>
                                      </p:to>
                                    </p:set>
                                    <p:animEffect transition="in" filter="wipe(left)">
                                      <p:cBhvr>
                                        <p:cTn id="32" dur="500"/>
                                        <p:tgtEl>
                                          <p:spTgt spid="1945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460">
                                            <p:txEl>
                                              <p:pRg st="0" end="0"/>
                                            </p:txEl>
                                          </p:spTgt>
                                        </p:tgtEl>
                                        <p:attrNameLst>
                                          <p:attrName>style.visibility</p:attrName>
                                        </p:attrNameLst>
                                      </p:cBhvr>
                                      <p:to>
                                        <p:strVal val="visible"/>
                                      </p:to>
                                    </p:set>
                                    <p:animEffect transition="in" filter="wipe(left)">
                                      <p:cBhvr>
                                        <p:cTn id="37" dur="500"/>
                                        <p:tgtEl>
                                          <p:spTgt spid="1946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460">
                                            <p:txEl>
                                              <p:pRg st="1" end="1"/>
                                            </p:txEl>
                                          </p:spTgt>
                                        </p:tgtEl>
                                        <p:attrNameLst>
                                          <p:attrName>style.visibility</p:attrName>
                                        </p:attrNameLst>
                                      </p:cBhvr>
                                      <p:to>
                                        <p:strVal val="visible"/>
                                      </p:to>
                                    </p:set>
                                    <p:animEffect transition="in" filter="wipe(left)">
                                      <p:cBhvr>
                                        <p:cTn id="42" dur="500"/>
                                        <p:tgtEl>
                                          <p:spTgt spid="1946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460">
                                            <p:txEl>
                                              <p:pRg st="2" end="2"/>
                                            </p:txEl>
                                          </p:spTgt>
                                        </p:tgtEl>
                                        <p:attrNameLst>
                                          <p:attrName>style.visibility</p:attrName>
                                        </p:attrNameLst>
                                      </p:cBhvr>
                                      <p:to>
                                        <p:strVal val="visible"/>
                                      </p:to>
                                    </p:set>
                                    <p:animEffect transition="in" filter="wipe(left)">
                                      <p:cBhvr>
                                        <p:cTn id="47" dur="500"/>
                                        <p:tgtEl>
                                          <p:spTgt spid="1946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460">
                                            <p:txEl>
                                              <p:pRg st="3" end="3"/>
                                            </p:txEl>
                                          </p:spTgt>
                                        </p:tgtEl>
                                        <p:attrNameLst>
                                          <p:attrName>style.visibility</p:attrName>
                                        </p:attrNameLst>
                                      </p:cBhvr>
                                      <p:to>
                                        <p:strVal val="visible"/>
                                      </p:to>
                                    </p:set>
                                    <p:animEffect transition="in" filter="wipe(left)">
                                      <p:cBhvr>
                                        <p:cTn id="52" dur="500"/>
                                        <p:tgtEl>
                                          <p:spTgt spid="19460">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470"/>
                                        </p:tgtEl>
                                        <p:attrNameLst>
                                          <p:attrName>style.visibility</p:attrName>
                                        </p:attrNameLst>
                                      </p:cBhvr>
                                      <p:to>
                                        <p:strVal val="visible"/>
                                      </p:to>
                                    </p:set>
                                    <p:animEffect transition="in" filter="wipe(left)">
                                      <p:cBhvr>
                                        <p:cTn id="57" dur="500"/>
                                        <p:tgtEl>
                                          <p:spTgt spid="1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bldLvl="2"/>
      <p:bldP spid="19460" grpId="0" build="p" bldLvl="2"/>
      <p:bldP spid="19461" grpId="0" build="p"/>
      <p:bldP spid="1947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a:t>Balancing Equations Practice</a:t>
            </a:r>
          </a:p>
        </p:txBody>
      </p:sp>
      <p:sp>
        <p:nvSpPr>
          <p:cNvPr id="20483" name="Rectangle 3"/>
          <p:cNvSpPr>
            <a:spLocks noGrp="1" noChangeArrowheads="1"/>
          </p:cNvSpPr>
          <p:nvPr>
            <p:ph type="body" sz="half" idx="1"/>
          </p:nvPr>
        </p:nvSpPr>
        <p:spPr>
          <a:xfrm>
            <a:off x="457200" y="2895600"/>
            <a:ext cx="4038600" cy="3235325"/>
          </a:xfrm>
        </p:spPr>
        <p:txBody>
          <a:bodyPr/>
          <a:lstStyle/>
          <a:p>
            <a:pPr eaLnBrk="1" hangingPunct="1">
              <a:defRPr/>
            </a:pPr>
            <a:r>
              <a:rPr lang="en-US"/>
              <a:t>REACTANTS:</a:t>
            </a:r>
          </a:p>
          <a:p>
            <a:pPr lvl="1" eaLnBrk="1" hangingPunct="1">
              <a:defRPr/>
            </a:pPr>
            <a:r>
              <a:rPr lang="en-US" sz="2800"/>
              <a:t>H: 2</a:t>
            </a:r>
          </a:p>
          <a:p>
            <a:pPr lvl="1" eaLnBrk="1" hangingPunct="1">
              <a:defRPr/>
            </a:pPr>
            <a:r>
              <a:rPr lang="en-US" sz="2800"/>
              <a:t>O: 2</a:t>
            </a:r>
          </a:p>
        </p:txBody>
      </p:sp>
      <p:sp>
        <p:nvSpPr>
          <p:cNvPr id="20484" name="Rectangle 4"/>
          <p:cNvSpPr>
            <a:spLocks noGrp="1" noChangeArrowheads="1"/>
          </p:cNvSpPr>
          <p:nvPr>
            <p:ph type="body" sz="half" idx="2"/>
          </p:nvPr>
        </p:nvSpPr>
        <p:spPr>
          <a:xfrm>
            <a:off x="4648200" y="2895600"/>
            <a:ext cx="4038600" cy="3235325"/>
          </a:xfrm>
        </p:spPr>
        <p:txBody>
          <a:bodyPr/>
          <a:lstStyle/>
          <a:p>
            <a:pPr eaLnBrk="1" hangingPunct="1">
              <a:defRPr/>
            </a:pPr>
            <a:r>
              <a:rPr lang="en-US"/>
              <a:t>PRODUCTS:</a:t>
            </a:r>
          </a:p>
          <a:p>
            <a:pPr lvl="1" eaLnBrk="1" hangingPunct="1">
              <a:defRPr/>
            </a:pPr>
            <a:r>
              <a:rPr lang="en-US" sz="2800"/>
              <a:t>H: 2</a:t>
            </a:r>
          </a:p>
          <a:p>
            <a:pPr lvl="1" eaLnBrk="1" hangingPunct="1">
              <a:defRPr/>
            </a:pPr>
            <a:r>
              <a:rPr lang="en-US" sz="2800"/>
              <a:t>O: 3</a:t>
            </a:r>
          </a:p>
        </p:txBody>
      </p:sp>
      <p:graphicFrame>
        <p:nvGraphicFramePr>
          <p:cNvPr id="20485" name="Object 5"/>
          <p:cNvGraphicFramePr>
            <a:graphicFrameLocks noGrp="1" noChangeAspect="1"/>
          </p:cNvGraphicFramePr>
          <p:nvPr>
            <p:ph idx="4294967295"/>
          </p:nvPr>
        </p:nvGraphicFramePr>
        <p:xfrm>
          <a:off x="1371600" y="1752600"/>
          <a:ext cx="6283325" cy="688975"/>
        </p:xfrm>
        <a:graphic>
          <a:graphicData uri="http://schemas.openxmlformats.org/presentationml/2006/ole">
            <mc:AlternateContent xmlns:mc="http://schemas.openxmlformats.org/markup-compatibility/2006">
              <mc:Choice xmlns:v="urn:schemas-microsoft-com:vml" Requires="v">
                <p:oleObj spid="_x0000_s17501" name="Equation" r:id="rId4" imgW="1968480" imgH="215640" progId="Equation.3">
                  <p:embed/>
                </p:oleObj>
              </mc:Choice>
              <mc:Fallback>
                <p:oleObj name="Equation" r:id="rId4" imgW="1968480" imgH="2156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752600"/>
                        <a:ext cx="6283325"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6" name="Line 6"/>
          <p:cNvSpPr>
            <a:spLocks noChangeShapeType="1"/>
          </p:cNvSpPr>
          <p:nvPr/>
        </p:nvSpPr>
        <p:spPr bwMode="auto">
          <a:xfrm flipH="1">
            <a:off x="5867400" y="3886200"/>
            <a:ext cx="474663" cy="511175"/>
          </a:xfrm>
          <a:prstGeom prst="line">
            <a:avLst/>
          </a:prstGeom>
          <a:noFill/>
          <a:ln w="38100">
            <a:solidFill>
              <a:schemeClr val="accent1"/>
            </a:solidFill>
            <a:round/>
            <a:headEnd/>
            <a:tailEnd/>
          </a:ln>
        </p:spPr>
        <p:txBody>
          <a:bodyPr/>
          <a:lstStyle/>
          <a:p>
            <a:endParaRPr lang="en-US"/>
          </a:p>
        </p:txBody>
      </p:sp>
      <p:sp>
        <p:nvSpPr>
          <p:cNvPr id="20487" name="Text Box 7"/>
          <p:cNvSpPr txBox="1">
            <a:spLocks noChangeArrowheads="1"/>
          </p:cNvSpPr>
          <p:nvPr/>
        </p:nvSpPr>
        <p:spPr bwMode="auto">
          <a:xfrm>
            <a:off x="4260850" y="1676400"/>
            <a:ext cx="463550" cy="762000"/>
          </a:xfrm>
          <a:prstGeom prst="rect">
            <a:avLst/>
          </a:prstGeom>
          <a:noFill/>
          <a:ln w="28575">
            <a:noFill/>
            <a:miter lim="800000"/>
            <a:headEnd/>
            <a:tailEnd/>
          </a:ln>
        </p:spPr>
        <p:txBody>
          <a:bodyPr wrap="none">
            <a:spAutoFit/>
          </a:bodyPr>
          <a:lstStyle/>
          <a:p>
            <a:pPr algn="ctr"/>
            <a:r>
              <a:rPr lang="en-US" sz="4400">
                <a:solidFill>
                  <a:schemeClr val="accent1"/>
                </a:solidFill>
                <a:latin typeface="Times New Roman" pitchFamily="18" charset="0"/>
              </a:rPr>
              <a:t>2</a:t>
            </a:r>
          </a:p>
        </p:txBody>
      </p:sp>
      <p:sp>
        <p:nvSpPr>
          <p:cNvPr id="20488" name="Text Box 8"/>
          <p:cNvSpPr txBox="1">
            <a:spLocks noChangeArrowheads="1"/>
          </p:cNvSpPr>
          <p:nvPr/>
        </p:nvSpPr>
        <p:spPr bwMode="auto">
          <a:xfrm>
            <a:off x="6400800" y="3352800"/>
            <a:ext cx="387350" cy="579438"/>
          </a:xfrm>
          <a:prstGeom prst="rect">
            <a:avLst/>
          </a:prstGeom>
          <a:noFill/>
          <a:ln w="28575">
            <a:noFill/>
            <a:miter lim="800000"/>
            <a:headEnd/>
            <a:tailEnd/>
          </a:ln>
        </p:spPr>
        <p:txBody>
          <a:bodyPr wrap="none">
            <a:spAutoFit/>
          </a:bodyPr>
          <a:lstStyle/>
          <a:p>
            <a:pPr algn="ctr"/>
            <a:r>
              <a:rPr lang="en-US" sz="3200">
                <a:solidFill>
                  <a:schemeClr val="accent1"/>
                </a:solidFill>
                <a:latin typeface="Times New Roman" pitchFamily="18" charset="0"/>
              </a:rPr>
              <a:t>4</a:t>
            </a:r>
          </a:p>
        </p:txBody>
      </p:sp>
      <p:sp>
        <p:nvSpPr>
          <p:cNvPr id="20489" name="Line 9"/>
          <p:cNvSpPr>
            <a:spLocks noChangeShapeType="1"/>
          </p:cNvSpPr>
          <p:nvPr/>
        </p:nvSpPr>
        <p:spPr bwMode="auto">
          <a:xfrm flipH="1">
            <a:off x="5867400" y="3429000"/>
            <a:ext cx="474663" cy="511175"/>
          </a:xfrm>
          <a:prstGeom prst="line">
            <a:avLst/>
          </a:prstGeom>
          <a:noFill/>
          <a:ln w="38100">
            <a:solidFill>
              <a:schemeClr val="accent1"/>
            </a:solidFill>
            <a:round/>
            <a:headEnd/>
            <a:tailEnd/>
          </a:ln>
        </p:spPr>
        <p:txBody>
          <a:bodyPr/>
          <a:lstStyle/>
          <a:p>
            <a:endParaRPr lang="en-US"/>
          </a:p>
        </p:txBody>
      </p:sp>
      <p:sp>
        <p:nvSpPr>
          <p:cNvPr id="20490" name="Text Box 10"/>
          <p:cNvSpPr txBox="1">
            <a:spLocks noChangeArrowheads="1"/>
          </p:cNvSpPr>
          <p:nvPr/>
        </p:nvSpPr>
        <p:spPr bwMode="auto">
          <a:xfrm>
            <a:off x="6400800" y="3886200"/>
            <a:ext cx="387350" cy="579438"/>
          </a:xfrm>
          <a:prstGeom prst="rect">
            <a:avLst/>
          </a:prstGeom>
          <a:noFill/>
          <a:ln w="28575">
            <a:noFill/>
            <a:miter lim="800000"/>
            <a:headEnd/>
            <a:tailEnd/>
          </a:ln>
        </p:spPr>
        <p:txBody>
          <a:bodyPr wrap="none">
            <a:spAutoFit/>
          </a:bodyPr>
          <a:lstStyle/>
          <a:p>
            <a:pPr algn="ctr"/>
            <a:r>
              <a:rPr lang="en-US" sz="3200">
                <a:solidFill>
                  <a:schemeClr val="accent1"/>
                </a:solidFill>
                <a:latin typeface="Times New Roman" pitchFamily="18" charset="0"/>
              </a:rPr>
              <a:t>4</a:t>
            </a:r>
          </a:p>
        </p:txBody>
      </p:sp>
      <p:sp>
        <p:nvSpPr>
          <p:cNvPr id="20491" name="Text Box 11"/>
          <p:cNvSpPr txBox="1">
            <a:spLocks noChangeArrowheads="1"/>
          </p:cNvSpPr>
          <p:nvPr/>
        </p:nvSpPr>
        <p:spPr bwMode="auto">
          <a:xfrm>
            <a:off x="1600200" y="1676400"/>
            <a:ext cx="463550" cy="762000"/>
          </a:xfrm>
          <a:prstGeom prst="rect">
            <a:avLst/>
          </a:prstGeom>
          <a:noFill/>
          <a:ln w="28575">
            <a:noFill/>
            <a:miter lim="800000"/>
            <a:headEnd/>
            <a:tailEnd/>
          </a:ln>
        </p:spPr>
        <p:txBody>
          <a:bodyPr wrap="none">
            <a:spAutoFit/>
          </a:bodyPr>
          <a:lstStyle/>
          <a:p>
            <a:pPr algn="ctr"/>
            <a:r>
              <a:rPr lang="en-US" sz="4400">
                <a:solidFill>
                  <a:schemeClr val="accent1"/>
                </a:solidFill>
                <a:latin typeface="Times New Roman" pitchFamily="18" charset="0"/>
              </a:rPr>
              <a:t>2</a:t>
            </a:r>
          </a:p>
        </p:txBody>
      </p:sp>
      <p:sp>
        <p:nvSpPr>
          <p:cNvPr id="20492" name="Line 12"/>
          <p:cNvSpPr>
            <a:spLocks noChangeShapeType="1"/>
          </p:cNvSpPr>
          <p:nvPr/>
        </p:nvSpPr>
        <p:spPr bwMode="auto">
          <a:xfrm flipH="1">
            <a:off x="1676400" y="3429000"/>
            <a:ext cx="474663" cy="511175"/>
          </a:xfrm>
          <a:prstGeom prst="line">
            <a:avLst/>
          </a:prstGeom>
          <a:noFill/>
          <a:ln w="38100">
            <a:solidFill>
              <a:schemeClr val="accent1"/>
            </a:solidFill>
            <a:round/>
            <a:headEnd/>
            <a:tailEnd/>
          </a:ln>
        </p:spPr>
        <p:txBody>
          <a:bodyPr/>
          <a:lstStyle/>
          <a:p>
            <a:endParaRPr lang="en-US"/>
          </a:p>
        </p:txBody>
      </p:sp>
      <p:sp>
        <p:nvSpPr>
          <p:cNvPr id="20493" name="Text Box 13"/>
          <p:cNvSpPr txBox="1">
            <a:spLocks noChangeArrowheads="1"/>
          </p:cNvSpPr>
          <p:nvPr/>
        </p:nvSpPr>
        <p:spPr bwMode="auto">
          <a:xfrm>
            <a:off x="2133600" y="3352800"/>
            <a:ext cx="387350" cy="579438"/>
          </a:xfrm>
          <a:prstGeom prst="rect">
            <a:avLst/>
          </a:prstGeom>
          <a:noFill/>
          <a:ln w="28575">
            <a:noFill/>
            <a:miter lim="800000"/>
            <a:headEnd/>
            <a:tailEnd/>
          </a:ln>
        </p:spPr>
        <p:txBody>
          <a:bodyPr wrap="none">
            <a:spAutoFit/>
          </a:bodyPr>
          <a:lstStyle/>
          <a:p>
            <a:pPr algn="ctr"/>
            <a:r>
              <a:rPr lang="en-US" sz="3200">
                <a:solidFill>
                  <a:schemeClr val="accent1"/>
                </a:solidFill>
                <a:latin typeface="Times New Roman" pitchFamily="18" charset="0"/>
              </a:rPr>
              <a:t>4</a:t>
            </a:r>
          </a:p>
        </p:txBody>
      </p:sp>
      <p:sp>
        <p:nvSpPr>
          <p:cNvPr id="20494" name="Text Box 14"/>
          <p:cNvSpPr txBox="1">
            <a:spLocks noChangeArrowheads="1"/>
          </p:cNvSpPr>
          <p:nvPr/>
        </p:nvSpPr>
        <p:spPr bwMode="auto">
          <a:xfrm>
            <a:off x="2674938" y="5943600"/>
            <a:ext cx="2887662" cy="519113"/>
          </a:xfrm>
          <a:prstGeom prst="rect">
            <a:avLst/>
          </a:prstGeom>
          <a:noFill/>
          <a:ln w="28575">
            <a:noFill/>
            <a:miter lim="800000"/>
            <a:headEnd/>
            <a:tailEnd/>
          </a:ln>
        </p:spPr>
        <p:txBody>
          <a:bodyPr wrap="none">
            <a:spAutoFit/>
          </a:bodyPr>
          <a:lstStyle/>
          <a:p>
            <a:pPr algn="ctr"/>
            <a:r>
              <a:rPr lang="en-US" sz="2800">
                <a:solidFill>
                  <a:srgbClr val="FFFF99"/>
                </a:solidFill>
                <a:latin typeface="Times New Roman" pitchFamily="18" charset="0"/>
              </a:rPr>
              <a:t>Now it’s balanced!</a:t>
            </a:r>
          </a:p>
        </p:txBody>
      </p:sp>
      <p:sp>
        <p:nvSpPr>
          <p:cNvPr id="20495" name="Line 15"/>
          <p:cNvSpPr>
            <a:spLocks noChangeShapeType="1"/>
          </p:cNvSpPr>
          <p:nvPr/>
        </p:nvSpPr>
        <p:spPr bwMode="auto">
          <a:xfrm flipH="1">
            <a:off x="1752600" y="3908425"/>
            <a:ext cx="474663" cy="511175"/>
          </a:xfrm>
          <a:prstGeom prst="line">
            <a:avLst/>
          </a:prstGeom>
          <a:noFill/>
          <a:ln w="38100">
            <a:solidFill>
              <a:schemeClr val="accent1"/>
            </a:solidFill>
            <a:round/>
            <a:headEnd/>
            <a:tailEnd/>
          </a:ln>
        </p:spPr>
        <p:txBody>
          <a:bodyPr/>
          <a:lstStyle/>
          <a:p>
            <a:endParaRPr lang="en-US"/>
          </a:p>
        </p:txBody>
      </p:sp>
      <p:sp>
        <p:nvSpPr>
          <p:cNvPr id="20498" name="Text Box 18"/>
          <p:cNvSpPr txBox="1">
            <a:spLocks noChangeArrowheads="1"/>
          </p:cNvSpPr>
          <p:nvPr/>
        </p:nvSpPr>
        <p:spPr bwMode="auto">
          <a:xfrm>
            <a:off x="2133600" y="3886200"/>
            <a:ext cx="387350" cy="579438"/>
          </a:xfrm>
          <a:prstGeom prst="rect">
            <a:avLst/>
          </a:prstGeom>
          <a:noFill/>
          <a:ln w="28575">
            <a:noFill/>
            <a:miter lim="800000"/>
            <a:headEnd/>
            <a:tailEnd/>
          </a:ln>
        </p:spPr>
        <p:txBody>
          <a:bodyPr wrap="none">
            <a:spAutoFit/>
          </a:bodyPr>
          <a:lstStyle/>
          <a:p>
            <a:pPr algn="ctr"/>
            <a:r>
              <a:rPr lang="en-US" sz="3200">
                <a:solidFill>
                  <a:schemeClr val="accent1"/>
                </a:solidFill>
                <a:latin typeface="Times New Roman" pitchFamily="18" charset="0"/>
              </a:rPr>
              <a:t>4</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5">
                                            <p:bg/>
                                          </p:spTgt>
                                        </p:tgtEl>
                                        <p:attrNameLst>
                                          <p:attrName>style.visibility</p:attrName>
                                        </p:attrNameLst>
                                      </p:cBhvr>
                                      <p:to>
                                        <p:strVal val="visible"/>
                                      </p:to>
                                    </p:set>
                                    <p:animEffect transition="in" filter="wipe(left)">
                                      <p:cBhvr>
                                        <p:cTn id="12" dur="500"/>
                                        <p:tgtEl>
                                          <p:spTgt spid="20485">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3">
                                            <p:txEl>
                                              <p:pRg st="0" end="0"/>
                                            </p:txEl>
                                          </p:spTgt>
                                        </p:tgtEl>
                                        <p:attrNameLst>
                                          <p:attrName>style.visibility</p:attrName>
                                        </p:attrNameLst>
                                      </p:cBhvr>
                                      <p:to>
                                        <p:strVal val="visible"/>
                                      </p:to>
                                    </p:set>
                                    <p:animEffect transition="in" filter="wipe(left)">
                                      <p:cBhvr>
                                        <p:cTn id="17" dur="500"/>
                                        <p:tgtEl>
                                          <p:spTgt spid="2048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3">
                                            <p:txEl>
                                              <p:pRg st="1" end="1"/>
                                            </p:txEl>
                                          </p:spTgt>
                                        </p:tgtEl>
                                        <p:attrNameLst>
                                          <p:attrName>style.visibility</p:attrName>
                                        </p:attrNameLst>
                                      </p:cBhvr>
                                      <p:to>
                                        <p:strVal val="visible"/>
                                      </p:to>
                                    </p:set>
                                    <p:animEffect transition="in" filter="wipe(left)">
                                      <p:cBhvr>
                                        <p:cTn id="22" dur="500"/>
                                        <p:tgtEl>
                                          <p:spTgt spid="2048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3">
                                            <p:txEl>
                                              <p:pRg st="2" end="2"/>
                                            </p:txEl>
                                          </p:spTgt>
                                        </p:tgtEl>
                                        <p:attrNameLst>
                                          <p:attrName>style.visibility</p:attrName>
                                        </p:attrNameLst>
                                      </p:cBhvr>
                                      <p:to>
                                        <p:strVal val="visible"/>
                                      </p:to>
                                    </p:set>
                                    <p:animEffect transition="in" filter="wipe(left)">
                                      <p:cBhvr>
                                        <p:cTn id="27" dur="500"/>
                                        <p:tgtEl>
                                          <p:spTgt spid="2048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484">
                                            <p:txEl>
                                              <p:pRg st="0" end="0"/>
                                            </p:txEl>
                                          </p:spTgt>
                                        </p:tgtEl>
                                        <p:attrNameLst>
                                          <p:attrName>style.visibility</p:attrName>
                                        </p:attrNameLst>
                                      </p:cBhvr>
                                      <p:to>
                                        <p:strVal val="visible"/>
                                      </p:to>
                                    </p:set>
                                    <p:animEffect transition="in" filter="wipe(left)">
                                      <p:cBhvr>
                                        <p:cTn id="32" dur="500"/>
                                        <p:tgtEl>
                                          <p:spTgt spid="2048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484">
                                            <p:txEl>
                                              <p:pRg st="1" end="1"/>
                                            </p:txEl>
                                          </p:spTgt>
                                        </p:tgtEl>
                                        <p:attrNameLst>
                                          <p:attrName>style.visibility</p:attrName>
                                        </p:attrNameLst>
                                      </p:cBhvr>
                                      <p:to>
                                        <p:strVal val="visible"/>
                                      </p:to>
                                    </p:set>
                                    <p:animEffect transition="in" filter="wipe(left)">
                                      <p:cBhvr>
                                        <p:cTn id="37" dur="500"/>
                                        <p:tgtEl>
                                          <p:spTgt spid="2048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484">
                                            <p:txEl>
                                              <p:pRg st="2" end="2"/>
                                            </p:txEl>
                                          </p:spTgt>
                                        </p:tgtEl>
                                        <p:attrNameLst>
                                          <p:attrName>style.visibility</p:attrName>
                                        </p:attrNameLst>
                                      </p:cBhvr>
                                      <p:to>
                                        <p:strVal val="visible"/>
                                      </p:to>
                                    </p:set>
                                    <p:animEffect transition="in" filter="wipe(left)">
                                      <p:cBhvr>
                                        <p:cTn id="42" dur="500"/>
                                        <p:tgtEl>
                                          <p:spTgt spid="2048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487"/>
                                        </p:tgtEl>
                                        <p:attrNameLst>
                                          <p:attrName>style.visibility</p:attrName>
                                        </p:attrNameLst>
                                      </p:cBhvr>
                                      <p:to>
                                        <p:strVal val="visible"/>
                                      </p:to>
                                    </p:set>
                                    <p:animEffect transition="in" filter="wipe(left)">
                                      <p:cBhvr>
                                        <p:cTn id="47" dur="500"/>
                                        <p:tgtEl>
                                          <p:spTgt spid="2048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0489"/>
                                        </p:tgtEl>
                                        <p:attrNameLst>
                                          <p:attrName>style.visibility</p:attrName>
                                        </p:attrNameLst>
                                      </p:cBhvr>
                                      <p:to>
                                        <p:strVal val="visible"/>
                                      </p:to>
                                    </p:set>
                                    <p:animEffect transition="in" filter="wipe(left)">
                                      <p:cBhvr>
                                        <p:cTn id="52" dur="500"/>
                                        <p:tgtEl>
                                          <p:spTgt spid="2048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0486"/>
                                        </p:tgtEl>
                                        <p:attrNameLst>
                                          <p:attrName>style.visibility</p:attrName>
                                        </p:attrNameLst>
                                      </p:cBhvr>
                                      <p:to>
                                        <p:strVal val="visible"/>
                                      </p:to>
                                    </p:set>
                                    <p:animEffect transition="in" filter="wipe(left)">
                                      <p:cBhvr>
                                        <p:cTn id="57" dur="500"/>
                                        <p:tgtEl>
                                          <p:spTgt spid="2048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0488"/>
                                        </p:tgtEl>
                                        <p:attrNameLst>
                                          <p:attrName>style.visibility</p:attrName>
                                        </p:attrNameLst>
                                      </p:cBhvr>
                                      <p:to>
                                        <p:strVal val="visible"/>
                                      </p:to>
                                    </p:set>
                                    <p:animEffect transition="in" filter="wipe(left)">
                                      <p:cBhvr>
                                        <p:cTn id="62" dur="500"/>
                                        <p:tgtEl>
                                          <p:spTgt spid="2048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0490"/>
                                        </p:tgtEl>
                                        <p:attrNameLst>
                                          <p:attrName>style.visibility</p:attrName>
                                        </p:attrNameLst>
                                      </p:cBhvr>
                                      <p:to>
                                        <p:strVal val="visible"/>
                                      </p:to>
                                    </p:set>
                                    <p:animEffect transition="in" filter="wipe(left)">
                                      <p:cBhvr>
                                        <p:cTn id="67" dur="500"/>
                                        <p:tgtEl>
                                          <p:spTgt spid="2049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0491"/>
                                        </p:tgtEl>
                                        <p:attrNameLst>
                                          <p:attrName>style.visibility</p:attrName>
                                        </p:attrNameLst>
                                      </p:cBhvr>
                                      <p:to>
                                        <p:strVal val="visible"/>
                                      </p:to>
                                    </p:set>
                                    <p:animEffect transition="in" filter="wipe(left)">
                                      <p:cBhvr>
                                        <p:cTn id="72" dur="500"/>
                                        <p:tgtEl>
                                          <p:spTgt spid="2049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492"/>
                                        </p:tgtEl>
                                        <p:attrNameLst>
                                          <p:attrName>style.visibility</p:attrName>
                                        </p:attrNameLst>
                                      </p:cBhvr>
                                      <p:to>
                                        <p:strVal val="visible"/>
                                      </p:to>
                                    </p:set>
                                    <p:animEffect transition="in" filter="wipe(left)">
                                      <p:cBhvr>
                                        <p:cTn id="77" dur="500"/>
                                        <p:tgtEl>
                                          <p:spTgt spid="2049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0495"/>
                                        </p:tgtEl>
                                        <p:attrNameLst>
                                          <p:attrName>style.visibility</p:attrName>
                                        </p:attrNameLst>
                                      </p:cBhvr>
                                      <p:to>
                                        <p:strVal val="visible"/>
                                      </p:to>
                                    </p:set>
                                    <p:animEffect transition="in" filter="wipe(left)">
                                      <p:cBhvr>
                                        <p:cTn id="82" dur="500"/>
                                        <p:tgtEl>
                                          <p:spTgt spid="2049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0493"/>
                                        </p:tgtEl>
                                        <p:attrNameLst>
                                          <p:attrName>style.visibility</p:attrName>
                                        </p:attrNameLst>
                                      </p:cBhvr>
                                      <p:to>
                                        <p:strVal val="visible"/>
                                      </p:to>
                                    </p:set>
                                    <p:animEffect transition="in" filter="wipe(left)">
                                      <p:cBhvr>
                                        <p:cTn id="87" dur="500"/>
                                        <p:tgtEl>
                                          <p:spTgt spid="2049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0498"/>
                                        </p:tgtEl>
                                        <p:attrNameLst>
                                          <p:attrName>style.visibility</p:attrName>
                                        </p:attrNameLst>
                                      </p:cBhvr>
                                      <p:to>
                                        <p:strVal val="visible"/>
                                      </p:to>
                                    </p:set>
                                    <p:animEffect transition="in" filter="wipe(left)">
                                      <p:cBhvr>
                                        <p:cTn id="92" dur="500"/>
                                        <p:tgtEl>
                                          <p:spTgt spid="2049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0494"/>
                                        </p:tgtEl>
                                        <p:attrNameLst>
                                          <p:attrName>style.visibility</p:attrName>
                                        </p:attrNameLst>
                                      </p:cBhvr>
                                      <p:to>
                                        <p:strVal val="visible"/>
                                      </p:to>
                                    </p:set>
                                    <p:animEffect transition="in" filter="wipe(left)">
                                      <p:cBhvr>
                                        <p:cTn id="97" dur="5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bldLvl="2"/>
      <p:bldP spid="20484" grpId="0" build="p" bldLvl="2"/>
      <p:bldP spid="20485" grpId="0" build="p"/>
      <p:bldP spid="20486" grpId="0" animBg="1"/>
      <p:bldP spid="20487" grpId="0" autoUpdateAnimBg="0"/>
      <p:bldP spid="20488" grpId="0" autoUpdateAnimBg="0"/>
      <p:bldP spid="20489" grpId="0" animBg="1"/>
      <p:bldP spid="20490" grpId="0" autoUpdateAnimBg="0"/>
      <p:bldP spid="20491" grpId="0" autoUpdateAnimBg="0"/>
      <p:bldP spid="20492" grpId="0" animBg="1"/>
      <p:bldP spid="20493" grpId="0" autoUpdateAnimBg="0"/>
      <p:bldP spid="20494" grpId="0" autoUpdateAnimBg="0"/>
      <p:bldP spid="20495" grpId="0" animBg="1"/>
      <p:bldP spid="2049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a:t>Balancing Equations Practice</a:t>
            </a:r>
          </a:p>
        </p:txBody>
      </p:sp>
      <p:sp>
        <p:nvSpPr>
          <p:cNvPr id="21507" name="Rectangle 3"/>
          <p:cNvSpPr>
            <a:spLocks noGrp="1" noChangeArrowheads="1"/>
          </p:cNvSpPr>
          <p:nvPr>
            <p:ph type="body" sz="half" idx="1"/>
          </p:nvPr>
        </p:nvSpPr>
        <p:spPr>
          <a:xfrm>
            <a:off x="457200" y="2895600"/>
            <a:ext cx="4038600" cy="3235325"/>
          </a:xfrm>
        </p:spPr>
        <p:txBody>
          <a:bodyPr/>
          <a:lstStyle/>
          <a:p>
            <a:pPr eaLnBrk="1" hangingPunct="1">
              <a:defRPr/>
            </a:pPr>
            <a:r>
              <a:rPr lang="en-US"/>
              <a:t>REACTANTS:</a:t>
            </a:r>
          </a:p>
          <a:p>
            <a:pPr lvl="1" eaLnBrk="1" hangingPunct="1">
              <a:defRPr/>
            </a:pPr>
            <a:r>
              <a:rPr lang="en-US" sz="2800"/>
              <a:t>Na: 1</a:t>
            </a:r>
          </a:p>
          <a:p>
            <a:pPr lvl="1" eaLnBrk="1" hangingPunct="1">
              <a:defRPr/>
            </a:pPr>
            <a:r>
              <a:rPr lang="en-US" sz="2800"/>
              <a:t>Cl: 2</a:t>
            </a:r>
          </a:p>
        </p:txBody>
      </p:sp>
      <p:sp>
        <p:nvSpPr>
          <p:cNvPr id="21508" name="Rectangle 4"/>
          <p:cNvSpPr>
            <a:spLocks noGrp="1" noChangeArrowheads="1"/>
          </p:cNvSpPr>
          <p:nvPr>
            <p:ph type="body" sz="half" idx="2"/>
          </p:nvPr>
        </p:nvSpPr>
        <p:spPr>
          <a:xfrm>
            <a:off x="4648200" y="2895600"/>
            <a:ext cx="4038600" cy="3235325"/>
          </a:xfrm>
        </p:spPr>
        <p:txBody>
          <a:bodyPr/>
          <a:lstStyle/>
          <a:p>
            <a:pPr eaLnBrk="1" hangingPunct="1">
              <a:defRPr/>
            </a:pPr>
            <a:r>
              <a:rPr lang="en-US"/>
              <a:t>PRODUCTS:</a:t>
            </a:r>
          </a:p>
          <a:p>
            <a:pPr lvl="1" eaLnBrk="1" hangingPunct="1">
              <a:defRPr/>
            </a:pPr>
            <a:r>
              <a:rPr lang="en-US" sz="2800"/>
              <a:t>Na: 1</a:t>
            </a:r>
          </a:p>
          <a:p>
            <a:pPr lvl="1" eaLnBrk="1" hangingPunct="1">
              <a:defRPr/>
            </a:pPr>
            <a:r>
              <a:rPr lang="en-US" sz="2800"/>
              <a:t>Cl: 1</a:t>
            </a:r>
          </a:p>
        </p:txBody>
      </p:sp>
      <p:graphicFrame>
        <p:nvGraphicFramePr>
          <p:cNvPr id="21509" name="Object 5"/>
          <p:cNvGraphicFramePr>
            <a:graphicFrameLocks noGrp="1" noChangeAspect="1"/>
          </p:cNvGraphicFramePr>
          <p:nvPr>
            <p:ph idx="4294967295"/>
          </p:nvPr>
        </p:nvGraphicFramePr>
        <p:xfrm>
          <a:off x="1452563" y="1752600"/>
          <a:ext cx="6119812" cy="688975"/>
        </p:xfrm>
        <a:graphic>
          <a:graphicData uri="http://schemas.openxmlformats.org/presentationml/2006/ole">
            <mc:AlternateContent xmlns:mc="http://schemas.openxmlformats.org/markup-compatibility/2006">
              <mc:Choice xmlns:v="urn:schemas-microsoft-com:vml" Requires="v">
                <p:oleObj spid="_x0000_s18525" name="Equation" r:id="rId4" imgW="1917360" imgH="215640" progId="Equation.3">
                  <p:embed/>
                </p:oleObj>
              </mc:Choice>
              <mc:Fallback>
                <p:oleObj name="Equation" r:id="rId4" imgW="1917360" imgH="2156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63" y="1752600"/>
                        <a:ext cx="6119812"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0" name="Line 6"/>
          <p:cNvSpPr>
            <a:spLocks noChangeShapeType="1"/>
          </p:cNvSpPr>
          <p:nvPr/>
        </p:nvSpPr>
        <p:spPr bwMode="auto">
          <a:xfrm flipH="1">
            <a:off x="6019800" y="3886200"/>
            <a:ext cx="474663" cy="511175"/>
          </a:xfrm>
          <a:prstGeom prst="line">
            <a:avLst/>
          </a:prstGeom>
          <a:noFill/>
          <a:ln w="38100">
            <a:solidFill>
              <a:schemeClr val="accent1"/>
            </a:solidFill>
            <a:round/>
            <a:headEnd/>
            <a:tailEnd/>
          </a:ln>
        </p:spPr>
        <p:txBody>
          <a:bodyPr/>
          <a:lstStyle/>
          <a:p>
            <a:endParaRPr lang="en-US"/>
          </a:p>
        </p:txBody>
      </p:sp>
      <p:sp>
        <p:nvSpPr>
          <p:cNvPr id="21511" name="Text Box 7"/>
          <p:cNvSpPr txBox="1">
            <a:spLocks noChangeArrowheads="1"/>
          </p:cNvSpPr>
          <p:nvPr/>
        </p:nvSpPr>
        <p:spPr bwMode="auto">
          <a:xfrm>
            <a:off x="5715000" y="1676400"/>
            <a:ext cx="463550" cy="762000"/>
          </a:xfrm>
          <a:prstGeom prst="rect">
            <a:avLst/>
          </a:prstGeom>
          <a:noFill/>
          <a:ln w="28575">
            <a:noFill/>
            <a:miter lim="800000"/>
            <a:headEnd/>
            <a:tailEnd/>
          </a:ln>
        </p:spPr>
        <p:txBody>
          <a:bodyPr wrap="none">
            <a:spAutoFit/>
          </a:bodyPr>
          <a:lstStyle/>
          <a:p>
            <a:pPr algn="ctr"/>
            <a:r>
              <a:rPr lang="en-US" sz="4400">
                <a:solidFill>
                  <a:schemeClr val="accent1"/>
                </a:solidFill>
                <a:latin typeface="Times New Roman" pitchFamily="18" charset="0"/>
              </a:rPr>
              <a:t>2</a:t>
            </a:r>
          </a:p>
        </p:txBody>
      </p:sp>
      <p:sp>
        <p:nvSpPr>
          <p:cNvPr id="21512" name="Text Box 8"/>
          <p:cNvSpPr txBox="1">
            <a:spLocks noChangeArrowheads="1"/>
          </p:cNvSpPr>
          <p:nvPr/>
        </p:nvSpPr>
        <p:spPr bwMode="auto">
          <a:xfrm>
            <a:off x="6470650" y="3352800"/>
            <a:ext cx="387350" cy="579438"/>
          </a:xfrm>
          <a:prstGeom prst="rect">
            <a:avLst/>
          </a:prstGeom>
          <a:noFill/>
          <a:ln w="28575">
            <a:noFill/>
            <a:miter lim="800000"/>
            <a:headEnd/>
            <a:tailEnd/>
          </a:ln>
        </p:spPr>
        <p:txBody>
          <a:bodyPr wrap="none">
            <a:spAutoFit/>
          </a:bodyPr>
          <a:lstStyle/>
          <a:p>
            <a:pPr algn="ctr"/>
            <a:r>
              <a:rPr lang="en-US" sz="3200">
                <a:solidFill>
                  <a:schemeClr val="accent1"/>
                </a:solidFill>
                <a:latin typeface="Times New Roman" pitchFamily="18" charset="0"/>
              </a:rPr>
              <a:t>2</a:t>
            </a:r>
          </a:p>
        </p:txBody>
      </p:sp>
      <p:sp>
        <p:nvSpPr>
          <p:cNvPr id="21513" name="Line 9"/>
          <p:cNvSpPr>
            <a:spLocks noChangeShapeType="1"/>
          </p:cNvSpPr>
          <p:nvPr/>
        </p:nvSpPr>
        <p:spPr bwMode="auto">
          <a:xfrm flipH="1">
            <a:off x="6154738" y="3352800"/>
            <a:ext cx="474662" cy="511175"/>
          </a:xfrm>
          <a:prstGeom prst="line">
            <a:avLst/>
          </a:prstGeom>
          <a:noFill/>
          <a:ln w="38100">
            <a:solidFill>
              <a:schemeClr val="accent1"/>
            </a:solidFill>
            <a:round/>
            <a:headEnd/>
            <a:tailEnd/>
          </a:ln>
        </p:spPr>
        <p:txBody>
          <a:bodyPr/>
          <a:lstStyle/>
          <a:p>
            <a:endParaRPr lang="en-US"/>
          </a:p>
        </p:txBody>
      </p:sp>
      <p:sp>
        <p:nvSpPr>
          <p:cNvPr id="21514" name="Text Box 10"/>
          <p:cNvSpPr txBox="1">
            <a:spLocks noChangeArrowheads="1"/>
          </p:cNvSpPr>
          <p:nvPr/>
        </p:nvSpPr>
        <p:spPr bwMode="auto">
          <a:xfrm>
            <a:off x="6470650" y="3886200"/>
            <a:ext cx="387350" cy="579438"/>
          </a:xfrm>
          <a:prstGeom prst="rect">
            <a:avLst/>
          </a:prstGeom>
          <a:noFill/>
          <a:ln w="28575">
            <a:noFill/>
            <a:miter lim="800000"/>
            <a:headEnd/>
            <a:tailEnd/>
          </a:ln>
        </p:spPr>
        <p:txBody>
          <a:bodyPr wrap="none">
            <a:spAutoFit/>
          </a:bodyPr>
          <a:lstStyle/>
          <a:p>
            <a:pPr algn="ctr"/>
            <a:r>
              <a:rPr lang="en-US" sz="3200">
                <a:solidFill>
                  <a:schemeClr val="accent1"/>
                </a:solidFill>
                <a:latin typeface="Times New Roman" pitchFamily="18" charset="0"/>
              </a:rPr>
              <a:t>2</a:t>
            </a:r>
          </a:p>
        </p:txBody>
      </p:sp>
      <p:sp>
        <p:nvSpPr>
          <p:cNvPr id="21515" name="Text Box 11"/>
          <p:cNvSpPr txBox="1">
            <a:spLocks noChangeArrowheads="1"/>
          </p:cNvSpPr>
          <p:nvPr/>
        </p:nvSpPr>
        <p:spPr bwMode="auto">
          <a:xfrm>
            <a:off x="1600200" y="1676400"/>
            <a:ext cx="463550" cy="762000"/>
          </a:xfrm>
          <a:prstGeom prst="rect">
            <a:avLst/>
          </a:prstGeom>
          <a:noFill/>
          <a:ln w="28575">
            <a:noFill/>
            <a:miter lim="800000"/>
            <a:headEnd/>
            <a:tailEnd/>
          </a:ln>
        </p:spPr>
        <p:txBody>
          <a:bodyPr wrap="none">
            <a:spAutoFit/>
          </a:bodyPr>
          <a:lstStyle/>
          <a:p>
            <a:pPr algn="ctr"/>
            <a:r>
              <a:rPr lang="en-US" sz="4400">
                <a:solidFill>
                  <a:schemeClr val="accent1"/>
                </a:solidFill>
                <a:latin typeface="Times New Roman" pitchFamily="18" charset="0"/>
              </a:rPr>
              <a:t>2</a:t>
            </a:r>
          </a:p>
        </p:txBody>
      </p:sp>
      <p:sp>
        <p:nvSpPr>
          <p:cNvPr id="21516" name="Line 12"/>
          <p:cNvSpPr>
            <a:spLocks noChangeShapeType="1"/>
          </p:cNvSpPr>
          <p:nvPr/>
        </p:nvSpPr>
        <p:spPr bwMode="auto">
          <a:xfrm flipH="1">
            <a:off x="1905000" y="3429000"/>
            <a:ext cx="474663" cy="511175"/>
          </a:xfrm>
          <a:prstGeom prst="line">
            <a:avLst/>
          </a:prstGeom>
          <a:noFill/>
          <a:ln w="38100">
            <a:solidFill>
              <a:schemeClr val="accent1"/>
            </a:solidFill>
            <a:round/>
            <a:headEnd/>
            <a:tailEnd/>
          </a:ln>
        </p:spPr>
        <p:txBody>
          <a:bodyPr/>
          <a:lstStyle/>
          <a:p>
            <a:endParaRPr lang="en-US"/>
          </a:p>
        </p:txBody>
      </p:sp>
      <p:sp>
        <p:nvSpPr>
          <p:cNvPr id="21517" name="Text Box 13"/>
          <p:cNvSpPr txBox="1">
            <a:spLocks noChangeArrowheads="1"/>
          </p:cNvSpPr>
          <p:nvPr/>
        </p:nvSpPr>
        <p:spPr bwMode="auto">
          <a:xfrm>
            <a:off x="2279650" y="3352800"/>
            <a:ext cx="387350" cy="579438"/>
          </a:xfrm>
          <a:prstGeom prst="rect">
            <a:avLst/>
          </a:prstGeom>
          <a:noFill/>
          <a:ln w="28575">
            <a:noFill/>
            <a:miter lim="800000"/>
            <a:headEnd/>
            <a:tailEnd/>
          </a:ln>
        </p:spPr>
        <p:txBody>
          <a:bodyPr wrap="none">
            <a:spAutoFit/>
          </a:bodyPr>
          <a:lstStyle/>
          <a:p>
            <a:pPr algn="ctr"/>
            <a:r>
              <a:rPr lang="en-US" sz="3200">
                <a:solidFill>
                  <a:schemeClr val="accent1"/>
                </a:solidFill>
                <a:latin typeface="Times New Roman" pitchFamily="18" charset="0"/>
              </a:rPr>
              <a:t>2</a:t>
            </a:r>
          </a:p>
        </p:txBody>
      </p:sp>
      <p:sp>
        <p:nvSpPr>
          <p:cNvPr id="21518" name="Text Box 14"/>
          <p:cNvSpPr txBox="1">
            <a:spLocks noChangeArrowheads="1"/>
          </p:cNvSpPr>
          <p:nvPr/>
        </p:nvSpPr>
        <p:spPr bwMode="auto">
          <a:xfrm>
            <a:off x="2674938" y="5943600"/>
            <a:ext cx="2887662" cy="519113"/>
          </a:xfrm>
          <a:prstGeom prst="rect">
            <a:avLst/>
          </a:prstGeom>
          <a:noFill/>
          <a:ln w="28575">
            <a:noFill/>
            <a:miter lim="800000"/>
            <a:headEnd/>
            <a:tailEnd/>
          </a:ln>
        </p:spPr>
        <p:txBody>
          <a:bodyPr wrap="none">
            <a:spAutoFit/>
          </a:bodyPr>
          <a:lstStyle/>
          <a:p>
            <a:pPr algn="ctr"/>
            <a:r>
              <a:rPr lang="en-US" sz="2800">
                <a:solidFill>
                  <a:srgbClr val="FFFF99"/>
                </a:solidFill>
                <a:latin typeface="Times New Roman" pitchFamily="18" charset="0"/>
              </a:rPr>
              <a:t>Now it’s balanced!</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9">
                                            <p:bg/>
                                          </p:spTgt>
                                        </p:tgtEl>
                                        <p:attrNameLst>
                                          <p:attrName>style.visibility</p:attrName>
                                        </p:attrNameLst>
                                      </p:cBhvr>
                                      <p:to>
                                        <p:strVal val="visible"/>
                                      </p:to>
                                    </p:set>
                                    <p:animEffect transition="in" filter="wipe(left)">
                                      <p:cBhvr>
                                        <p:cTn id="12" dur="500"/>
                                        <p:tgtEl>
                                          <p:spTgt spid="21509">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7">
                                            <p:txEl>
                                              <p:pRg st="0" end="0"/>
                                            </p:txEl>
                                          </p:spTgt>
                                        </p:tgtEl>
                                        <p:attrNameLst>
                                          <p:attrName>style.visibility</p:attrName>
                                        </p:attrNameLst>
                                      </p:cBhvr>
                                      <p:to>
                                        <p:strVal val="visible"/>
                                      </p:to>
                                    </p:set>
                                    <p:animEffect transition="in" filter="wipe(left)">
                                      <p:cBhvr>
                                        <p:cTn id="17" dur="500"/>
                                        <p:tgtEl>
                                          <p:spTgt spid="2150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7">
                                            <p:txEl>
                                              <p:pRg st="1" end="1"/>
                                            </p:txEl>
                                          </p:spTgt>
                                        </p:tgtEl>
                                        <p:attrNameLst>
                                          <p:attrName>style.visibility</p:attrName>
                                        </p:attrNameLst>
                                      </p:cBhvr>
                                      <p:to>
                                        <p:strVal val="visible"/>
                                      </p:to>
                                    </p:set>
                                    <p:animEffect transition="in" filter="wipe(left)">
                                      <p:cBhvr>
                                        <p:cTn id="22" dur="500"/>
                                        <p:tgtEl>
                                          <p:spTgt spid="2150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507">
                                            <p:txEl>
                                              <p:pRg st="2" end="2"/>
                                            </p:txEl>
                                          </p:spTgt>
                                        </p:tgtEl>
                                        <p:attrNameLst>
                                          <p:attrName>style.visibility</p:attrName>
                                        </p:attrNameLst>
                                      </p:cBhvr>
                                      <p:to>
                                        <p:strVal val="visible"/>
                                      </p:to>
                                    </p:set>
                                    <p:animEffect transition="in" filter="wipe(left)">
                                      <p:cBhvr>
                                        <p:cTn id="27" dur="500"/>
                                        <p:tgtEl>
                                          <p:spTgt spid="2150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508">
                                            <p:txEl>
                                              <p:pRg st="0" end="0"/>
                                            </p:txEl>
                                          </p:spTgt>
                                        </p:tgtEl>
                                        <p:attrNameLst>
                                          <p:attrName>style.visibility</p:attrName>
                                        </p:attrNameLst>
                                      </p:cBhvr>
                                      <p:to>
                                        <p:strVal val="visible"/>
                                      </p:to>
                                    </p:set>
                                    <p:animEffect transition="in" filter="wipe(left)">
                                      <p:cBhvr>
                                        <p:cTn id="32" dur="500"/>
                                        <p:tgtEl>
                                          <p:spTgt spid="2150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508">
                                            <p:txEl>
                                              <p:pRg st="1" end="1"/>
                                            </p:txEl>
                                          </p:spTgt>
                                        </p:tgtEl>
                                        <p:attrNameLst>
                                          <p:attrName>style.visibility</p:attrName>
                                        </p:attrNameLst>
                                      </p:cBhvr>
                                      <p:to>
                                        <p:strVal val="visible"/>
                                      </p:to>
                                    </p:set>
                                    <p:animEffect transition="in" filter="wipe(left)">
                                      <p:cBhvr>
                                        <p:cTn id="37" dur="500"/>
                                        <p:tgtEl>
                                          <p:spTgt spid="2150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508">
                                            <p:txEl>
                                              <p:pRg st="2" end="2"/>
                                            </p:txEl>
                                          </p:spTgt>
                                        </p:tgtEl>
                                        <p:attrNameLst>
                                          <p:attrName>style.visibility</p:attrName>
                                        </p:attrNameLst>
                                      </p:cBhvr>
                                      <p:to>
                                        <p:strVal val="visible"/>
                                      </p:to>
                                    </p:set>
                                    <p:animEffect transition="in" filter="wipe(left)">
                                      <p:cBhvr>
                                        <p:cTn id="42" dur="500"/>
                                        <p:tgtEl>
                                          <p:spTgt spid="2150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511"/>
                                        </p:tgtEl>
                                        <p:attrNameLst>
                                          <p:attrName>style.visibility</p:attrName>
                                        </p:attrNameLst>
                                      </p:cBhvr>
                                      <p:to>
                                        <p:strVal val="visible"/>
                                      </p:to>
                                    </p:set>
                                    <p:animEffect transition="in" filter="wipe(left)">
                                      <p:cBhvr>
                                        <p:cTn id="47" dur="500"/>
                                        <p:tgtEl>
                                          <p:spTgt spid="215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1513"/>
                                        </p:tgtEl>
                                        <p:attrNameLst>
                                          <p:attrName>style.visibility</p:attrName>
                                        </p:attrNameLst>
                                      </p:cBhvr>
                                      <p:to>
                                        <p:strVal val="visible"/>
                                      </p:to>
                                    </p:set>
                                    <p:animEffect transition="in" filter="wipe(left)">
                                      <p:cBhvr>
                                        <p:cTn id="52" dur="500"/>
                                        <p:tgtEl>
                                          <p:spTgt spid="215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1510"/>
                                        </p:tgtEl>
                                        <p:attrNameLst>
                                          <p:attrName>style.visibility</p:attrName>
                                        </p:attrNameLst>
                                      </p:cBhvr>
                                      <p:to>
                                        <p:strVal val="visible"/>
                                      </p:to>
                                    </p:set>
                                    <p:animEffect transition="in" filter="wipe(left)">
                                      <p:cBhvr>
                                        <p:cTn id="57" dur="500"/>
                                        <p:tgtEl>
                                          <p:spTgt spid="215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1512"/>
                                        </p:tgtEl>
                                        <p:attrNameLst>
                                          <p:attrName>style.visibility</p:attrName>
                                        </p:attrNameLst>
                                      </p:cBhvr>
                                      <p:to>
                                        <p:strVal val="visible"/>
                                      </p:to>
                                    </p:set>
                                    <p:animEffect transition="in" filter="wipe(left)">
                                      <p:cBhvr>
                                        <p:cTn id="62" dur="500"/>
                                        <p:tgtEl>
                                          <p:spTgt spid="215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1514"/>
                                        </p:tgtEl>
                                        <p:attrNameLst>
                                          <p:attrName>style.visibility</p:attrName>
                                        </p:attrNameLst>
                                      </p:cBhvr>
                                      <p:to>
                                        <p:strVal val="visible"/>
                                      </p:to>
                                    </p:set>
                                    <p:animEffect transition="in" filter="wipe(left)">
                                      <p:cBhvr>
                                        <p:cTn id="67" dur="500"/>
                                        <p:tgtEl>
                                          <p:spTgt spid="215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1515"/>
                                        </p:tgtEl>
                                        <p:attrNameLst>
                                          <p:attrName>style.visibility</p:attrName>
                                        </p:attrNameLst>
                                      </p:cBhvr>
                                      <p:to>
                                        <p:strVal val="visible"/>
                                      </p:to>
                                    </p:set>
                                    <p:animEffect transition="in" filter="wipe(left)">
                                      <p:cBhvr>
                                        <p:cTn id="72" dur="500"/>
                                        <p:tgtEl>
                                          <p:spTgt spid="2151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1516"/>
                                        </p:tgtEl>
                                        <p:attrNameLst>
                                          <p:attrName>style.visibility</p:attrName>
                                        </p:attrNameLst>
                                      </p:cBhvr>
                                      <p:to>
                                        <p:strVal val="visible"/>
                                      </p:to>
                                    </p:set>
                                    <p:animEffect transition="in" filter="wipe(left)">
                                      <p:cBhvr>
                                        <p:cTn id="77" dur="500"/>
                                        <p:tgtEl>
                                          <p:spTgt spid="2151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1517"/>
                                        </p:tgtEl>
                                        <p:attrNameLst>
                                          <p:attrName>style.visibility</p:attrName>
                                        </p:attrNameLst>
                                      </p:cBhvr>
                                      <p:to>
                                        <p:strVal val="visible"/>
                                      </p:to>
                                    </p:set>
                                    <p:animEffect transition="in" filter="wipe(left)">
                                      <p:cBhvr>
                                        <p:cTn id="82" dur="500"/>
                                        <p:tgtEl>
                                          <p:spTgt spid="2151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1518"/>
                                        </p:tgtEl>
                                        <p:attrNameLst>
                                          <p:attrName>style.visibility</p:attrName>
                                        </p:attrNameLst>
                                      </p:cBhvr>
                                      <p:to>
                                        <p:strVal val="visible"/>
                                      </p:to>
                                    </p:set>
                                    <p:animEffect transition="in" filter="wipe(left)">
                                      <p:cBhvr>
                                        <p:cTn id="8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bldLvl="2"/>
      <p:bldP spid="21508" grpId="0" build="p" bldLvl="2"/>
      <p:bldP spid="21509" grpId="0" build="p"/>
      <p:bldP spid="21510" grpId="0" animBg="1"/>
      <p:bldP spid="21511" grpId="0" autoUpdateAnimBg="0"/>
      <p:bldP spid="21512" grpId="0" autoUpdateAnimBg="0"/>
      <p:bldP spid="21513" grpId="0" animBg="1"/>
      <p:bldP spid="21514" grpId="0" autoUpdateAnimBg="0"/>
      <p:bldP spid="21515" grpId="0" autoUpdateAnimBg="0"/>
      <p:bldP spid="21516" grpId="0" animBg="1"/>
      <p:bldP spid="21517" grpId="0" autoUpdateAnimBg="0"/>
      <p:bldP spid="2151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t>Now it’s your turn to try…</a:t>
            </a:r>
          </a:p>
        </p:txBody>
      </p:sp>
      <p:sp>
        <p:nvSpPr>
          <p:cNvPr id="17411" name="Rectangle 3"/>
          <p:cNvSpPr>
            <a:spLocks noGrp="1" noChangeArrowheads="1"/>
          </p:cNvSpPr>
          <p:nvPr>
            <p:ph type="body" idx="1"/>
          </p:nvPr>
        </p:nvSpPr>
        <p:spPr/>
        <p:txBody>
          <a:bodyPr/>
          <a:lstStyle/>
          <a:p>
            <a:pPr>
              <a:defRPr/>
            </a:pPr>
            <a:r>
              <a:rPr lang="en-US" b="1" dirty="0">
                <a:solidFill>
                  <a:srgbClr val="FFFF00"/>
                </a:solidFill>
              </a:rPr>
              <a:t>Practice:</a:t>
            </a:r>
            <a:endParaRPr lang="en-US" dirty="0">
              <a:solidFill>
                <a:srgbClr val="FFFF00"/>
              </a:solidFill>
            </a:endParaRPr>
          </a:p>
          <a:p>
            <a:pPr>
              <a:defRPr/>
            </a:pPr>
            <a:r>
              <a:rPr lang="en-US" dirty="0"/>
              <a:t>How many atoms of each element are in each of the following chemical formula?</a:t>
            </a:r>
          </a:p>
          <a:p>
            <a:pPr>
              <a:buFont typeface="Wingdings" pitchFamily="2" charset="2"/>
              <a:buNone/>
              <a:defRPr/>
            </a:pPr>
            <a:endParaRPr lang="en-US" dirty="0"/>
          </a:p>
          <a:p>
            <a:pPr>
              <a:defRPr/>
            </a:pPr>
            <a:r>
              <a:rPr lang="en-US" dirty="0" smtClean="0"/>
              <a:t>1. 2KBrO</a:t>
            </a:r>
            <a:r>
              <a:rPr lang="en-US" baseline="-25000" dirty="0" smtClean="0"/>
              <a:t>3</a:t>
            </a:r>
            <a:r>
              <a:rPr lang="en-US" dirty="0" smtClean="0"/>
              <a:t>  </a:t>
            </a:r>
            <a:r>
              <a:rPr lang="en-US" dirty="0"/>
              <a:t>	     K ____Br  __  O __</a:t>
            </a:r>
          </a:p>
          <a:p>
            <a:pPr>
              <a:defRPr/>
            </a:pPr>
            <a:r>
              <a:rPr lang="en-US" dirty="0"/>
              <a:t>2. Ca</a:t>
            </a:r>
            <a:r>
              <a:rPr lang="en-US" baseline="-25000" dirty="0"/>
              <a:t>3</a:t>
            </a:r>
            <a:r>
              <a:rPr lang="en-US" dirty="0"/>
              <a:t>( PO</a:t>
            </a:r>
            <a:r>
              <a:rPr lang="en-US" baseline="-25000" dirty="0"/>
              <a:t>4</a:t>
            </a:r>
            <a:r>
              <a:rPr lang="en-US" dirty="0"/>
              <a:t>)</a:t>
            </a:r>
            <a:r>
              <a:rPr lang="en-US" baseline="-25000" dirty="0"/>
              <a:t>2</a:t>
            </a:r>
            <a:r>
              <a:rPr lang="en-US" dirty="0"/>
              <a:t>	     Ca ____  P__  O ____</a:t>
            </a:r>
          </a:p>
          <a:p>
            <a:pPr>
              <a:defRPr/>
            </a:pPr>
            <a:r>
              <a:rPr lang="en-US" dirty="0"/>
              <a:t>3. 4( NH</a:t>
            </a:r>
            <a:r>
              <a:rPr lang="en-US" baseline="-25000" dirty="0"/>
              <a:t>4</a:t>
            </a:r>
            <a:r>
              <a:rPr lang="en-US" dirty="0"/>
              <a:t>)</a:t>
            </a:r>
            <a:r>
              <a:rPr lang="en-US" baseline="-25000" dirty="0"/>
              <a:t>2</a:t>
            </a:r>
            <a:r>
              <a:rPr lang="en-US" dirty="0"/>
              <a:t>S</a:t>
            </a:r>
            <a:r>
              <a:rPr lang="en-US" baseline="-25000" dirty="0"/>
              <a:t>2</a:t>
            </a:r>
            <a:r>
              <a:rPr lang="en-US" dirty="0"/>
              <a:t>O</a:t>
            </a:r>
            <a:r>
              <a:rPr lang="en-US" baseline="-25000" dirty="0"/>
              <a:t>8</a:t>
            </a:r>
            <a:r>
              <a:rPr lang="en-US" dirty="0"/>
              <a:t>  N___ H ___  S ___O ___</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t>Now it’s your turn to try…</a:t>
            </a:r>
          </a:p>
        </p:txBody>
      </p:sp>
      <p:sp>
        <p:nvSpPr>
          <p:cNvPr id="17411" name="Rectangle 3"/>
          <p:cNvSpPr>
            <a:spLocks noGrp="1" noChangeArrowheads="1"/>
          </p:cNvSpPr>
          <p:nvPr>
            <p:ph type="body" idx="1"/>
          </p:nvPr>
        </p:nvSpPr>
        <p:spPr>
          <a:xfrm>
            <a:off x="457200" y="914400"/>
            <a:ext cx="8229600" cy="5181600"/>
          </a:xfrm>
        </p:spPr>
        <p:txBody>
          <a:bodyPr/>
          <a:lstStyle/>
          <a:p>
            <a:pPr>
              <a:defRPr/>
            </a:pPr>
            <a:r>
              <a:rPr lang="en-US" b="1" dirty="0">
                <a:solidFill>
                  <a:srgbClr val="FFFF00"/>
                </a:solidFill>
              </a:rPr>
              <a:t>Practice:</a:t>
            </a:r>
            <a:endParaRPr lang="en-US" dirty="0">
              <a:solidFill>
                <a:srgbClr val="FFFF00"/>
              </a:solidFill>
            </a:endParaRPr>
          </a:p>
          <a:p>
            <a:pPr>
              <a:defRPr/>
            </a:pPr>
            <a:r>
              <a:rPr lang="en-US" sz="2000" dirty="0"/>
              <a:t>How many atoms of each element are in each of the following chemical formula</a:t>
            </a:r>
            <a:r>
              <a:rPr lang="en-US" dirty="0"/>
              <a:t>?</a:t>
            </a:r>
          </a:p>
          <a:p>
            <a:pPr>
              <a:defRPr/>
            </a:pPr>
            <a:r>
              <a:rPr lang="en-US" dirty="0" smtClean="0"/>
              <a:t>1.2KBrO</a:t>
            </a:r>
            <a:r>
              <a:rPr lang="en-US" baseline="-25000" dirty="0" smtClean="0"/>
              <a:t>3</a:t>
            </a:r>
            <a:r>
              <a:rPr lang="en-US" dirty="0" smtClean="0"/>
              <a:t>  </a:t>
            </a:r>
            <a:r>
              <a:rPr lang="en-US" dirty="0"/>
              <a:t>K </a:t>
            </a:r>
            <a:r>
              <a:rPr lang="en-US" u="sng" dirty="0">
                <a:solidFill>
                  <a:srgbClr val="FFC000"/>
                </a:solidFill>
              </a:rPr>
              <a:t>, </a:t>
            </a:r>
            <a:r>
              <a:rPr lang="en-US" dirty="0"/>
              <a:t>Br ___O </a:t>
            </a:r>
            <a:r>
              <a:rPr lang="en-US" u="sng" dirty="0">
                <a:solidFill>
                  <a:srgbClr val="FFC000"/>
                </a:solidFill>
              </a:rPr>
              <a:t>____</a:t>
            </a:r>
            <a:r>
              <a:rPr lang="en-US" dirty="0"/>
              <a:t>  </a:t>
            </a:r>
          </a:p>
          <a:p>
            <a:pPr>
              <a:defRPr/>
            </a:pPr>
            <a:r>
              <a:rPr lang="en-US" dirty="0"/>
              <a:t>K </a:t>
            </a:r>
            <a:r>
              <a:rPr lang="en-US" u="sng" dirty="0">
                <a:solidFill>
                  <a:srgbClr val="FFC000"/>
                </a:solidFill>
              </a:rPr>
              <a:t>2</a:t>
            </a:r>
            <a:r>
              <a:rPr lang="en-US" u="sng" dirty="0" smtClean="0">
                <a:solidFill>
                  <a:srgbClr val="FFC000"/>
                </a:solidFill>
              </a:rPr>
              <a:t> </a:t>
            </a:r>
            <a:r>
              <a:rPr lang="en-US" u="sng" dirty="0">
                <a:solidFill>
                  <a:srgbClr val="FFC000"/>
                </a:solidFill>
              </a:rPr>
              <a:t>, </a:t>
            </a:r>
            <a:r>
              <a:rPr lang="en-US" dirty="0"/>
              <a:t>Br  </a:t>
            </a:r>
            <a:r>
              <a:rPr lang="en-US" u="sng" dirty="0">
                <a:solidFill>
                  <a:srgbClr val="FFC000"/>
                </a:solidFill>
              </a:rPr>
              <a:t>2</a:t>
            </a:r>
            <a:r>
              <a:rPr lang="en-US" dirty="0" smtClean="0"/>
              <a:t>  </a:t>
            </a:r>
            <a:r>
              <a:rPr lang="en-US" dirty="0"/>
              <a:t>O </a:t>
            </a:r>
            <a:r>
              <a:rPr lang="en-US" u="sng" dirty="0">
                <a:solidFill>
                  <a:srgbClr val="FFC000"/>
                </a:solidFill>
              </a:rPr>
              <a:t>6</a:t>
            </a:r>
          </a:p>
          <a:p>
            <a:pPr>
              <a:defRPr/>
            </a:pPr>
            <a:r>
              <a:rPr lang="en-US" dirty="0"/>
              <a:t>2. Ca</a:t>
            </a:r>
            <a:r>
              <a:rPr lang="en-US" baseline="-25000" dirty="0"/>
              <a:t>3</a:t>
            </a:r>
            <a:r>
              <a:rPr lang="en-US" dirty="0"/>
              <a:t>( PO</a:t>
            </a:r>
            <a:r>
              <a:rPr lang="en-US" baseline="-25000" dirty="0"/>
              <a:t>4</a:t>
            </a:r>
            <a:r>
              <a:rPr lang="en-US" dirty="0"/>
              <a:t>)</a:t>
            </a:r>
            <a:r>
              <a:rPr lang="en-US" baseline="-25000" dirty="0"/>
              <a:t>2</a:t>
            </a:r>
            <a:r>
              <a:rPr lang="en-US" dirty="0"/>
              <a:t>	   Ca </a:t>
            </a:r>
            <a:r>
              <a:rPr lang="en-US" u="sng" dirty="0">
                <a:solidFill>
                  <a:srgbClr val="FFC000"/>
                </a:solidFill>
              </a:rPr>
              <a:t>__</a:t>
            </a:r>
            <a:r>
              <a:rPr lang="en-US" dirty="0"/>
              <a:t>  P </a:t>
            </a:r>
            <a:r>
              <a:rPr lang="en-US" u="sng" dirty="0">
                <a:solidFill>
                  <a:srgbClr val="FFC000"/>
                </a:solidFill>
              </a:rPr>
              <a:t>__</a:t>
            </a:r>
            <a:r>
              <a:rPr lang="en-US" dirty="0"/>
              <a:t>  O </a:t>
            </a:r>
            <a:r>
              <a:rPr lang="en-US" u="sng" dirty="0">
                <a:solidFill>
                  <a:srgbClr val="FFC000"/>
                </a:solidFill>
              </a:rPr>
              <a:t>__</a:t>
            </a:r>
          </a:p>
          <a:p>
            <a:pPr>
              <a:defRPr/>
            </a:pPr>
            <a:r>
              <a:rPr lang="en-US" dirty="0"/>
              <a:t> Ca </a:t>
            </a:r>
            <a:r>
              <a:rPr lang="en-US" u="sng" dirty="0">
                <a:solidFill>
                  <a:srgbClr val="FFC000"/>
                </a:solidFill>
              </a:rPr>
              <a:t>3</a:t>
            </a:r>
            <a:r>
              <a:rPr lang="en-US" dirty="0"/>
              <a:t>  P </a:t>
            </a:r>
            <a:r>
              <a:rPr lang="en-US" u="sng" dirty="0">
                <a:solidFill>
                  <a:srgbClr val="FFC000"/>
                </a:solidFill>
              </a:rPr>
              <a:t>2</a:t>
            </a:r>
            <a:r>
              <a:rPr lang="en-US" dirty="0"/>
              <a:t>  O </a:t>
            </a:r>
            <a:r>
              <a:rPr lang="en-US" u="sng" dirty="0">
                <a:solidFill>
                  <a:srgbClr val="FFC000"/>
                </a:solidFill>
              </a:rPr>
              <a:t>8</a:t>
            </a:r>
          </a:p>
          <a:p>
            <a:pPr>
              <a:defRPr/>
            </a:pPr>
            <a:r>
              <a:rPr lang="en-US" dirty="0"/>
              <a:t>3. 4( NH</a:t>
            </a:r>
            <a:r>
              <a:rPr lang="en-US" baseline="-25000" dirty="0"/>
              <a:t>4</a:t>
            </a:r>
            <a:r>
              <a:rPr lang="en-US" dirty="0"/>
              <a:t>)</a:t>
            </a:r>
            <a:r>
              <a:rPr lang="en-US" baseline="-25000" dirty="0"/>
              <a:t>2</a:t>
            </a:r>
            <a:r>
              <a:rPr lang="en-US" dirty="0"/>
              <a:t>S</a:t>
            </a:r>
            <a:r>
              <a:rPr lang="en-US" baseline="-25000" dirty="0"/>
              <a:t>2</a:t>
            </a:r>
            <a:r>
              <a:rPr lang="en-US" dirty="0"/>
              <a:t>O</a:t>
            </a:r>
            <a:r>
              <a:rPr lang="en-US" baseline="-25000" dirty="0"/>
              <a:t>8</a:t>
            </a:r>
            <a:r>
              <a:rPr lang="en-US" dirty="0"/>
              <a:t> N </a:t>
            </a:r>
            <a:r>
              <a:rPr lang="en-US" u="sng" dirty="0">
                <a:solidFill>
                  <a:srgbClr val="FFC000"/>
                </a:solidFill>
              </a:rPr>
              <a:t>__</a:t>
            </a:r>
            <a:r>
              <a:rPr lang="en-US" dirty="0"/>
              <a:t> H </a:t>
            </a:r>
            <a:r>
              <a:rPr lang="en-US" u="sng" dirty="0">
                <a:solidFill>
                  <a:srgbClr val="FFC000"/>
                </a:solidFill>
              </a:rPr>
              <a:t>__</a:t>
            </a:r>
            <a:r>
              <a:rPr lang="en-US" dirty="0"/>
              <a:t>  S  </a:t>
            </a:r>
            <a:r>
              <a:rPr lang="en-US" u="sng" dirty="0">
                <a:solidFill>
                  <a:srgbClr val="FFC000"/>
                </a:solidFill>
              </a:rPr>
              <a:t>__</a:t>
            </a:r>
            <a:r>
              <a:rPr lang="en-US" dirty="0">
                <a:solidFill>
                  <a:srgbClr val="FFC000"/>
                </a:solidFill>
              </a:rPr>
              <a:t>  </a:t>
            </a:r>
            <a:r>
              <a:rPr lang="en-US" dirty="0"/>
              <a:t>O </a:t>
            </a:r>
            <a:r>
              <a:rPr lang="en-US" u="sng" dirty="0">
                <a:solidFill>
                  <a:srgbClr val="FFC000"/>
                </a:solidFill>
              </a:rPr>
              <a:t>__</a:t>
            </a:r>
            <a:endParaRPr lang="en-US" dirty="0"/>
          </a:p>
          <a:p>
            <a:pPr>
              <a:defRPr/>
            </a:pPr>
            <a:r>
              <a:rPr lang="en-US" dirty="0"/>
              <a:t>N </a:t>
            </a:r>
            <a:r>
              <a:rPr lang="en-US" u="sng" dirty="0">
                <a:solidFill>
                  <a:srgbClr val="FFC000"/>
                </a:solidFill>
              </a:rPr>
              <a:t>8</a:t>
            </a:r>
            <a:r>
              <a:rPr lang="en-US" dirty="0"/>
              <a:t> H </a:t>
            </a:r>
            <a:r>
              <a:rPr lang="en-US" u="sng" dirty="0">
                <a:solidFill>
                  <a:srgbClr val="FFC000"/>
                </a:solidFill>
              </a:rPr>
              <a:t>32</a:t>
            </a:r>
            <a:r>
              <a:rPr lang="en-US" dirty="0"/>
              <a:t>  S  </a:t>
            </a:r>
            <a:r>
              <a:rPr lang="en-US" u="sng" dirty="0">
                <a:solidFill>
                  <a:srgbClr val="FFC000"/>
                </a:solidFill>
              </a:rPr>
              <a:t>8</a:t>
            </a:r>
            <a:r>
              <a:rPr lang="en-US" dirty="0">
                <a:solidFill>
                  <a:srgbClr val="FFC000"/>
                </a:solidFill>
              </a:rPr>
              <a:t>  </a:t>
            </a:r>
            <a:r>
              <a:rPr lang="en-US" dirty="0"/>
              <a:t>O </a:t>
            </a:r>
            <a:r>
              <a:rPr lang="en-US" u="sng" dirty="0">
                <a:solidFill>
                  <a:srgbClr val="FFC000"/>
                </a:solidFill>
              </a:rPr>
              <a:t>32</a:t>
            </a:r>
          </a:p>
        </p:txBody>
      </p:sp>
    </p:spTree>
    <p:custDataLst>
      <p:tags r:id="rId1"/>
    </p:custDataLst>
    <p:extLst>
      <p:ext uri="{BB962C8B-B14F-4D97-AF65-F5344CB8AC3E}">
        <p14:creationId xmlns:p14="http://schemas.microsoft.com/office/powerpoint/2010/main" val="339847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 calcmode="lin" valueType="num">
                                      <p:cBhvr additive="base">
                                        <p:cTn id="3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411">
                                            <p:txEl>
                                              <p:pRg st="6" end="6"/>
                                            </p:txEl>
                                          </p:spTgt>
                                        </p:tgtEl>
                                        <p:attrNameLst>
                                          <p:attrName>style.visibility</p:attrName>
                                        </p:attrNameLst>
                                      </p:cBhvr>
                                      <p:to>
                                        <p:strVal val="visible"/>
                                      </p:to>
                                    </p:set>
                                    <p:anim calcmode="lin" valueType="num">
                                      <p:cBhvr additive="base">
                                        <p:cTn id="43"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411">
                                            <p:txEl>
                                              <p:pRg st="7" end="7"/>
                                            </p:txEl>
                                          </p:spTgt>
                                        </p:tgtEl>
                                        <p:attrNameLst>
                                          <p:attrName>style.visibility</p:attrName>
                                        </p:attrNameLst>
                                      </p:cBhvr>
                                      <p:to>
                                        <p:strVal val="visible"/>
                                      </p:to>
                                    </p:set>
                                    <p:anim calcmode="lin" valueType="num">
                                      <p:cBhvr additive="base">
                                        <p:cTn id="49" dur="5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153400" cy="4893647"/>
          </a:xfrm>
          <a:prstGeom prst="rect">
            <a:avLst/>
          </a:prstGeom>
        </p:spPr>
        <p:txBody>
          <a:bodyPr>
            <a:spAutoFit/>
          </a:bodyPr>
          <a:lstStyle/>
          <a:p>
            <a:pPr>
              <a:defRPr/>
            </a:pPr>
            <a:r>
              <a:rPr lang="en-US" sz="2400" dirty="0">
                <a:latin typeface="Georgia" pitchFamily="18" charset="0"/>
              </a:rPr>
              <a:t>II. Balance the following </a:t>
            </a:r>
            <a:r>
              <a:rPr lang="en-US" sz="2400" dirty="0" smtClean="0">
                <a:latin typeface="Georgia" pitchFamily="18" charset="0"/>
              </a:rPr>
              <a:t>equation</a:t>
            </a:r>
            <a:endParaRPr lang="en-US" sz="2400" dirty="0">
              <a:latin typeface="Georgia" pitchFamily="18" charset="0"/>
            </a:endParaRPr>
          </a:p>
          <a:p>
            <a:pPr>
              <a:defRPr/>
            </a:pPr>
            <a:r>
              <a:rPr lang="en-US" sz="2400" dirty="0">
                <a:latin typeface="Georgia" pitchFamily="18" charset="0"/>
              </a:rPr>
              <a:t> </a:t>
            </a:r>
          </a:p>
          <a:p>
            <a:pPr marL="342900" indent="-342900">
              <a:buFontTx/>
              <a:buAutoNum type="arabicPeriod"/>
              <a:defRPr/>
            </a:pPr>
            <a:r>
              <a:rPr lang="en-US" sz="2400" dirty="0">
                <a:latin typeface="Georgia" pitchFamily="18" charset="0"/>
              </a:rPr>
              <a:t>__  P</a:t>
            </a:r>
            <a:r>
              <a:rPr lang="en-US" sz="2400" baseline="-25000" dirty="0">
                <a:latin typeface="Georgia" pitchFamily="18" charset="0"/>
              </a:rPr>
              <a:t>4</a:t>
            </a:r>
            <a:r>
              <a:rPr lang="en-US" sz="2400" dirty="0">
                <a:latin typeface="Georgia" pitchFamily="18" charset="0"/>
              </a:rPr>
              <a:t>    +   __ O</a:t>
            </a:r>
            <a:r>
              <a:rPr lang="en-US" sz="2400" baseline="-25000" dirty="0">
                <a:latin typeface="Georgia" pitchFamily="18" charset="0"/>
              </a:rPr>
              <a:t>2 </a:t>
            </a:r>
            <a:r>
              <a:rPr lang="en-US" sz="2400" dirty="0">
                <a:latin typeface="Georgia" pitchFamily="18" charset="0"/>
              </a:rPr>
              <a:t>		        _____ </a:t>
            </a:r>
            <a:r>
              <a:rPr lang="en-US" sz="2400" dirty="0" smtClean="0">
                <a:latin typeface="Georgia" pitchFamily="18" charset="0"/>
              </a:rPr>
              <a:t>P</a:t>
            </a:r>
            <a:r>
              <a:rPr lang="en-US" sz="2400" baseline="-25000" dirty="0" smtClean="0">
                <a:latin typeface="Georgia" pitchFamily="18" charset="0"/>
              </a:rPr>
              <a:t>2</a:t>
            </a:r>
            <a:r>
              <a:rPr lang="en-US" sz="2400" dirty="0" smtClean="0">
                <a:latin typeface="Georgia" pitchFamily="18" charset="0"/>
              </a:rPr>
              <a:t>O</a:t>
            </a:r>
            <a:r>
              <a:rPr lang="en-US" sz="2400" baseline="-25000" dirty="0" smtClean="0">
                <a:latin typeface="Georgia" pitchFamily="18" charset="0"/>
              </a:rPr>
              <a:t>3</a:t>
            </a:r>
            <a:endParaRPr lang="en-US" sz="2400" dirty="0">
              <a:latin typeface="Georgia" pitchFamily="18" charset="0"/>
            </a:endParaRPr>
          </a:p>
          <a:p>
            <a:pPr marL="342900" indent="-342900">
              <a:defRPr/>
            </a:pPr>
            <a:r>
              <a:rPr lang="en-US" sz="2400" dirty="0">
                <a:latin typeface="Georgia" pitchFamily="18" charset="0"/>
              </a:rPr>
              <a:t>	           </a:t>
            </a:r>
          </a:p>
          <a:p>
            <a:pPr marL="342900" indent="-342900">
              <a:defRPr/>
            </a:pPr>
            <a:r>
              <a:rPr lang="en-US" sz="2400" dirty="0">
                <a:latin typeface="Georgia" pitchFamily="18" charset="0"/>
              </a:rPr>
              <a:t>		</a:t>
            </a:r>
          </a:p>
          <a:p>
            <a:pPr>
              <a:defRPr/>
            </a:pPr>
            <a:r>
              <a:rPr lang="en-US" sz="2400" dirty="0">
                <a:latin typeface="Georgia" pitchFamily="18" charset="0"/>
              </a:rPr>
              <a:t> 2. __</a:t>
            </a:r>
            <a:r>
              <a:rPr lang="en-US" sz="2400" dirty="0" err="1">
                <a:latin typeface="Georgia" pitchFamily="18" charset="0"/>
              </a:rPr>
              <a:t>HgO</a:t>
            </a:r>
            <a:r>
              <a:rPr lang="en-US" sz="2400" dirty="0">
                <a:latin typeface="Georgia" pitchFamily="18" charset="0"/>
              </a:rPr>
              <a:t>		  __Hg   +  __O</a:t>
            </a:r>
            <a:r>
              <a:rPr lang="en-US" sz="2400" baseline="-25000" dirty="0">
                <a:latin typeface="Georgia" pitchFamily="18" charset="0"/>
              </a:rPr>
              <a:t>2 </a:t>
            </a:r>
            <a:r>
              <a:rPr lang="en-US" sz="2400" dirty="0">
                <a:latin typeface="Georgia" pitchFamily="18" charset="0"/>
              </a:rPr>
              <a:t> 	</a:t>
            </a:r>
          </a:p>
          <a:p>
            <a:pPr>
              <a:defRPr/>
            </a:pPr>
            <a:r>
              <a:rPr lang="en-US" sz="2400" dirty="0">
                <a:latin typeface="Georgia" pitchFamily="18" charset="0"/>
              </a:rPr>
              <a:t>		      		 </a:t>
            </a:r>
          </a:p>
          <a:p>
            <a:pPr>
              <a:defRPr/>
            </a:pPr>
            <a:r>
              <a:rPr lang="en-US" sz="2400" dirty="0">
                <a:latin typeface="Georgia" pitchFamily="18" charset="0"/>
              </a:rPr>
              <a:t>3. __</a:t>
            </a:r>
            <a:r>
              <a:rPr lang="en-US" sz="2400" dirty="0" err="1">
                <a:latin typeface="Georgia" pitchFamily="18" charset="0"/>
              </a:rPr>
              <a:t>NaF</a:t>
            </a:r>
            <a:r>
              <a:rPr lang="en-US" sz="2400" dirty="0">
                <a:latin typeface="Georgia" pitchFamily="18" charset="0"/>
              </a:rPr>
              <a:t>      +   __   Br</a:t>
            </a:r>
            <a:r>
              <a:rPr lang="en-US" sz="2400" baseline="-25000" dirty="0">
                <a:latin typeface="Georgia" pitchFamily="18" charset="0"/>
              </a:rPr>
              <a:t>2  </a:t>
            </a:r>
            <a:r>
              <a:rPr lang="en-US" sz="2400" dirty="0">
                <a:latin typeface="Georgia" pitchFamily="18" charset="0"/>
              </a:rPr>
              <a:t>                   ___ </a:t>
            </a:r>
            <a:r>
              <a:rPr lang="en-US" sz="2400" dirty="0" err="1">
                <a:latin typeface="Georgia" pitchFamily="18" charset="0"/>
              </a:rPr>
              <a:t>NaBr</a:t>
            </a:r>
            <a:r>
              <a:rPr lang="en-US" sz="2400" dirty="0">
                <a:latin typeface="Georgia" pitchFamily="18" charset="0"/>
              </a:rPr>
              <a:t>      + ___ F</a:t>
            </a:r>
            <a:r>
              <a:rPr lang="en-US" sz="2400" baseline="-25000" dirty="0">
                <a:latin typeface="Georgia" pitchFamily="18" charset="0"/>
              </a:rPr>
              <a:t>2</a:t>
            </a:r>
            <a:r>
              <a:rPr lang="en-US" sz="2400" dirty="0">
                <a:latin typeface="Georgia" pitchFamily="18" charset="0"/>
              </a:rPr>
              <a:t> </a:t>
            </a:r>
          </a:p>
          <a:p>
            <a:pPr>
              <a:defRPr/>
            </a:pPr>
            <a:r>
              <a:rPr lang="en-US" sz="2400" dirty="0">
                <a:latin typeface="Georgia" pitchFamily="18" charset="0"/>
              </a:rPr>
              <a:t>           </a:t>
            </a:r>
            <a:r>
              <a:rPr lang="en-US" sz="2400" dirty="0" smtClean="0">
                <a:latin typeface="Georgia" pitchFamily="18" charset="0"/>
              </a:rPr>
              <a:t>     </a:t>
            </a:r>
            <a:endParaRPr lang="en-US" sz="2400" dirty="0">
              <a:latin typeface="Georgia" pitchFamily="18" charset="0"/>
            </a:endParaRPr>
          </a:p>
          <a:p>
            <a:pPr>
              <a:defRPr/>
            </a:pPr>
            <a:r>
              <a:rPr lang="en-US" sz="2400" dirty="0">
                <a:latin typeface="Georgia" pitchFamily="18" charset="0"/>
              </a:rPr>
              <a:t>	 </a:t>
            </a:r>
          </a:p>
          <a:p>
            <a:pPr>
              <a:defRPr/>
            </a:pPr>
            <a:r>
              <a:rPr lang="en-US" sz="2400" dirty="0">
                <a:latin typeface="Georgia" pitchFamily="18" charset="0"/>
              </a:rPr>
              <a:t>4. __SO</a:t>
            </a:r>
            <a:r>
              <a:rPr lang="en-US" sz="2400" baseline="-25000" dirty="0">
                <a:latin typeface="Georgia" pitchFamily="18" charset="0"/>
              </a:rPr>
              <a:t>2</a:t>
            </a:r>
            <a:r>
              <a:rPr lang="en-US" sz="2400" dirty="0">
                <a:latin typeface="Georgia" pitchFamily="18" charset="0"/>
              </a:rPr>
              <a:t>      +  ___Li</a:t>
            </a:r>
            <a:r>
              <a:rPr lang="en-US" sz="2400" baseline="-25000" dirty="0">
                <a:latin typeface="Georgia" pitchFamily="18" charset="0"/>
              </a:rPr>
              <a:t>2</a:t>
            </a:r>
            <a:r>
              <a:rPr lang="en-US" sz="2400" dirty="0">
                <a:latin typeface="Georgia" pitchFamily="18" charset="0"/>
              </a:rPr>
              <a:t>Se                  ___ SSe</a:t>
            </a:r>
            <a:r>
              <a:rPr lang="en-US" sz="2400" baseline="-25000" dirty="0">
                <a:latin typeface="Georgia" pitchFamily="18" charset="0"/>
              </a:rPr>
              <a:t>2</a:t>
            </a:r>
            <a:r>
              <a:rPr lang="en-US" sz="2400" dirty="0">
                <a:latin typeface="Georgia" pitchFamily="18" charset="0"/>
              </a:rPr>
              <a:t>    +  ___  Li</a:t>
            </a:r>
            <a:r>
              <a:rPr lang="en-US" sz="2400" baseline="-25000" dirty="0">
                <a:latin typeface="Georgia" pitchFamily="18" charset="0"/>
              </a:rPr>
              <a:t>2</a:t>
            </a:r>
            <a:r>
              <a:rPr lang="en-US" sz="2400" dirty="0">
                <a:latin typeface="Georgia" pitchFamily="18" charset="0"/>
              </a:rPr>
              <a:t>O</a:t>
            </a:r>
          </a:p>
          <a:p>
            <a:pPr>
              <a:defRPr/>
            </a:pPr>
            <a:endParaRPr lang="en-US" sz="2400" dirty="0">
              <a:latin typeface="Georgia" pitchFamily="18" charset="0"/>
            </a:endParaRPr>
          </a:p>
          <a:p>
            <a:pPr>
              <a:defRPr/>
            </a:pPr>
            <a:r>
              <a:rPr lang="en-US" sz="2400" dirty="0">
                <a:latin typeface="Georgia" pitchFamily="18" charset="0"/>
              </a:rPr>
              <a:t>	</a:t>
            </a:r>
          </a:p>
        </p:txBody>
      </p:sp>
      <p:cxnSp>
        <p:nvCxnSpPr>
          <p:cNvPr id="18435" name="Straight Arrow Connector 3"/>
          <p:cNvCxnSpPr>
            <a:cxnSpLocks noChangeShapeType="1"/>
          </p:cNvCxnSpPr>
          <p:nvPr/>
        </p:nvCxnSpPr>
        <p:spPr bwMode="auto">
          <a:xfrm>
            <a:off x="3598479" y="1524000"/>
            <a:ext cx="838200" cy="1588"/>
          </a:xfrm>
          <a:prstGeom prst="straightConnector1">
            <a:avLst/>
          </a:prstGeom>
          <a:ln>
            <a:headEnd/>
            <a:tailEnd type="arrow" w="med" len="med"/>
          </a:ln>
        </p:spPr>
        <p:style>
          <a:lnRef idx="3">
            <a:schemeClr val="accent2"/>
          </a:lnRef>
          <a:fillRef idx="0">
            <a:schemeClr val="accent2"/>
          </a:fillRef>
          <a:effectRef idx="2">
            <a:schemeClr val="accent2"/>
          </a:effectRef>
          <a:fontRef idx="minor">
            <a:schemeClr val="tx1"/>
          </a:fontRef>
        </p:style>
      </p:cxnSp>
      <p:cxnSp>
        <p:nvCxnSpPr>
          <p:cNvPr id="18436" name="Straight Arrow Connector 5"/>
          <p:cNvCxnSpPr>
            <a:cxnSpLocks noChangeShapeType="1"/>
          </p:cNvCxnSpPr>
          <p:nvPr/>
        </p:nvCxnSpPr>
        <p:spPr bwMode="auto">
          <a:xfrm>
            <a:off x="2438400" y="2667000"/>
            <a:ext cx="762000" cy="1588"/>
          </a:xfrm>
          <a:prstGeom prst="straightConnector1">
            <a:avLst/>
          </a:prstGeom>
          <a:ln>
            <a:headEnd/>
            <a:tailEnd type="arrow" w="med" len="med"/>
          </a:ln>
        </p:spPr>
        <p:style>
          <a:lnRef idx="3">
            <a:schemeClr val="accent2"/>
          </a:lnRef>
          <a:fillRef idx="0">
            <a:schemeClr val="accent2"/>
          </a:fillRef>
          <a:effectRef idx="2">
            <a:schemeClr val="accent2"/>
          </a:effectRef>
          <a:fontRef idx="minor">
            <a:schemeClr val="tx1"/>
          </a:fontRef>
        </p:style>
      </p:cxnSp>
      <p:cxnSp>
        <p:nvCxnSpPr>
          <p:cNvPr id="18437" name="Straight Arrow Connector 7"/>
          <p:cNvCxnSpPr>
            <a:cxnSpLocks noChangeShapeType="1"/>
          </p:cNvCxnSpPr>
          <p:nvPr/>
        </p:nvCxnSpPr>
        <p:spPr bwMode="auto">
          <a:xfrm>
            <a:off x="4038600" y="3505200"/>
            <a:ext cx="838200" cy="1588"/>
          </a:xfrm>
          <a:prstGeom prst="straightConnector1">
            <a:avLst/>
          </a:prstGeom>
          <a:ln>
            <a:headEnd/>
            <a:tailEnd type="arrow" w="med" len="med"/>
          </a:ln>
        </p:spPr>
        <p:style>
          <a:lnRef idx="3">
            <a:schemeClr val="accent2"/>
          </a:lnRef>
          <a:fillRef idx="0">
            <a:schemeClr val="accent2"/>
          </a:fillRef>
          <a:effectRef idx="2">
            <a:schemeClr val="accent2"/>
          </a:effectRef>
          <a:fontRef idx="minor">
            <a:schemeClr val="tx1"/>
          </a:fontRef>
        </p:style>
      </p:cxnSp>
      <p:cxnSp>
        <p:nvCxnSpPr>
          <p:cNvPr id="18438" name="Straight Arrow Connector 9"/>
          <p:cNvCxnSpPr>
            <a:cxnSpLocks noChangeShapeType="1"/>
          </p:cNvCxnSpPr>
          <p:nvPr/>
        </p:nvCxnSpPr>
        <p:spPr bwMode="auto">
          <a:xfrm>
            <a:off x="4191000" y="4419600"/>
            <a:ext cx="838200" cy="1588"/>
          </a:xfrm>
          <a:prstGeom prst="straightConnector1">
            <a:avLst/>
          </a:prstGeom>
          <a:ln>
            <a:headEnd/>
            <a:tailEnd type="arrow" w="med" len="med"/>
          </a:ln>
        </p:spPr>
        <p:style>
          <a:lnRef idx="3">
            <a:schemeClr val="accent2"/>
          </a:lnRef>
          <a:fillRef idx="0">
            <a:schemeClr val="accent2"/>
          </a:fillRef>
          <a:effectRef idx="2">
            <a:schemeClr val="accent2"/>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a:t>Types of Reactions</a:t>
            </a:r>
          </a:p>
        </p:txBody>
      </p:sp>
      <p:sp>
        <p:nvSpPr>
          <p:cNvPr id="41987" name="Rectangle 3"/>
          <p:cNvSpPr>
            <a:spLocks noGrp="1" noChangeArrowheads="1"/>
          </p:cNvSpPr>
          <p:nvPr>
            <p:ph idx="1"/>
          </p:nvPr>
        </p:nvSpPr>
        <p:spPr>
          <a:xfrm>
            <a:off x="762000" y="1676400"/>
            <a:ext cx="8077200" cy="4495800"/>
          </a:xfrm>
        </p:spPr>
        <p:txBody>
          <a:bodyPr/>
          <a:lstStyle/>
          <a:p>
            <a:pPr eaLnBrk="1" hangingPunct="1">
              <a:defRPr/>
            </a:pPr>
            <a:r>
              <a:rPr lang="en-US" dirty="0"/>
              <a:t>Synthesis (combination)</a:t>
            </a:r>
          </a:p>
          <a:p>
            <a:pPr eaLnBrk="1" hangingPunct="1">
              <a:defRPr/>
            </a:pPr>
            <a:r>
              <a:rPr lang="en-US" dirty="0"/>
              <a:t>Decomposition</a:t>
            </a:r>
          </a:p>
          <a:p>
            <a:pPr eaLnBrk="1" hangingPunct="1">
              <a:defRPr/>
            </a:pPr>
            <a:r>
              <a:rPr lang="en-US" dirty="0"/>
              <a:t>Single </a:t>
            </a:r>
            <a:r>
              <a:rPr lang="en-US" dirty="0" smtClean="0"/>
              <a:t>Replacement/displacement</a:t>
            </a:r>
            <a:endParaRPr lang="en-US" dirty="0"/>
          </a:p>
          <a:p>
            <a:pPr eaLnBrk="1" hangingPunct="1">
              <a:defRPr/>
            </a:pPr>
            <a:r>
              <a:rPr lang="en-US" dirty="0"/>
              <a:t>Double </a:t>
            </a:r>
            <a:r>
              <a:rPr lang="en-US" dirty="0" smtClean="0"/>
              <a:t>Replacement/displacement</a:t>
            </a:r>
            <a:endParaRPr lang="en-US" dirty="0"/>
          </a:p>
          <a:p>
            <a:pPr eaLnBrk="1" hangingPunct="1">
              <a:defRPr/>
            </a:pPr>
            <a:r>
              <a:rPr lang="en-US" dirty="0"/>
              <a:t>Combustion reaction</a:t>
            </a:r>
          </a:p>
        </p:txBody>
      </p:sp>
    </p:spTree>
    <p:custDataLst>
      <p:tags r:id="rId1"/>
    </p:custDataLst>
    <p:extLst>
      <p:ext uri="{BB962C8B-B14F-4D97-AF65-F5344CB8AC3E}">
        <p14:creationId xmlns:p14="http://schemas.microsoft.com/office/powerpoint/2010/main" val="30140841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3009900" y="5181600"/>
            <a:ext cx="3124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3011" name="Rectangle 3"/>
          <p:cNvSpPr>
            <a:spLocks noGrp="1" noChangeArrowheads="1"/>
          </p:cNvSpPr>
          <p:nvPr>
            <p:ph type="title"/>
          </p:nvPr>
        </p:nvSpPr>
        <p:spPr/>
        <p:txBody>
          <a:bodyPr/>
          <a:lstStyle/>
          <a:p>
            <a:pPr eaLnBrk="1" hangingPunct="1">
              <a:defRPr/>
            </a:pPr>
            <a:r>
              <a:rPr lang="en-US"/>
              <a:t>Synthesis Reaction</a:t>
            </a:r>
          </a:p>
        </p:txBody>
      </p:sp>
      <p:sp>
        <p:nvSpPr>
          <p:cNvPr id="3077" name="Text Box 4"/>
          <p:cNvSpPr txBox="1">
            <a:spLocks noChangeArrowheads="1"/>
          </p:cNvSpPr>
          <p:nvPr/>
        </p:nvSpPr>
        <p:spPr bwMode="auto">
          <a:xfrm>
            <a:off x="457200" y="1417638"/>
            <a:ext cx="8509637" cy="2246769"/>
          </a:xfrm>
          <a:prstGeom prst="rect">
            <a:avLst/>
          </a:prstGeom>
          <a:noFill/>
          <a:ln w="9525">
            <a:noFill/>
            <a:miter lim="800000"/>
            <a:headEnd/>
            <a:tailEnd/>
          </a:ln>
        </p:spPr>
        <p:txBody>
          <a:bodyPr wrap="none">
            <a:spAutoFit/>
          </a:bodyPr>
          <a:lstStyle/>
          <a:p>
            <a:pPr algn="ctr"/>
            <a:r>
              <a:rPr lang="en-US" sz="2800" dirty="0">
                <a:latin typeface="Times New Roman" pitchFamily="18" charset="0"/>
              </a:rPr>
              <a:t>Two or more elements combine to form a new compound.</a:t>
            </a:r>
          </a:p>
          <a:p>
            <a:pPr algn="ctr"/>
            <a:endParaRPr lang="en-US" sz="2800" dirty="0">
              <a:latin typeface="Times New Roman" pitchFamily="18" charset="0"/>
            </a:endParaRPr>
          </a:p>
          <a:p>
            <a:pPr algn="ctr"/>
            <a:r>
              <a:rPr lang="en-US" sz="2800" dirty="0">
                <a:latin typeface="Times New Roman" pitchFamily="18" charset="0"/>
              </a:rPr>
              <a:t>There’s only </a:t>
            </a:r>
            <a:r>
              <a:rPr lang="en-US" sz="2800" u="sng" dirty="0">
                <a:solidFill>
                  <a:srgbClr val="FFC000"/>
                </a:solidFill>
                <a:latin typeface="Times New Roman" pitchFamily="18" charset="0"/>
              </a:rPr>
              <a:t>ONE</a:t>
            </a:r>
            <a:r>
              <a:rPr lang="en-US" sz="2800" dirty="0">
                <a:solidFill>
                  <a:srgbClr val="FFC000"/>
                </a:solidFill>
                <a:latin typeface="Times New Roman" pitchFamily="18" charset="0"/>
              </a:rPr>
              <a:t> </a:t>
            </a:r>
            <a:r>
              <a:rPr lang="en-US" sz="2800" u="sng" dirty="0">
                <a:solidFill>
                  <a:srgbClr val="FFC000"/>
                </a:solidFill>
                <a:latin typeface="Times New Roman" pitchFamily="18" charset="0"/>
              </a:rPr>
              <a:t>PRODUCT</a:t>
            </a:r>
            <a:r>
              <a:rPr lang="en-US" sz="2800" dirty="0">
                <a:solidFill>
                  <a:srgbClr val="FFC000"/>
                </a:solidFill>
                <a:latin typeface="Times New Roman" pitchFamily="18" charset="0"/>
              </a:rPr>
              <a:t> </a:t>
            </a:r>
            <a:r>
              <a:rPr lang="en-US" sz="2800" dirty="0">
                <a:latin typeface="Times New Roman" pitchFamily="18" charset="0"/>
              </a:rPr>
              <a:t>in this type of reaction.</a:t>
            </a:r>
          </a:p>
          <a:p>
            <a:pPr algn="ctr"/>
            <a:endParaRPr lang="en-US" sz="2800" dirty="0" smtClean="0">
              <a:latin typeface="Times New Roman" pitchFamily="18" charset="0"/>
            </a:endParaRPr>
          </a:p>
          <a:p>
            <a:pPr algn="ctr"/>
            <a:r>
              <a:rPr lang="en-US" sz="2800" dirty="0" smtClean="0">
                <a:latin typeface="Times New Roman" pitchFamily="18" charset="0"/>
              </a:rPr>
              <a:t>FORMAT </a:t>
            </a:r>
            <a:endParaRPr lang="en-US" sz="2800" dirty="0">
              <a:latin typeface="Times New Roman" pitchFamily="18" charset="0"/>
            </a:endParaRPr>
          </a:p>
        </p:txBody>
      </p:sp>
      <p:graphicFrame>
        <p:nvGraphicFramePr>
          <p:cNvPr id="3074" name="Object 5"/>
          <p:cNvGraphicFramePr>
            <a:graphicFrameLocks noChangeAspect="1"/>
          </p:cNvGraphicFramePr>
          <p:nvPr>
            <p:extLst/>
          </p:nvPr>
        </p:nvGraphicFramePr>
        <p:xfrm>
          <a:off x="3133725" y="5181600"/>
          <a:ext cx="2876550" cy="563563"/>
        </p:xfrm>
        <a:graphic>
          <a:graphicData uri="http://schemas.openxmlformats.org/presentationml/2006/ole">
            <mc:AlternateContent xmlns:mc="http://schemas.openxmlformats.org/markup-compatibility/2006">
              <mc:Choice xmlns:v="urn:schemas-microsoft-com:vml" Requires="v">
                <p:oleObj spid="_x0000_s27662" name="Equation" r:id="rId4" imgW="1028520" imgH="203040" progId="Equation.3">
                  <p:embed/>
                </p:oleObj>
              </mc:Choice>
              <mc:Fallback>
                <p:oleObj name="Equation" r:id="rId4" imgW="1028520" imgH="203040" progId="Equation.3">
                  <p:embed/>
                  <p:pic>
                    <p:nvPicPr>
                      <p:cNvPr id="307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725" y="5181600"/>
                        <a:ext cx="2876550"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1981200" y="3681412"/>
            <a:ext cx="5334000" cy="3000376"/>
          </a:xfrm>
          <a:prstGeom prst="rect">
            <a:avLst/>
          </a:prstGeom>
        </p:spPr>
      </p:pic>
    </p:spTree>
    <p:custDataLst>
      <p:tags r:id="rId2"/>
    </p:custDataLst>
    <p:extLst>
      <p:ext uri="{BB962C8B-B14F-4D97-AF65-F5344CB8AC3E}">
        <p14:creationId xmlns:p14="http://schemas.microsoft.com/office/powerpoint/2010/main" val="2464286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defRPr/>
            </a:pPr>
            <a:r>
              <a:rPr lang="en-US" dirty="0"/>
              <a:t>Representing Chemical Reaction?</a:t>
            </a:r>
          </a:p>
        </p:txBody>
      </p:sp>
      <p:sp>
        <p:nvSpPr>
          <p:cNvPr id="1028" name="Rectangle 3"/>
          <p:cNvSpPr>
            <a:spLocks noGrp="1" noChangeArrowheads="1"/>
          </p:cNvSpPr>
          <p:nvPr>
            <p:ph type="body" sz="half" idx="1"/>
          </p:nvPr>
        </p:nvSpPr>
        <p:spPr>
          <a:xfrm>
            <a:off x="457200" y="1600200"/>
            <a:ext cx="8305800" cy="4530725"/>
          </a:xfrm>
        </p:spPr>
        <p:txBody>
          <a:bodyPr/>
          <a:lstStyle/>
          <a:p>
            <a:pPr eaLnBrk="1" hangingPunct="1">
              <a:defRPr/>
            </a:pPr>
            <a:r>
              <a:rPr lang="en-US" b="1" u="sng" dirty="0"/>
              <a:t>Chemical </a:t>
            </a:r>
            <a:r>
              <a:rPr lang="en-US" b="1" u="sng" dirty="0" smtClean="0"/>
              <a:t>Equation</a:t>
            </a:r>
            <a:r>
              <a:rPr lang="en-US" dirty="0"/>
              <a:t>,  </a:t>
            </a:r>
          </a:p>
          <a:p>
            <a:pPr eaLnBrk="1" hangingPunct="1">
              <a:defRPr/>
            </a:pPr>
            <a:r>
              <a:rPr lang="en-US" dirty="0"/>
              <a:t> </a:t>
            </a:r>
            <a:r>
              <a:rPr lang="en-US" u="sng" dirty="0">
                <a:solidFill>
                  <a:srgbClr val="FFFF00"/>
                </a:solidFill>
                <a:effectLst/>
              </a:rPr>
              <a:t>shorthand</a:t>
            </a:r>
            <a:r>
              <a:rPr lang="en-US" dirty="0"/>
              <a:t> way of writing or representing  a chemical reaction</a:t>
            </a:r>
          </a:p>
          <a:p>
            <a:pPr eaLnBrk="1" hangingPunct="1">
              <a:defRPr/>
            </a:pPr>
            <a:r>
              <a:rPr lang="en-US" dirty="0"/>
              <a:t> </a:t>
            </a:r>
            <a:r>
              <a:rPr lang="en-US" dirty="0" smtClean="0"/>
              <a:t>Uses </a:t>
            </a:r>
            <a:r>
              <a:rPr lang="en-US" u="sng" dirty="0">
                <a:solidFill>
                  <a:srgbClr val="FFFF00"/>
                </a:solidFill>
              </a:rPr>
              <a:t>symbols </a:t>
            </a:r>
            <a:r>
              <a:rPr lang="en-US" dirty="0"/>
              <a:t>to show the relationship between </a:t>
            </a:r>
            <a:r>
              <a:rPr lang="en-US" u="sng" dirty="0">
                <a:solidFill>
                  <a:srgbClr val="FFFF00"/>
                </a:solidFill>
              </a:rPr>
              <a:t>reactants</a:t>
            </a:r>
            <a:r>
              <a:rPr lang="en-US" dirty="0"/>
              <a:t> and </a:t>
            </a:r>
            <a:r>
              <a:rPr lang="en-US" dirty="0">
                <a:effectLst/>
              </a:rPr>
              <a:t>products.</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6038"/>
            <a:ext cx="8229600" cy="411162"/>
          </a:xfrm>
        </p:spPr>
        <p:txBody>
          <a:bodyPr/>
          <a:lstStyle/>
          <a:p>
            <a:r>
              <a:rPr lang="en-US" dirty="0" smtClean="0"/>
              <a:t>Example 2: </a:t>
            </a:r>
            <a:r>
              <a:rPr lang="en-US" sz="3200" dirty="0"/>
              <a:t>Burning</a:t>
            </a:r>
            <a:r>
              <a:rPr lang="en-US" dirty="0"/>
              <a:t> magnesium</a:t>
            </a:r>
          </a:p>
        </p:txBody>
      </p:sp>
      <p:sp>
        <p:nvSpPr>
          <p:cNvPr id="3" name="Content Placeholder 2"/>
          <p:cNvSpPr>
            <a:spLocks noGrp="1"/>
          </p:cNvSpPr>
          <p:nvPr>
            <p:ph idx="1"/>
          </p:nvPr>
        </p:nvSpPr>
        <p:spPr/>
        <p:txBody>
          <a:bodyPr/>
          <a:lstStyle/>
          <a:p>
            <a:r>
              <a:rPr lang="en-US" dirty="0"/>
              <a:t> </a:t>
            </a:r>
          </a:p>
        </p:txBody>
      </p:sp>
      <p:pic>
        <p:nvPicPr>
          <p:cNvPr id="5" name="Picture 4"/>
          <p:cNvPicPr>
            <a:picLocks noChangeAspect="1"/>
          </p:cNvPicPr>
          <p:nvPr/>
        </p:nvPicPr>
        <p:blipFill>
          <a:blip r:embed="rId3"/>
          <a:stretch>
            <a:fillRect/>
          </a:stretch>
        </p:blipFill>
        <p:spPr>
          <a:xfrm>
            <a:off x="0" y="553162"/>
            <a:ext cx="8371416" cy="6278562"/>
          </a:xfrm>
          <a:prstGeom prst="rect">
            <a:avLst/>
          </a:prstGeom>
        </p:spPr>
      </p:pic>
      <p:pic>
        <p:nvPicPr>
          <p:cNvPr id="6" name="Picture 5"/>
          <p:cNvPicPr>
            <a:picLocks noChangeAspect="1"/>
          </p:cNvPicPr>
          <p:nvPr/>
        </p:nvPicPr>
        <p:blipFill>
          <a:blip r:embed="rId4"/>
          <a:stretch>
            <a:fillRect/>
          </a:stretch>
        </p:blipFill>
        <p:spPr>
          <a:xfrm>
            <a:off x="6421355" y="553162"/>
            <a:ext cx="2743666" cy="2055255"/>
          </a:xfrm>
          <a:prstGeom prst="rect">
            <a:avLst/>
          </a:prstGeom>
        </p:spPr>
      </p:pic>
    </p:spTree>
    <p:custDataLst>
      <p:tags r:id="rId1"/>
    </p:custDataLst>
    <p:extLst>
      <p:ext uri="{BB962C8B-B14F-4D97-AF65-F5344CB8AC3E}">
        <p14:creationId xmlns:p14="http://schemas.microsoft.com/office/powerpoint/2010/main" val="21257791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Burning magnesium model </a:t>
            </a:r>
            <a:endParaRPr lang="en-US" dirty="0"/>
          </a:p>
        </p:txBody>
      </p:sp>
      <p:pic>
        <p:nvPicPr>
          <p:cNvPr id="5" name="Picture 4"/>
          <p:cNvPicPr>
            <a:picLocks noChangeAspect="1"/>
          </p:cNvPicPr>
          <p:nvPr/>
        </p:nvPicPr>
        <p:blipFill>
          <a:blip r:embed="rId2"/>
          <a:stretch>
            <a:fillRect/>
          </a:stretch>
        </p:blipFill>
        <p:spPr>
          <a:xfrm>
            <a:off x="93708" y="1600200"/>
            <a:ext cx="8975860" cy="2613025"/>
          </a:xfrm>
          <a:prstGeom prst="rect">
            <a:avLst/>
          </a:prstGeom>
        </p:spPr>
      </p:pic>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84819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Synthesis </a:t>
            </a:r>
            <a:r>
              <a:rPr lang="en-US" dirty="0" smtClean="0"/>
              <a:t>reaction example </a:t>
            </a:r>
            <a:endParaRPr lang="en-US" dirty="0"/>
          </a:p>
        </p:txBody>
      </p:sp>
      <p:sp>
        <p:nvSpPr>
          <p:cNvPr id="3" name="Content Placeholder 2"/>
          <p:cNvSpPr>
            <a:spLocks noGrp="1"/>
          </p:cNvSpPr>
          <p:nvPr>
            <p:ph idx="1"/>
          </p:nvPr>
        </p:nvSpPr>
        <p:spPr/>
        <p:txBody>
          <a:bodyPr/>
          <a:lstStyle/>
          <a:p>
            <a:r>
              <a:rPr lang="en-US" dirty="0"/>
              <a:t>Rusting of Iron (Fe)</a:t>
            </a:r>
          </a:p>
          <a:p>
            <a:r>
              <a:rPr lang="en-US" dirty="0">
                <a:latin typeface="Times New Roman" pitchFamily="18" charset="0"/>
              </a:rPr>
              <a:t>Iron metal reacts with oxygen to form iron(III) oxide </a:t>
            </a:r>
            <a:r>
              <a:rPr lang="en-US" b="1" dirty="0">
                <a:solidFill>
                  <a:srgbClr val="FFC000"/>
                </a:solidFill>
                <a:latin typeface="Times New Roman" pitchFamily="18" charset="0"/>
              </a:rPr>
              <a:t>(rust).</a:t>
            </a:r>
            <a:endParaRPr lang="en-US" sz="2800" b="1" dirty="0">
              <a:solidFill>
                <a:srgbClr val="FFC000"/>
              </a:solidFill>
              <a:latin typeface="Times New Roman" pitchFamily="18" charset="0"/>
            </a:endParaRPr>
          </a:p>
          <a:p>
            <a:r>
              <a:rPr lang="en-US" b="1" u="sng" dirty="0" smtClean="0">
                <a:solidFill>
                  <a:srgbClr val="FFC000"/>
                </a:solidFill>
              </a:rPr>
              <a:t>Sample equation: </a:t>
            </a:r>
            <a:endParaRPr lang="en-US" b="1" u="sng" dirty="0">
              <a:solidFill>
                <a:srgbClr val="FFC000"/>
              </a:solidFill>
            </a:endParaRPr>
          </a:p>
        </p:txBody>
      </p:sp>
      <p:graphicFrame>
        <p:nvGraphicFramePr>
          <p:cNvPr id="5" name="Object 8"/>
          <p:cNvGraphicFramePr>
            <a:graphicFrameLocks noChangeAspect="1"/>
          </p:cNvGraphicFramePr>
          <p:nvPr>
            <p:extLst/>
          </p:nvPr>
        </p:nvGraphicFramePr>
        <p:xfrm>
          <a:off x="228600" y="3962400"/>
          <a:ext cx="4872038" cy="685800"/>
        </p:xfrm>
        <a:graphic>
          <a:graphicData uri="http://schemas.openxmlformats.org/presentationml/2006/ole">
            <mc:AlternateContent xmlns:mc="http://schemas.openxmlformats.org/markup-compatibility/2006">
              <mc:Choice xmlns:v="urn:schemas-microsoft-com:vml" Requires="v">
                <p:oleObj spid="_x0000_s28686" name="Equation" r:id="rId4" imgW="1612800" imgH="228600" progId="Equation.3">
                  <p:embed/>
                </p:oleObj>
              </mc:Choice>
              <mc:Fallback>
                <p:oleObj name="Equation" r:id="rId4" imgW="1612800" imgH="228600" progId="Equation.3">
                  <p:embed/>
                  <p:pic>
                    <p:nvPicPr>
                      <p:cNvPr id="5"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962400"/>
                        <a:ext cx="4872038" cy="685800"/>
                      </a:xfrm>
                      <a:prstGeom prst="rect">
                        <a:avLst/>
                      </a:prstGeom>
                      <a:solidFill>
                        <a:schemeClr val="accent1"/>
                      </a:solidFill>
                      <a:ln w="9525">
                        <a:solidFill>
                          <a:schemeClr val="tx1"/>
                        </a:solidFill>
                        <a:miter lim="800000"/>
                        <a:headEnd/>
                        <a:tailEnd/>
                      </a:ln>
                    </p:spPr>
                  </p:pic>
                </p:oleObj>
              </mc:Fallback>
            </mc:AlternateContent>
          </a:graphicData>
        </a:graphic>
      </p:graphicFrame>
      <p:pic>
        <p:nvPicPr>
          <p:cNvPr id="6" name="Picture 5"/>
          <p:cNvPicPr>
            <a:picLocks noChangeAspect="1"/>
          </p:cNvPicPr>
          <p:nvPr/>
        </p:nvPicPr>
        <p:blipFill>
          <a:blip r:embed="rId6"/>
          <a:stretch>
            <a:fillRect/>
          </a:stretch>
        </p:blipFill>
        <p:spPr>
          <a:xfrm>
            <a:off x="5261912" y="2744362"/>
            <a:ext cx="3871913" cy="2207476"/>
          </a:xfrm>
          <a:prstGeom prst="rect">
            <a:avLst/>
          </a:prstGeom>
        </p:spPr>
      </p:pic>
      <p:pic>
        <p:nvPicPr>
          <p:cNvPr id="7" name="Picture 6"/>
          <p:cNvPicPr>
            <a:picLocks noChangeAspect="1"/>
          </p:cNvPicPr>
          <p:nvPr/>
        </p:nvPicPr>
        <p:blipFill>
          <a:blip r:embed="rId7"/>
          <a:stretch>
            <a:fillRect/>
          </a:stretch>
        </p:blipFill>
        <p:spPr>
          <a:xfrm>
            <a:off x="5334000" y="5110566"/>
            <a:ext cx="3000375" cy="1524000"/>
          </a:xfrm>
          <a:prstGeom prst="rect">
            <a:avLst/>
          </a:prstGeom>
        </p:spPr>
      </p:pic>
      <p:pic>
        <p:nvPicPr>
          <p:cNvPr id="8" name="Picture 7"/>
          <p:cNvPicPr>
            <a:picLocks noChangeAspect="1"/>
          </p:cNvPicPr>
          <p:nvPr/>
        </p:nvPicPr>
        <p:blipFill>
          <a:blip r:embed="rId8"/>
          <a:stretch>
            <a:fillRect/>
          </a:stretch>
        </p:blipFill>
        <p:spPr>
          <a:xfrm>
            <a:off x="381000" y="4800599"/>
            <a:ext cx="4572000" cy="1833967"/>
          </a:xfrm>
          <a:prstGeom prst="rect">
            <a:avLst/>
          </a:prstGeom>
        </p:spPr>
      </p:pic>
    </p:spTree>
    <p:custDataLst>
      <p:tags r:id="rId2"/>
    </p:custDataLst>
    <p:extLst>
      <p:ext uri="{BB962C8B-B14F-4D97-AF65-F5344CB8AC3E}">
        <p14:creationId xmlns:p14="http://schemas.microsoft.com/office/powerpoint/2010/main" val="31717006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dirty="0"/>
              <a:t>Synthesis Reactions</a:t>
            </a:r>
          </a:p>
        </p:txBody>
      </p:sp>
      <p:pic>
        <p:nvPicPr>
          <p:cNvPr id="4102" name="Picture 4"/>
          <p:cNvPicPr>
            <a:picLocks noChangeAspect="1" noChangeArrowheads="1"/>
          </p:cNvPicPr>
          <p:nvPr/>
        </p:nvPicPr>
        <p:blipFill>
          <a:blip r:embed="rId4" cstate="print"/>
          <a:srcRect/>
          <a:stretch>
            <a:fillRect/>
          </a:stretch>
        </p:blipFill>
        <p:spPr bwMode="auto">
          <a:xfrm>
            <a:off x="471055" y="1156494"/>
            <a:ext cx="3657600" cy="2743200"/>
          </a:xfrm>
          <a:prstGeom prst="rect">
            <a:avLst/>
          </a:prstGeom>
          <a:noFill/>
          <a:ln w="9525">
            <a:noFill/>
            <a:miter lim="800000"/>
            <a:headEnd/>
            <a:tailEnd/>
          </a:ln>
        </p:spPr>
      </p:pic>
      <p:sp>
        <p:nvSpPr>
          <p:cNvPr id="4103" name="Rectangle 5"/>
          <p:cNvSpPr>
            <a:spLocks noChangeArrowheads="1"/>
          </p:cNvSpPr>
          <p:nvPr/>
        </p:nvSpPr>
        <p:spPr bwMode="auto">
          <a:xfrm>
            <a:off x="183572" y="3963192"/>
            <a:ext cx="7893627" cy="1692771"/>
          </a:xfrm>
          <a:prstGeom prst="rect">
            <a:avLst/>
          </a:prstGeom>
          <a:noFill/>
          <a:ln w="9525">
            <a:noFill/>
            <a:miter lim="800000"/>
            <a:headEnd/>
            <a:tailEnd/>
          </a:ln>
        </p:spPr>
        <p:txBody>
          <a:bodyPr wrap="square">
            <a:spAutoFit/>
          </a:bodyPr>
          <a:lstStyle/>
          <a:p>
            <a:r>
              <a:rPr lang="en-US" sz="2600" dirty="0">
                <a:latin typeface="Times New Roman" pitchFamily="18" charset="0"/>
              </a:rPr>
              <a:t>The </a:t>
            </a:r>
            <a:r>
              <a:rPr lang="en-US" sz="2600" u="sng" dirty="0">
                <a:solidFill>
                  <a:srgbClr val="FFFF00"/>
                </a:solidFill>
                <a:latin typeface="Times New Roman" pitchFamily="18" charset="0"/>
              </a:rPr>
              <a:t>copper </a:t>
            </a:r>
            <a:r>
              <a:rPr lang="en-US" sz="2600" dirty="0">
                <a:latin typeface="Times New Roman" pitchFamily="18" charset="0"/>
              </a:rPr>
              <a:t>on the Statue of Liberty reacts with oxygen to form </a:t>
            </a:r>
            <a:r>
              <a:rPr lang="en-US" sz="2600" dirty="0">
                <a:solidFill>
                  <a:srgbClr val="FFC000"/>
                </a:solidFill>
                <a:latin typeface="Times New Roman" pitchFamily="18" charset="0"/>
              </a:rPr>
              <a:t>green copper (II) oxide</a:t>
            </a:r>
            <a:r>
              <a:rPr lang="en-US" sz="2600" dirty="0" smtClean="0">
                <a:solidFill>
                  <a:srgbClr val="FFC000"/>
                </a:solidFill>
                <a:latin typeface="Times New Roman" pitchFamily="18" charset="0"/>
              </a:rPr>
              <a:t>.</a:t>
            </a:r>
          </a:p>
          <a:p>
            <a:endParaRPr lang="en-US" sz="2600" dirty="0">
              <a:solidFill>
                <a:srgbClr val="FFC000"/>
              </a:solidFill>
              <a:latin typeface="Times New Roman" pitchFamily="18" charset="0"/>
            </a:endParaRPr>
          </a:p>
          <a:p>
            <a:r>
              <a:rPr lang="en-US" sz="2600" u="sng" dirty="0" smtClean="0">
                <a:solidFill>
                  <a:srgbClr val="FFC000"/>
                </a:solidFill>
                <a:latin typeface="Times New Roman" pitchFamily="18" charset="0"/>
              </a:rPr>
              <a:t>Sample equation: </a:t>
            </a:r>
            <a:endParaRPr lang="en-US" sz="2600" u="sng" dirty="0">
              <a:solidFill>
                <a:srgbClr val="FFC000"/>
              </a:solidFill>
              <a:latin typeface="Times New Roman" pitchFamily="18" charset="0"/>
            </a:endParaRPr>
          </a:p>
        </p:txBody>
      </p:sp>
      <p:graphicFrame>
        <p:nvGraphicFramePr>
          <p:cNvPr id="4098" name="Object 7"/>
          <p:cNvGraphicFramePr>
            <a:graphicFrameLocks noChangeAspect="1"/>
          </p:cNvGraphicFramePr>
          <p:nvPr>
            <p:extLst>
              <p:ext uri="{D42A27DB-BD31-4B8C-83A1-F6EECF244321}">
                <p14:modId xmlns:p14="http://schemas.microsoft.com/office/powerpoint/2010/main" val="3328122769"/>
              </p:ext>
            </p:extLst>
          </p:nvPr>
        </p:nvGraphicFramePr>
        <p:xfrm>
          <a:off x="2200275" y="5719461"/>
          <a:ext cx="4286250" cy="533400"/>
        </p:xfrm>
        <a:graphic>
          <a:graphicData uri="http://schemas.openxmlformats.org/presentationml/2006/ole">
            <mc:AlternateContent xmlns:mc="http://schemas.openxmlformats.org/markup-compatibility/2006">
              <mc:Choice xmlns:v="urn:schemas-microsoft-com:vml" Requires="v">
                <p:oleObj spid="_x0000_s29710" name="Equation" r:id="rId5" imgW="1460160" imgH="215640" progId="Equation.3">
                  <p:embed/>
                </p:oleObj>
              </mc:Choice>
              <mc:Fallback>
                <p:oleObj name="Equation" r:id="rId5" imgW="1460160" imgH="215640" progId="Equation.3">
                  <p:embed/>
                  <p:pic>
                    <p:nvPicPr>
                      <p:cNvPr id="409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0275" y="5719461"/>
                        <a:ext cx="4286250" cy="533400"/>
                      </a:xfrm>
                      <a:prstGeom prst="rect">
                        <a:avLst/>
                      </a:prstGeom>
                      <a:solidFill>
                        <a:schemeClr val="accent1"/>
                      </a:solidFill>
                      <a:ln w="9525">
                        <a:solidFill>
                          <a:schemeClr val="tx1"/>
                        </a:solidFill>
                        <a:miter lim="800000"/>
                        <a:headEnd/>
                        <a:tailEnd/>
                      </a:ln>
                    </p:spPr>
                  </p:pic>
                </p:oleObj>
              </mc:Fallback>
            </mc:AlternateContent>
          </a:graphicData>
        </a:graphic>
      </p:graphicFrame>
      <p:pic>
        <p:nvPicPr>
          <p:cNvPr id="2" name="Picture 1"/>
          <p:cNvPicPr>
            <a:picLocks noChangeAspect="1"/>
          </p:cNvPicPr>
          <p:nvPr/>
        </p:nvPicPr>
        <p:blipFill>
          <a:blip r:embed="rId7"/>
          <a:stretch>
            <a:fillRect/>
          </a:stretch>
        </p:blipFill>
        <p:spPr>
          <a:xfrm>
            <a:off x="4343400" y="1320305"/>
            <a:ext cx="3588327" cy="2415579"/>
          </a:xfrm>
          <a:prstGeom prst="rect">
            <a:avLst/>
          </a:prstGeom>
        </p:spPr>
      </p:pic>
    </p:spTree>
    <p:custDataLst>
      <p:tags r:id="rId2"/>
    </p:custDataLst>
    <p:extLst>
      <p:ext uri="{BB962C8B-B14F-4D97-AF65-F5344CB8AC3E}">
        <p14:creationId xmlns:p14="http://schemas.microsoft.com/office/powerpoint/2010/main" val="20904491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a:t>Decomposition Reaction</a:t>
            </a:r>
          </a:p>
        </p:txBody>
      </p:sp>
      <p:sp>
        <p:nvSpPr>
          <p:cNvPr id="5125" name="Text Box 5"/>
          <p:cNvSpPr txBox="1">
            <a:spLocks noChangeArrowheads="1"/>
          </p:cNvSpPr>
          <p:nvPr/>
        </p:nvSpPr>
        <p:spPr bwMode="auto">
          <a:xfrm>
            <a:off x="800100" y="1219200"/>
            <a:ext cx="7696200" cy="2862322"/>
          </a:xfrm>
          <a:prstGeom prst="rect">
            <a:avLst/>
          </a:prstGeom>
          <a:noFill/>
          <a:ln w="9525">
            <a:noFill/>
            <a:miter lim="800000"/>
            <a:headEnd/>
            <a:tailEnd/>
          </a:ln>
        </p:spPr>
        <p:txBody>
          <a:bodyPr>
            <a:spAutoFit/>
          </a:bodyPr>
          <a:lstStyle/>
          <a:p>
            <a:pPr algn="ctr"/>
            <a:r>
              <a:rPr lang="en-US" sz="3600" dirty="0">
                <a:latin typeface="Times New Roman" pitchFamily="18" charset="0"/>
              </a:rPr>
              <a:t>A single compound </a:t>
            </a:r>
            <a:r>
              <a:rPr lang="en-US" sz="3600" u="sng" dirty="0">
                <a:latin typeface="Times New Roman" pitchFamily="18" charset="0"/>
              </a:rPr>
              <a:t>break apart </a:t>
            </a:r>
            <a:r>
              <a:rPr lang="en-US" sz="3600" dirty="0">
                <a:latin typeface="Times New Roman" pitchFamily="18" charset="0"/>
              </a:rPr>
              <a:t>to</a:t>
            </a:r>
          </a:p>
          <a:p>
            <a:pPr algn="ctr"/>
            <a:r>
              <a:rPr lang="en-US" sz="3600" dirty="0">
                <a:latin typeface="Times New Roman" pitchFamily="18" charset="0"/>
              </a:rPr>
              <a:t> produce two or more elements.</a:t>
            </a:r>
          </a:p>
          <a:p>
            <a:pPr algn="ctr"/>
            <a:r>
              <a:rPr lang="en-US" sz="3600" dirty="0">
                <a:latin typeface="Times New Roman" pitchFamily="18" charset="0"/>
              </a:rPr>
              <a:t>In this type of reaction there is only </a:t>
            </a:r>
            <a:r>
              <a:rPr lang="en-US" sz="3600" u="sng" dirty="0">
                <a:latin typeface="Times New Roman" pitchFamily="18" charset="0"/>
              </a:rPr>
              <a:t>ONE</a:t>
            </a:r>
            <a:r>
              <a:rPr lang="en-US" sz="3600" dirty="0">
                <a:latin typeface="Times New Roman" pitchFamily="18" charset="0"/>
              </a:rPr>
              <a:t> </a:t>
            </a:r>
            <a:r>
              <a:rPr lang="en-US" sz="3600" u="sng" dirty="0">
                <a:latin typeface="Times New Roman" pitchFamily="18" charset="0"/>
              </a:rPr>
              <a:t>REACTANT</a:t>
            </a:r>
            <a:r>
              <a:rPr lang="en-US" sz="3600" dirty="0">
                <a:latin typeface="Times New Roman" pitchFamily="18" charset="0"/>
              </a:rPr>
              <a:t>.</a:t>
            </a:r>
          </a:p>
          <a:p>
            <a:pPr algn="ctr"/>
            <a:r>
              <a:rPr lang="en-US" sz="3600" dirty="0" smtClean="0">
                <a:solidFill>
                  <a:srgbClr val="FFFF00"/>
                </a:solidFill>
                <a:latin typeface="Times New Roman" pitchFamily="18" charset="0"/>
              </a:rPr>
              <a:t>Format </a:t>
            </a:r>
            <a:r>
              <a:rPr lang="en-US" sz="3600" dirty="0" smtClean="0">
                <a:latin typeface="Times New Roman" pitchFamily="18" charset="0"/>
              </a:rPr>
              <a:t>: </a:t>
            </a:r>
            <a:endParaRPr lang="en-US" sz="3600" dirty="0">
              <a:latin typeface="Times New Roman" pitchFamily="18" charset="0"/>
            </a:endParaRPr>
          </a:p>
        </p:txBody>
      </p:sp>
      <p:pic>
        <p:nvPicPr>
          <p:cNvPr id="5166" name="Picture 46" descr="Image result for decomposition re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069478"/>
            <a:ext cx="4343400" cy="27126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953893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5761"/>
            <a:ext cx="8229600" cy="1143000"/>
          </a:xfrm>
        </p:spPr>
        <p:txBody>
          <a:bodyPr/>
          <a:lstStyle/>
          <a:p>
            <a:r>
              <a:rPr lang="en-US" dirty="0" smtClean="0"/>
              <a:t>Decomposition of Ammonia gas</a:t>
            </a:r>
            <a:br>
              <a:rPr lang="en-US" dirty="0" smtClean="0"/>
            </a:br>
            <a:r>
              <a:rPr lang="en-US" u="sng" dirty="0" smtClean="0">
                <a:solidFill>
                  <a:srgbClr val="FFC000"/>
                </a:solidFill>
              </a:rPr>
              <a:t>sample equation</a:t>
            </a:r>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914400" y="3505200"/>
            <a:ext cx="6846131" cy="2773362"/>
          </a:xfrm>
          <a:prstGeom prst="rect">
            <a:avLst/>
          </a:prstGeom>
        </p:spPr>
      </p:pic>
      <p:sp>
        <p:nvSpPr>
          <p:cNvPr id="3" name="TextBox 2"/>
          <p:cNvSpPr txBox="1"/>
          <p:nvPr/>
        </p:nvSpPr>
        <p:spPr>
          <a:xfrm>
            <a:off x="835572" y="2223516"/>
            <a:ext cx="7848600" cy="1938992"/>
          </a:xfrm>
          <a:prstGeom prst="rect">
            <a:avLst/>
          </a:prstGeom>
          <a:noFill/>
        </p:spPr>
        <p:txBody>
          <a:bodyPr wrap="square" rtlCol="0">
            <a:spAutoFit/>
          </a:bodyPr>
          <a:lstStyle/>
          <a:p>
            <a:r>
              <a:rPr lang="en-US" sz="6000" b="1" dirty="0" smtClean="0">
                <a:latin typeface="Times New Roman" panose="02020603050405020304" pitchFamily="18" charset="0"/>
                <a:cs typeface="Times New Roman" panose="02020603050405020304" pitchFamily="18" charset="0"/>
              </a:rPr>
              <a:t>NH</a:t>
            </a:r>
            <a:r>
              <a:rPr lang="en-US" sz="6000" b="1" baseline="-25000" dirty="0" smtClean="0">
                <a:latin typeface="Times New Roman" panose="02020603050405020304" pitchFamily="18" charset="0"/>
                <a:cs typeface="Times New Roman" panose="02020603050405020304" pitchFamily="18" charset="0"/>
              </a:rPr>
              <a:t>3</a:t>
            </a:r>
            <a:r>
              <a:rPr lang="en-US" sz="6000" b="1" dirty="0" smtClean="0">
                <a:latin typeface="Times New Roman" panose="02020603050405020304" pitchFamily="18" charset="0"/>
                <a:cs typeface="Times New Roman" panose="02020603050405020304" pitchFamily="18" charset="0"/>
              </a:rPr>
              <a:t>           N</a:t>
            </a:r>
            <a:r>
              <a:rPr lang="en-US" sz="6000" b="1" baseline="-25000" dirty="0" smtClean="0">
                <a:latin typeface="Times New Roman" panose="02020603050405020304" pitchFamily="18" charset="0"/>
                <a:cs typeface="Times New Roman" panose="02020603050405020304" pitchFamily="18" charset="0"/>
              </a:rPr>
              <a:t>2</a:t>
            </a:r>
            <a:r>
              <a:rPr lang="en-US" sz="6000" b="1" dirty="0" smtClean="0">
                <a:latin typeface="Times New Roman" panose="02020603050405020304" pitchFamily="18" charset="0"/>
                <a:cs typeface="Times New Roman" panose="02020603050405020304" pitchFamily="18" charset="0"/>
              </a:rPr>
              <a:t>  +  H</a:t>
            </a:r>
            <a:r>
              <a:rPr lang="en-US" sz="6000" b="1" baseline="-25000" dirty="0" smtClean="0">
                <a:latin typeface="Times New Roman" panose="02020603050405020304" pitchFamily="18" charset="0"/>
                <a:cs typeface="Times New Roman" panose="02020603050405020304" pitchFamily="18" charset="0"/>
              </a:rPr>
              <a:t>2</a:t>
            </a:r>
          </a:p>
          <a:p>
            <a:endParaRPr lang="en-US" sz="6000" b="1" dirty="0">
              <a:latin typeface="Times New Roman" panose="02020603050405020304" pitchFamily="18" charset="0"/>
              <a:cs typeface="Times New Roman" panose="02020603050405020304" pitchFamily="18" charset="0"/>
            </a:endParaRPr>
          </a:p>
        </p:txBody>
      </p:sp>
      <p:sp>
        <p:nvSpPr>
          <p:cNvPr id="5" name="Right Arrow 4"/>
          <p:cNvSpPr/>
          <p:nvPr/>
        </p:nvSpPr>
        <p:spPr bwMode="auto">
          <a:xfrm>
            <a:off x="2895600" y="2457006"/>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6901462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457200" y="2840198"/>
            <a:ext cx="51054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2227" name="Rectangle 3"/>
          <p:cNvSpPr>
            <a:spLocks noGrp="1" noChangeArrowheads="1"/>
          </p:cNvSpPr>
          <p:nvPr>
            <p:ph type="title"/>
          </p:nvPr>
        </p:nvSpPr>
        <p:spPr/>
        <p:txBody>
          <a:bodyPr/>
          <a:lstStyle/>
          <a:p>
            <a:pPr eaLnBrk="1" hangingPunct="1">
              <a:defRPr/>
            </a:pPr>
            <a:r>
              <a:rPr lang="en-US"/>
              <a:t>Decomposition Reactions</a:t>
            </a:r>
          </a:p>
        </p:txBody>
      </p:sp>
      <p:pic>
        <p:nvPicPr>
          <p:cNvPr id="6149" name="Picture 4"/>
          <p:cNvPicPr>
            <a:picLocks noChangeAspect="1" noChangeArrowheads="1"/>
          </p:cNvPicPr>
          <p:nvPr/>
        </p:nvPicPr>
        <p:blipFill>
          <a:blip r:embed="rId4" cstate="print"/>
          <a:srcRect/>
          <a:stretch>
            <a:fillRect/>
          </a:stretch>
        </p:blipFill>
        <p:spPr bwMode="auto">
          <a:xfrm>
            <a:off x="6096000" y="1417638"/>
            <a:ext cx="2437725" cy="3682423"/>
          </a:xfrm>
          <a:prstGeom prst="rect">
            <a:avLst/>
          </a:prstGeom>
          <a:noFill/>
          <a:ln w="9525">
            <a:noFill/>
            <a:miter lim="800000"/>
            <a:headEnd/>
            <a:tailEnd/>
          </a:ln>
        </p:spPr>
      </p:pic>
      <p:sp>
        <p:nvSpPr>
          <p:cNvPr id="6150" name="Rectangle 5"/>
          <p:cNvSpPr>
            <a:spLocks noChangeArrowheads="1"/>
          </p:cNvSpPr>
          <p:nvPr/>
        </p:nvSpPr>
        <p:spPr bwMode="auto">
          <a:xfrm>
            <a:off x="651885" y="1165002"/>
            <a:ext cx="4495800" cy="1692771"/>
          </a:xfrm>
          <a:prstGeom prst="rect">
            <a:avLst/>
          </a:prstGeom>
          <a:noFill/>
          <a:ln w="9525">
            <a:noFill/>
            <a:miter lim="800000"/>
            <a:headEnd/>
            <a:tailEnd/>
          </a:ln>
        </p:spPr>
        <p:txBody>
          <a:bodyPr>
            <a:spAutoFit/>
          </a:bodyPr>
          <a:lstStyle/>
          <a:p>
            <a:r>
              <a:rPr lang="en-US" sz="2600" dirty="0">
                <a:latin typeface="Times New Roman" pitchFamily="18" charset="0"/>
              </a:rPr>
              <a:t>Carbonic acid (soda) decomposes to form water and carbon dioxide</a:t>
            </a:r>
            <a:r>
              <a:rPr lang="en-US" sz="2600" dirty="0" smtClean="0">
                <a:latin typeface="Times New Roman" pitchFamily="18" charset="0"/>
              </a:rPr>
              <a:t>. </a:t>
            </a:r>
          </a:p>
          <a:p>
            <a:r>
              <a:rPr lang="en-US" sz="2600" b="1" dirty="0" smtClean="0">
                <a:solidFill>
                  <a:srgbClr val="FFC000"/>
                </a:solidFill>
                <a:latin typeface="Times New Roman" pitchFamily="18" charset="0"/>
              </a:rPr>
              <a:t>Sample equation: </a:t>
            </a:r>
            <a:endParaRPr lang="en-US" sz="2600" b="1" dirty="0">
              <a:solidFill>
                <a:srgbClr val="FFC000"/>
              </a:solidFill>
              <a:latin typeface="Times New Roman" pitchFamily="18" charset="0"/>
            </a:endParaRPr>
          </a:p>
        </p:txBody>
      </p:sp>
      <p:graphicFrame>
        <p:nvGraphicFramePr>
          <p:cNvPr id="6146" name="Object 6"/>
          <p:cNvGraphicFramePr>
            <a:graphicFrameLocks noChangeAspect="1"/>
          </p:cNvGraphicFramePr>
          <p:nvPr>
            <p:extLst>
              <p:ext uri="{D42A27DB-BD31-4B8C-83A1-F6EECF244321}">
                <p14:modId xmlns:p14="http://schemas.microsoft.com/office/powerpoint/2010/main" val="2090696936"/>
              </p:ext>
            </p:extLst>
          </p:nvPr>
        </p:nvGraphicFramePr>
        <p:xfrm>
          <a:off x="575686" y="2821034"/>
          <a:ext cx="4876800" cy="534988"/>
        </p:xfrm>
        <a:graphic>
          <a:graphicData uri="http://schemas.openxmlformats.org/presentationml/2006/ole">
            <mc:AlternateContent xmlns:mc="http://schemas.openxmlformats.org/markup-compatibility/2006">
              <mc:Choice xmlns:v="urn:schemas-microsoft-com:vml" Requires="v">
                <p:oleObj spid="_x0000_s30734" name="Equation" r:id="rId5" imgW="2184120" imgH="241200" progId="Equation.3">
                  <p:embed/>
                </p:oleObj>
              </mc:Choice>
              <mc:Fallback>
                <p:oleObj name="Equation" r:id="rId5" imgW="2184120" imgH="241200" progId="Equation.3">
                  <p:embed/>
                  <p:pic>
                    <p:nvPicPr>
                      <p:cNvPr id="614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686" y="2821034"/>
                        <a:ext cx="4876800"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7"/>
          <a:stretch>
            <a:fillRect/>
          </a:stretch>
        </p:blipFill>
        <p:spPr>
          <a:xfrm>
            <a:off x="5671090" y="5142624"/>
            <a:ext cx="3287543" cy="1715376"/>
          </a:xfrm>
          <a:prstGeom prst="rect">
            <a:avLst/>
          </a:prstGeom>
        </p:spPr>
      </p:pic>
      <p:pic>
        <p:nvPicPr>
          <p:cNvPr id="3" name="Picture 2"/>
          <p:cNvPicPr>
            <a:picLocks noChangeAspect="1"/>
          </p:cNvPicPr>
          <p:nvPr/>
        </p:nvPicPr>
        <p:blipFill>
          <a:blip r:embed="rId8"/>
          <a:stretch>
            <a:fillRect/>
          </a:stretch>
        </p:blipFill>
        <p:spPr>
          <a:xfrm>
            <a:off x="521312" y="3505200"/>
            <a:ext cx="4885171" cy="3396011"/>
          </a:xfrm>
          <a:prstGeom prst="rect">
            <a:avLst/>
          </a:prstGeom>
        </p:spPr>
      </p:pic>
    </p:spTree>
    <p:custDataLst>
      <p:tags r:id="rId2"/>
    </p:custDataLst>
    <p:extLst>
      <p:ext uri="{BB962C8B-B14F-4D97-AF65-F5344CB8AC3E}">
        <p14:creationId xmlns:p14="http://schemas.microsoft.com/office/powerpoint/2010/main" val="24519020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for </a:t>
            </a:r>
            <a:r>
              <a:rPr lang="en-US" dirty="0" smtClean="0"/>
              <a:t>understanding 2</a:t>
            </a:r>
            <a:endParaRPr lang="en-US" dirty="0"/>
          </a:p>
        </p:txBody>
      </p:sp>
      <p:sp>
        <p:nvSpPr>
          <p:cNvPr id="3" name="Content Placeholder 2"/>
          <p:cNvSpPr>
            <a:spLocks noGrp="1"/>
          </p:cNvSpPr>
          <p:nvPr>
            <p:ph idx="1"/>
          </p:nvPr>
        </p:nvSpPr>
        <p:spPr/>
        <p:txBody>
          <a:bodyPr/>
          <a:lstStyle/>
          <a:p>
            <a:r>
              <a:rPr lang="en-US" dirty="0"/>
              <a:t>1. </a:t>
            </a:r>
            <a:r>
              <a:rPr lang="en-US" dirty="0" smtClean="0"/>
              <a:t> </a:t>
            </a:r>
            <a:r>
              <a:rPr lang="en-US" dirty="0"/>
              <a:t>How many </a:t>
            </a:r>
            <a:r>
              <a:rPr lang="en-US" dirty="0" smtClean="0"/>
              <a:t>reactants and </a:t>
            </a:r>
            <a:r>
              <a:rPr lang="en-US" dirty="0" smtClean="0"/>
              <a:t>products </a:t>
            </a:r>
            <a:r>
              <a:rPr lang="en-US" dirty="0" smtClean="0"/>
              <a:t>are  </a:t>
            </a:r>
            <a:r>
              <a:rPr lang="en-US" dirty="0"/>
              <a:t>in the decomposition reaction</a:t>
            </a:r>
            <a:r>
              <a:rPr lang="en-US" dirty="0" smtClean="0"/>
              <a:t>? Give an </a:t>
            </a:r>
            <a:r>
              <a:rPr lang="en-US" dirty="0" smtClean="0"/>
              <a:t>example equation</a:t>
            </a:r>
            <a:endParaRPr lang="en-US" dirty="0"/>
          </a:p>
          <a:p>
            <a:r>
              <a:rPr lang="en-US" dirty="0"/>
              <a:t>2. How many reactants and product are  </a:t>
            </a:r>
            <a:r>
              <a:rPr lang="en-US" dirty="0" smtClean="0"/>
              <a:t>in synthesis </a:t>
            </a:r>
            <a:r>
              <a:rPr lang="en-US" dirty="0"/>
              <a:t>reaction</a:t>
            </a:r>
            <a:r>
              <a:rPr lang="en-US" dirty="0" smtClean="0"/>
              <a:t>? Give an </a:t>
            </a:r>
            <a:r>
              <a:rPr lang="en-US" dirty="0" smtClean="0"/>
              <a:t>example equation</a:t>
            </a:r>
            <a:endParaRPr lang="en-US" dirty="0"/>
          </a:p>
        </p:txBody>
      </p:sp>
    </p:spTree>
    <p:custDataLst>
      <p:tags r:id="rId1"/>
    </p:custDataLst>
    <p:extLst>
      <p:ext uri="{BB962C8B-B14F-4D97-AF65-F5344CB8AC3E}">
        <p14:creationId xmlns:p14="http://schemas.microsoft.com/office/powerpoint/2010/main" val="58069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title"/>
          </p:nvPr>
        </p:nvSpPr>
        <p:spPr/>
        <p:txBody>
          <a:bodyPr/>
          <a:lstStyle/>
          <a:p>
            <a:pPr eaLnBrk="1" hangingPunct="1">
              <a:defRPr/>
            </a:pPr>
            <a:r>
              <a:rPr lang="en-US"/>
              <a:t>Single Replacement Reactions</a:t>
            </a:r>
          </a:p>
        </p:txBody>
      </p:sp>
      <p:sp>
        <p:nvSpPr>
          <p:cNvPr id="7172" name="Text Box 4"/>
          <p:cNvSpPr txBox="1">
            <a:spLocks noChangeArrowheads="1"/>
          </p:cNvSpPr>
          <p:nvPr/>
        </p:nvSpPr>
        <p:spPr bwMode="auto">
          <a:xfrm>
            <a:off x="709019" y="1232454"/>
            <a:ext cx="7725961" cy="2492990"/>
          </a:xfrm>
          <a:prstGeom prst="rect">
            <a:avLst/>
          </a:prstGeom>
          <a:noFill/>
          <a:ln w="9525">
            <a:noFill/>
            <a:miter lim="800000"/>
            <a:headEnd/>
            <a:tailEnd/>
          </a:ln>
        </p:spPr>
        <p:txBody>
          <a:bodyPr wrap="none">
            <a:spAutoFit/>
          </a:bodyPr>
          <a:lstStyle/>
          <a:p>
            <a:pPr algn="ctr"/>
            <a:r>
              <a:rPr lang="en-US" sz="2600" b="1" u="sng" dirty="0">
                <a:solidFill>
                  <a:srgbClr val="FFFF00"/>
                </a:solidFill>
                <a:latin typeface="Times New Roman" pitchFamily="18" charset="0"/>
              </a:rPr>
              <a:t>One element </a:t>
            </a:r>
            <a:r>
              <a:rPr lang="en-US" sz="2600" dirty="0">
                <a:latin typeface="Times New Roman" pitchFamily="18" charset="0"/>
              </a:rPr>
              <a:t>replaces a similar element in a compound.</a:t>
            </a:r>
          </a:p>
          <a:p>
            <a:pPr algn="ctr"/>
            <a:endParaRPr lang="en-US" sz="2600" dirty="0">
              <a:latin typeface="Times New Roman" pitchFamily="18" charset="0"/>
            </a:endParaRPr>
          </a:p>
          <a:p>
            <a:r>
              <a:rPr lang="en-US" sz="2600" dirty="0">
                <a:latin typeface="Times New Roman" pitchFamily="18" charset="0"/>
              </a:rPr>
              <a:t>In this type of reaction, there’s </a:t>
            </a:r>
            <a:r>
              <a:rPr lang="en-US" sz="2600" u="sng" dirty="0">
                <a:solidFill>
                  <a:srgbClr val="FFFF00"/>
                </a:solidFill>
                <a:latin typeface="Times New Roman" pitchFamily="18" charset="0"/>
              </a:rPr>
              <a:t>an element </a:t>
            </a:r>
            <a:r>
              <a:rPr lang="en-US" sz="2600" dirty="0">
                <a:latin typeface="Times New Roman" pitchFamily="18" charset="0"/>
              </a:rPr>
              <a:t>and</a:t>
            </a:r>
          </a:p>
          <a:p>
            <a:r>
              <a:rPr lang="en-US" sz="2600" dirty="0">
                <a:latin typeface="Times New Roman" pitchFamily="18" charset="0"/>
              </a:rPr>
              <a:t>a </a:t>
            </a:r>
            <a:r>
              <a:rPr lang="en-US" sz="2600" u="sng" dirty="0">
                <a:solidFill>
                  <a:srgbClr val="FFC000"/>
                </a:solidFill>
                <a:latin typeface="Times New Roman" pitchFamily="18" charset="0"/>
              </a:rPr>
              <a:t>compound</a:t>
            </a:r>
            <a:r>
              <a:rPr lang="en-US" sz="2600" dirty="0">
                <a:latin typeface="Times New Roman" pitchFamily="18" charset="0"/>
              </a:rPr>
              <a:t> on each side of the </a:t>
            </a:r>
            <a:r>
              <a:rPr lang="en-US" sz="2600" dirty="0" smtClean="0">
                <a:latin typeface="Times New Roman" pitchFamily="18" charset="0"/>
              </a:rPr>
              <a:t>equation.</a:t>
            </a:r>
            <a:endParaRPr lang="en-US" sz="2600" dirty="0">
              <a:latin typeface="Times New Roman" pitchFamily="18" charset="0"/>
            </a:endParaRPr>
          </a:p>
          <a:p>
            <a:endParaRPr lang="en-US" sz="2600" dirty="0">
              <a:latin typeface="Times New Roman" pitchFamily="18" charset="0"/>
            </a:endParaRPr>
          </a:p>
          <a:p>
            <a:pPr algn="ctr"/>
            <a:r>
              <a:rPr lang="en-US" sz="2600" b="1" u="sng" dirty="0" smtClean="0">
                <a:solidFill>
                  <a:srgbClr val="FFC000"/>
                </a:solidFill>
                <a:latin typeface="Times New Roman" pitchFamily="18" charset="0"/>
              </a:rPr>
              <a:t>Format</a:t>
            </a:r>
            <a:r>
              <a:rPr lang="en-US" sz="2600" dirty="0" smtClean="0">
                <a:latin typeface="Times New Roman" pitchFamily="18" charset="0"/>
              </a:rPr>
              <a:t> </a:t>
            </a:r>
            <a:endParaRPr lang="en-US" sz="2600" dirty="0">
              <a:latin typeface="Times New Roman" pitchFamily="18" charset="0"/>
            </a:endParaRPr>
          </a:p>
        </p:txBody>
      </p:sp>
      <p:graphicFrame>
        <p:nvGraphicFramePr>
          <p:cNvPr id="7170" name="Object 5"/>
          <p:cNvGraphicFramePr>
            <a:graphicFrameLocks noChangeAspect="1"/>
          </p:cNvGraphicFramePr>
          <p:nvPr>
            <p:extLst/>
          </p:nvPr>
        </p:nvGraphicFramePr>
        <p:xfrm>
          <a:off x="1631371" y="4495612"/>
          <a:ext cx="6477000" cy="1913021"/>
        </p:xfrm>
        <a:graphic>
          <a:graphicData uri="http://schemas.openxmlformats.org/presentationml/2006/ole">
            <mc:AlternateContent xmlns:mc="http://schemas.openxmlformats.org/markup-compatibility/2006">
              <mc:Choice xmlns:v="urn:schemas-microsoft-com:vml" Requires="v">
                <p:oleObj spid="_x0000_s31758" name="Equation" r:id="rId4" imgW="1460160" imgH="672840" progId="Equation.3">
                  <p:embed/>
                </p:oleObj>
              </mc:Choice>
              <mc:Fallback>
                <p:oleObj name="Equation" r:id="rId4" imgW="1460160" imgH="672840" progId="Equation.3">
                  <p:embed/>
                  <p:pic>
                    <p:nvPicPr>
                      <p:cNvPr id="7170" name="Object 5"/>
                      <p:cNvPicPr>
                        <a:picLocks noChangeAspect="1" noChangeArrowheads="1"/>
                      </p:cNvPicPr>
                      <p:nvPr/>
                    </p:nvPicPr>
                    <p:blipFill>
                      <a:blip r:embed="rId5"/>
                      <a:srcRect/>
                      <a:stretch>
                        <a:fillRect/>
                      </a:stretch>
                    </p:blipFill>
                    <p:spPr bwMode="auto">
                      <a:xfrm>
                        <a:off x="1631371" y="4495612"/>
                        <a:ext cx="6477000" cy="1913021"/>
                      </a:xfrm>
                      <a:prstGeom prst="rect">
                        <a:avLst/>
                      </a:prstGeom>
                      <a:solidFill>
                        <a:schemeClr val="hlink"/>
                      </a:solidFill>
                    </p:spPr>
                  </p:pic>
                </p:oleObj>
              </mc:Fallback>
            </mc:AlternateContent>
          </a:graphicData>
        </a:graphic>
      </p:graphicFrame>
      <p:sp>
        <p:nvSpPr>
          <p:cNvPr id="2" name="TextBox 1"/>
          <p:cNvSpPr txBox="1"/>
          <p:nvPr/>
        </p:nvSpPr>
        <p:spPr>
          <a:xfrm>
            <a:off x="1107975" y="4112307"/>
            <a:ext cx="1136850" cy="461665"/>
          </a:xfrm>
          <a:prstGeom prst="rect">
            <a:avLst/>
          </a:prstGeom>
          <a:solidFill>
            <a:schemeClr val="hlink"/>
          </a:solidFill>
          <a:ln>
            <a:solidFill>
              <a:schemeClr val="accent5">
                <a:lumMod val="50000"/>
              </a:schemeClr>
            </a:solidFill>
          </a:ln>
        </p:spPr>
        <p:txBody>
          <a:bodyPr wrap="none" rtlCol="0">
            <a:spAutoFit/>
          </a:bodyPr>
          <a:lstStyle/>
          <a:p>
            <a:r>
              <a:rPr lang="en-US" sz="2400" b="1" dirty="0">
                <a:solidFill>
                  <a:schemeClr val="accent6"/>
                </a:solidFill>
              </a:rPr>
              <a:t>Metal </a:t>
            </a:r>
          </a:p>
        </p:txBody>
      </p:sp>
      <p:sp>
        <p:nvSpPr>
          <p:cNvPr id="6" name="TextBox 5"/>
          <p:cNvSpPr txBox="1"/>
          <p:nvPr/>
        </p:nvSpPr>
        <p:spPr>
          <a:xfrm>
            <a:off x="656043" y="5422502"/>
            <a:ext cx="1741182" cy="461665"/>
          </a:xfrm>
          <a:prstGeom prst="rect">
            <a:avLst/>
          </a:prstGeom>
          <a:solidFill>
            <a:schemeClr val="hlink"/>
          </a:solidFill>
          <a:ln>
            <a:solidFill>
              <a:schemeClr val="accent5">
                <a:lumMod val="50000"/>
              </a:schemeClr>
            </a:solidFill>
          </a:ln>
        </p:spPr>
        <p:txBody>
          <a:bodyPr wrap="none" rtlCol="0">
            <a:spAutoFit/>
          </a:bodyPr>
          <a:lstStyle/>
          <a:p>
            <a:r>
              <a:rPr lang="en-US" sz="2400" b="1" dirty="0">
                <a:solidFill>
                  <a:schemeClr val="accent6"/>
                </a:solidFill>
              </a:rPr>
              <a:t>nonmetal </a:t>
            </a:r>
          </a:p>
        </p:txBody>
      </p:sp>
      <p:cxnSp>
        <p:nvCxnSpPr>
          <p:cNvPr id="4" name="Straight Connector 3"/>
          <p:cNvCxnSpPr/>
          <p:nvPr/>
        </p:nvCxnSpPr>
        <p:spPr bwMode="auto">
          <a:xfrm>
            <a:off x="4571999" y="4876800"/>
            <a:ext cx="381000" cy="0"/>
          </a:xfrm>
          <a:prstGeom prst="line">
            <a:avLst/>
          </a:prstGeom>
          <a:ln w="38100">
            <a:solidFill>
              <a:schemeClr val="bg1"/>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9" name="Straight Connector 8"/>
          <p:cNvCxnSpPr/>
          <p:nvPr/>
        </p:nvCxnSpPr>
        <p:spPr bwMode="auto">
          <a:xfrm>
            <a:off x="4488871" y="6248400"/>
            <a:ext cx="381000" cy="0"/>
          </a:xfrm>
          <a:prstGeom prst="line">
            <a:avLst/>
          </a:prstGeom>
          <a:ln w="38100">
            <a:solidFill>
              <a:schemeClr val="bg1"/>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3" name="TextBox 2"/>
          <p:cNvSpPr txBox="1"/>
          <p:nvPr/>
        </p:nvSpPr>
        <p:spPr>
          <a:xfrm>
            <a:off x="3124200" y="4633599"/>
            <a:ext cx="444352" cy="523220"/>
          </a:xfrm>
          <a:prstGeom prst="rect">
            <a:avLst/>
          </a:prstGeom>
          <a:solidFill>
            <a:schemeClr val="accent1">
              <a:lumMod val="60000"/>
              <a:lumOff val="40000"/>
            </a:schemeClr>
          </a:solidFill>
        </p:spPr>
        <p:txBody>
          <a:bodyPr wrap="none" rtlCol="0">
            <a:spAutoFit/>
          </a:bodyPr>
          <a:lstStyle/>
          <a:p>
            <a:r>
              <a:rPr lang="en-US" sz="2800" i="1" dirty="0" smtClean="0">
                <a:solidFill>
                  <a:srgbClr val="002060"/>
                </a:solidFill>
                <a:latin typeface="Arial" panose="020B0604020202020204" pitchFamily="34" charset="0"/>
                <a:cs typeface="Arial" panose="020B0604020202020204" pitchFamily="34" charset="0"/>
              </a:rPr>
              <a:t>C</a:t>
            </a:r>
            <a:endParaRPr lang="en-US" sz="2800" i="1" dirty="0">
              <a:solidFill>
                <a:srgbClr val="00206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a:stretch>
            <a:fillRect/>
          </a:stretch>
        </p:blipFill>
        <p:spPr>
          <a:xfrm>
            <a:off x="5715000" y="4501863"/>
            <a:ext cx="688908" cy="749873"/>
          </a:xfrm>
          <a:prstGeom prst="rect">
            <a:avLst/>
          </a:prstGeom>
        </p:spPr>
      </p:pic>
      <p:sp>
        <p:nvSpPr>
          <p:cNvPr id="11" name="TextBox 10"/>
          <p:cNvSpPr txBox="1"/>
          <p:nvPr/>
        </p:nvSpPr>
        <p:spPr>
          <a:xfrm>
            <a:off x="3023137" y="5881539"/>
            <a:ext cx="444352" cy="523220"/>
          </a:xfrm>
          <a:prstGeom prst="rect">
            <a:avLst/>
          </a:prstGeom>
          <a:solidFill>
            <a:schemeClr val="accent1">
              <a:lumMod val="60000"/>
              <a:lumOff val="40000"/>
            </a:schemeClr>
          </a:solidFill>
        </p:spPr>
        <p:txBody>
          <a:bodyPr wrap="none" rtlCol="0">
            <a:spAutoFit/>
          </a:bodyPr>
          <a:lstStyle/>
          <a:p>
            <a:r>
              <a:rPr lang="en-US" sz="2800" i="1" dirty="0" smtClean="0">
                <a:solidFill>
                  <a:srgbClr val="002060"/>
                </a:solidFill>
                <a:latin typeface="Arial" panose="020B0604020202020204" pitchFamily="34" charset="0"/>
                <a:cs typeface="Arial" panose="020B0604020202020204" pitchFamily="34" charset="0"/>
              </a:rPr>
              <a:t>C</a:t>
            </a:r>
            <a:endParaRPr lang="en-US" sz="2800" i="1"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7010400" y="5881539"/>
            <a:ext cx="444352" cy="523220"/>
          </a:xfrm>
          <a:prstGeom prst="rect">
            <a:avLst/>
          </a:prstGeom>
          <a:solidFill>
            <a:schemeClr val="accent1">
              <a:lumMod val="60000"/>
              <a:lumOff val="40000"/>
            </a:schemeClr>
          </a:solidFill>
        </p:spPr>
        <p:txBody>
          <a:bodyPr wrap="none" rtlCol="0">
            <a:spAutoFit/>
          </a:bodyPr>
          <a:lstStyle/>
          <a:p>
            <a:r>
              <a:rPr lang="en-US" sz="2800" i="1" dirty="0" smtClean="0">
                <a:solidFill>
                  <a:srgbClr val="002060"/>
                </a:solidFill>
                <a:latin typeface="Arial" panose="020B0604020202020204" pitchFamily="34" charset="0"/>
                <a:cs typeface="Arial" panose="020B0604020202020204" pitchFamily="34" charset="0"/>
              </a:rPr>
              <a:t>C</a:t>
            </a:r>
            <a:endParaRPr lang="en-US" sz="2800" i="1" dirty="0">
              <a:solidFill>
                <a:srgbClr val="002060"/>
              </a:solidFill>
              <a:latin typeface="Arial" panose="020B0604020202020204" pitchFamily="34" charset="0"/>
              <a:cs typeface="Arial" panose="020B0604020202020204" pitchFamily="34" charset="0"/>
            </a:endParaRPr>
          </a:p>
        </p:txBody>
      </p:sp>
    </p:spTree>
    <p:custDataLst>
      <p:tags r:id="rId2"/>
    </p:custDataLst>
    <p:extLst>
      <p:ext uri="{BB962C8B-B14F-4D97-AF65-F5344CB8AC3E}">
        <p14:creationId xmlns:p14="http://schemas.microsoft.com/office/powerpoint/2010/main" val="1529251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Swap spot reaction</a:t>
            </a:r>
          </a:p>
        </p:txBody>
      </p:sp>
      <p:sp>
        <p:nvSpPr>
          <p:cNvPr id="4" name="AutoShape 2" descr="Image result for single replacement rea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171341" y="1219200"/>
            <a:ext cx="4566942" cy="3429000"/>
          </a:xfrm>
          <a:prstGeom prst="rect">
            <a:avLst/>
          </a:prstGeom>
        </p:spPr>
      </p:pic>
      <p:pic>
        <p:nvPicPr>
          <p:cNvPr id="28676" name="Picture 4" descr="Image result for single replacement rea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546" y="3855832"/>
            <a:ext cx="4521454" cy="28259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3345" y="1380549"/>
            <a:ext cx="824265" cy="369332"/>
          </a:xfrm>
          <a:prstGeom prst="rect">
            <a:avLst/>
          </a:prstGeom>
          <a:solidFill>
            <a:schemeClr val="bg1"/>
          </a:solidFill>
        </p:spPr>
        <p:txBody>
          <a:bodyPr wrap="none" rtlCol="0">
            <a:spAutoFit/>
          </a:bodyPr>
          <a:lstStyle/>
          <a:p>
            <a:r>
              <a:rPr lang="en-US" dirty="0"/>
              <a:t>Metal </a:t>
            </a:r>
          </a:p>
        </p:txBody>
      </p:sp>
      <p:sp>
        <p:nvSpPr>
          <p:cNvPr id="8" name="TextBox 7"/>
          <p:cNvSpPr txBox="1"/>
          <p:nvPr/>
        </p:nvSpPr>
        <p:spPr>
          <a:xfrm>
            <a:off x="5791200" y="3486500"/>
            <a:ext cx="1447832" cy="369332"/>
          </a:xfrm>
          <a:prstGeom prst="rect">
            <a:avLst/>
          </a:prstGeom>
          <a:solidFill>
            <a:schemeClr val="bg1"/>
          </a:solidFill>
        </p:spPr>
        <p:txBody>
          <a:bodyPr wrap="none" rtlCol="0">
            <a:spAutoFit/>
          </a:bodyPr>
          <a:lstStyle/>
          <a:p>
            <a:r>
              <a:rPr lang="en-US" b="1" dirty="0"/>
              <a:t>Nonmetal  </a:t>
            </a:r>
          </a:p>
        </p:txBody>
      </p:sp>
    </p:spTree>
    <p:custDataLst>
      <p:tags r:id="rId1"/>
    </p:custDataLst>
    <p:extLst>
      <p:ext uri="{BB962C8B-B14F-4D97-AF65-F5344CB8AC3E}">
        <p14:creationId xmlns:p14="http://schemas.microsoft.com/office/powerpoint/2010/main" val="289951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pPr eaLnBrk="1" hangingPunct="1">
              <a:defRPr/>
            </a:pPr>
            <a:r>
              <a:rPr lang="en-US" dirty="0"/>
              <a:t>Chemical  Equations format  </a:t>
            </a:r>
          </a:p>
        </p:txBody>
      </p:sp>
      <p:graphicFrame>
        <p:nvGraphicFramePr>
          <p:cNvPr id="1026" name="Object 0"/>
          <p:cNvGraphicFramePr>
            <a:graphicFrameLocks noGrp="1" noChangeAspect="1"/>
          </p:cNvGraphicFramePr>
          <p:nvPr>
            <p:ph idx="1"/>
          </p:nvPr>
        </p:nvGraphicFramePr>
        <p:xfrm>
          <a:off x="381000" y="1917700"/>
          <a:ext cx="8153400" cy="828675"/>
        </p:xfrm>
        <a:graphic>
          <a:graphicData uri="http://schemas.openxmlformats.org/presentationml/2006/ole">
            <mc:AlternateContent xmlns:mc="http://schemas.openxmlformats.org/markup-compatibility/2006">
              <mc:Choice xmlns:v="urn:schemas-microsoft-com:vml" Requires="v">
                <p:oleObj spid="_x0000_s1119" name="Equation" r:id="rId4" imgW="1384200" imgH="177480" progId="Equation.3">
                  <p:embed/>
                </p:oleObj>
              </mc:Choice>
              <mc:Fallback>
                <p:oleObj name="Equation" r:id="rId4" imgW="1384200" imgH="177480" progId="Equation.3">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17700"/>
                        <a:ext cx="8153400" cy="828675"/>
                      </a:xfrm>
                      <a:prstGeom prst="rect">
                        <a:avLst/>
                      </a:prstGeom>
                      <a:solidFill>
                        <a:schemeClr val="tx1"/>
                      </a:solidFill>
                    </p:spPr>
                  </p:pic>
                </p:oleObj>
              </mc:Fallback>
            </mc:AlternateContent>
          </a:graphicData>
        </a:graphic>
      </p:graphicFrame>
      <p:sp>
        <p:nvSpPr>
          <p:cNvPr id="27656" name="Line 8"/>
          <p:cNvSpPr>
            <a:spLocks noChangeShapeType="1"/>
          </p:cNvSpPr>
          <p:nvPr/>
        </p:nvSpPr>
        <p:spPr bwMode="auto">
          <a:xfrm flipH="1">
            <a:off x="2133600" y="2743200"/>
            <a:ext cx="609600" cy="1295400"/>
          </a:xfrm>
          <a:prstGeom prst="line">
            <a:avLst/>
          </a:prstGeom>
          <a:noFill/>
          <a:ln w="9525">
            <a:solidFill>
              <a:schemeClr val="tx1"/>
            </a:solidFill>
            <a:round/>
            <a:headEnd/>
            <a:tailEnd/>
          </a:ln>
        </p:spPr>
        <p:txBody>
          <a:bodyPr/>
          <a:lstStyle/>
          <a:p>
            <a:endParaRPr lang="en-US"/>
          </a:p>
        </p:txBody>
      </p:sp>
      <p:sp>
        <p:nvSpPr>
          <p:cNvPr id="27657" name="Line 9"/>
          <p:cNvSpPr>
            <a:spLocks noChangeShapeType="1"/>
          </p:cNvSpPr>
          <p:nvPr/>
        </p:nvSpPr>
        <p:spPr bwMode="auto">
          <a:xfrm>
            <a:off x="6553200" y="2895600"/>
            <a:ext cx="457200" cy="1219200"/>
          </a:xfrm>
          <a:prstGeom prst="line">
            <a:avLst/>
          </a:prstGeom>
          <a:noFill/>
          <a:ln w="9525">
            <a:solidFill>
              <a:schemeClr val="tx1"/>
            </a:solidFill>
            <a:round/>
            <a:headEnd/>
            <a:tailEnd/>
          </a:ln>
        </p:spPr>
        <p:txBody>
          <a:bodyPr/>
          <a:lstStyle/>
          <a:p>
            <a:endParaRPr lang="en-US"/>
          </a:p>
        </p:txBody>
      </p:sp>
      <p:sp>
        <p:nvSpPr>
          <p:cNvPr id="27658" name="Text Box 10"/>
          <p:cNvSpPr txBox="1">
            <a:spLocks noChangeArrowheads="1"/>
          </p:cNvSpPr>
          <p:nvPr/>
        </p:nvSpPr>
        <p:spPr bwMode="auto">
          <a:xfrm>
            <a:off x="838200" y="3962400"/>
            <a:ext cx="2895600" cy="20621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200" u="sng" dirty="0">
                <a:solidFill>
                  <a:srgbClr val="FFFF00"/>
                </a:solidFill>
                <a:latin typeface="Cambria" pitchFamily="18" charset="0"/>
              </a:rPr>
              <a:t>Starting Substances </a:t>
            </a:r>
            <a:r>
              <a:rPr lang="en-US" sz="3200" dirty="0">
                <a:solidFill>
                  <a:schemeClr val="tx2"/>
                </a:solidFill>
                <a:latin typeface="Cambria" pitchFamily="18" charset="0"/>
              </a:rPr>
              <a:t>that participate  in reaction </a:t>
            </a:r>
          </a:p>
        </p:txBody>
      </p:sp>
      <p:sp>
        <p:nvSpPr>
          <p:cNvPr id="27659" name="Text Box 11"/>
          <p:cNvSpPr txBox="1">
            <a:spLocks noChangeArrowheads="1"/>
          </p:cNvSpPr>
          <p:nvPr/>
        </p:nvSpPr>
        <p:spPr bwMode="auto">
          <a:xfrm>
            <a:off x="6096000" y="4191000"/>
            <a:ext cx="2505075" cy="107791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3200" dirty="0">
                <a:latin typeface="Cambria" pitchFamily="18" charset="0"/>
              </a:rPr>
              <a:t>A substance that </a:t>
            </a:r>
            <a:r>
              <a:rPr lang="en-US" sz="3200" u="sng" dirty="0">
                <a:solidFill>
                  <a:srgbClr val="002060"/>
                </a:solidFill>
                <a:latin typeface="Cambria" pitchFamily="18" charset="0"/>
              </a:rPr>
              <a:t>forms</a:t>
            </a:r>
            <a:r>
              <a:rPr lang="en-US" sz="3200" dirty="0">
                <a:latin typeface="Cambria" pitchFamily="18" charset="0"/>
              </a:rPr>
              <a:t> </a:t>
            </a:r>
          </a:p>
        </p:txBody>
      </p:sp>
      <p:sp>
        <p:nvSpPr>
          <p:cNvPr id="27660" name="Line 12"/>
          <p:cNvSpPr>
            <a:spLocks noChangeShapeType="1"/>
          </p:cNvSpPr>
          <p:nvPr/>
        </p:nvSpPr>
        <p:spPr bwMode="auto">
          <a:xfrm>
            <a:off x="4724400" y="2819400"/>
            <a:ext cx="0" cy="990600"/>
          </a:xfrm>
          <a:prstGeom prst="line">
            <a:avLst/>
          </a:prstGeom>
          <a:noFill/>
          <a:ln w="9525">
            <a:solidFill>
              <a:schemeClr val="tx1"/>
            </a:solidFill>
            <a:round/>
            <a:headEnd/>
            <a:tailEnd/>
          </a:ln>
        </p:spPr>
        <p:txBody>
          <a:bodyPr/>
          <a:lstStyle/>
          <a:p>
            <a:endParaRPr lang="en-US"/>
          </a:p>
        </p:txBody>
      </p:sp>
      <p:sp>
        <p:nvSpPr>
          <p:cNvPr id="27661" name="Text Box 13"/>
          <p:cNvSpPr txBox="1">
            <a:spLocks noChangeArrowheads="1"/>
          </p:cNvSpPr>
          <p:nvPr/>
        </p:nvSpPr>
        <p:spPr bwMode="auto">
          <a:xfrm>
            <a:off x="4038600" y="3962400"/>
            <a:ext cx="1752600" cy="954088"/>
          </a:xfrm>
          <a:prstGeom prst="rect">
            <a:avLst/>
          </a:prstGeom>
          <a:noFill/>
          <a:ln w="9525">
            <a:noFill/>
            <a:miter lim="800000"/>
            <a:headEnd/>
            <a:tailEnd/>
          </a:ln>
        </p:spPr>
        <p:txBody>
          <a:bodyPr>
            <a:spAutoFit/>
          </a:bodyPr>
          <a:lstStyle/>
          <a:p>
            <a:r>
              <a:rPr lang="en-US" sz="2800"/>
              <a:t> “Yields”</a:t>
            </a:r>
          </a:p>
          <a:p>
            <a:r>
              <a:rPr lang="en-US" sz="2800"/>
              <a:t>  (Makes)</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wipe(up)">
                                      <p:cBhvr>
                                        <p:cTn id="7" dur="500"/>
                                        <p:tgtEl>
                                          <p:spTgt spid="276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658"/>
                                        </p:tgtEl>
                                        <p:attrNameLst>
                                          <p:attrName>style.visibility</p:attrName>
                                        </p:attrNameLst>
                                      </p:cBhvr>
                                      <p:to>
                                        <p:strVal val="visible"/>
                                      </p:to>
                                    </p:set>
                                    <p:animEffect transition="in" filter="wipe(up)">
                                      <p:cBhvr>
                                        <p:cTn id="12" dur="500"/>
                                        <p:tgtEl>
                                          <p:spTgt spid="276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657"/>
                                        </p:tgtEl>
                                        <p:attrNameLst>
                                          <p:attrName>style.visibility</p:attrName>
                                        </p:attrNameLst>
                                      </p:cBhvr>
                                      <p:to>
                                        <p:strVal val="visible"/>
                                      </p:to>
                                    </p:set>
                                    <p:animEffect transition="in" filter="wipe(up)">
                                      <p:cBhvr>
                                        <p:cTn id="17" dur="500"/>
                                        <p:tgtEl>
                                          <p:spTgt spid="276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7659"/>
                                        </p:tgtEl>
                                        <p:attrNameLst>
                                          <p:attrName>style.visibility</p:attrName>
                                        </p:attrNameLst>
                                      </p:cBhvr>
                                      <p:to>
                                        <p:strVal val="visible"/>
                                      </p:to>
                                    </p:set>
                                    <p:animEffect transition="in" filter="wipe(up)">
                                      <p:cBhvr>
                                        <p:cTn id="22" dur="500"/>
                                        <p:tgtEl>
                                          <p:spTgt spid="276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7660"/>
                                        </p:tgtEl>
                                        <p:attrNameLst>
                                          <p:attrName>style.visibility</p:attrName>
                                        </p:attrNameLst>
                                      </p:cBhvr>
                                      <p:to>
                                        <p:strVal val="visible"/>
                                      </p:to>
                                    </p:set>
                                    <p:animEffect transition="in" filter="wipe(up)">
                                      <p:cBhvr>
                                        <p:cTn id="27" dur="500"/>
                                        <p:tgtEl>
                                          <p:spTgt spid="276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7661"/>
                                        </p:tgtEl>
                                        <p:attrNameLst>
                                          <p:attrName>style.visibility</p:attrName>
                                        </p:attrNameLst>
                                      </p:cBhvr>
                                      <p:to>
                                        <p:strVal val="visible"/>
                                      </p:to>
                                    </p:set>
                                    <p:animEffect transition="in" filter="wipe(up)">
                                      <p:cBhvr>
                                        <p:cTn id="32" dur="5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animBg="1"/>
      <p:bldP spid="27657" grpId="0" animBg="1"/>
      <p:bldP spid="27658" grpId="0" animBg="1"/>
      <p:bldP spid="27659" grpId="0" animBg="1"/>
      <p:bldP spid="27660" grpId="0" animBg="1"/>
      <p:bldP spid="2766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xfrm>
            <a:off x="457200" y="274638"/>
            <a:ext cx="8525452" cy="1143000"/>
          </a:xfrm>
        </p:spPr>
        <p:txBody>
          <a:bodyPr/>
          <a:lstStyle/>
          <a:p>
            <a:pPr eaLnBrk="1" hangingPunct="1">
              <a:defRPr/>
            </a:pPr>
            <a:r>
              <a:rPr lang="en-US" dirty="0"/>
              <a:t>Single Replacement/ displacement</a:t>
            </a:r>
          </a:p>
        </p:txBody>
      </p:sp>
      <p:sp>
        <p:nvSpPr>
          <p:cNvPr id="9221" name="Text Box 6"/>
          <p:cNvSpPr txBox="1">
            <a:spLocks noChangeArrowheads="1"/>
          </p:cNvSpPr>
          <p:nvPr/>
        </p:nvSpPr>
        <p:spPr bwMode="auto">
          <a:xfrm>
            <a:off x="152401" y="1417638"/>
            <a:ext cx="3429000" cy="1692771"/>
          </a:xfrm>
          <a:prstGeom prst="rect">
            <a:avLst/>
          </a:prstGeom>
          <a:noFill/>
          <a:ln w="9525">
            <a:noFill/>
            <a:miter lim="800000"/>
            <a:headEnd/>
            <a:tailEnd/>
          </a:ln>
        </p:spPr>
        <p:txBody>
          <a:bodyPr wrap="square">
            <a:spAutoFit/>
          </a:bodyPr>
          <a:lstStyle/>
          <a:p>
            <a:r>
              <a:rPr lang="en-US" sz="2600" dirty="0">
                <a:latin typeface="Times New Roman" pitchFamily="18" charset="0"/>
              </a:rPr>
              <a:t>Reaction of a alkaline earth or alkali metal and an acid yields a salt and hydrogen gas.</a:t>
            </a:r>
          </a:p>
        </p:txBody>
      </p:sp>
      <p:pic>
        <p:nvPicPr>
          <p:cNvPr id="3" name="Picture 2"/>
          <p:cNvPicPr>
            <a:picLocks noChangeAspect="1"/>
          </p:cNvPicPr>
          <p:nvPr/>
        </p:nvPicPr>
        <p:blipFill>
          <a:blip r:embed="rId4"/>
          <a:stretch>
            <a:fillRect/>
          </a:stretch>
        </p:blipFill>
        <p:spPr>
          <a:xfrm>
            <a:off x="3267519" y="1944822"/>
            <a:ext cx="5713034" cy="4279261"/>
          </a:xfrm>
          <a:prstGeom prst="rect">
            <a:avLst/>
          </a:prstGeom>
        </p:spPr>
      </p:pic>
      <p:pic>
        <p:nvPicPr>
          <p:cNvPr id="4" name="Picture 3"/>
          <p:cNvPicPr>
            <a:picLocks noChangeAspect="1"/>
          </p:cNvPicPr>
          <p:nvPr/>
        </p:nvPicPr>
        <p:blipFill>
          <a:blip r:embed="rId5"/>
          <a:stretch>
            <a:fillRect/>
          </a:stretch>
        </p:blipFill>
        <p:spPr>
          <a:xfrm>
            <a:off x="3669199" y="4419600"/>
            <a:ext cx="3724979" cy="2481287"/>
          </a:xfrm>
          <a:prstGeom prst="rect">
            <a:avLst/>
          </a:prstGeom>
        </p:spPr>
      </p:pic>
      <p:sp>
        <p:nvSpPr>
          <p:cNvPr id="12" name="Rectangle 2"/>
          <p:cNvSpPr>
            <a:spLocks noChangeArrowheads="1"/>
          </p:cNvSpPr>
          <p:nvPr/>
        </p:nvSpPr>
        <p:spPr bwMode="auto">
          <a:xfrm>
            <a:off x="3581402" y="1951454"/>
            <a:ext cx="5250090" cy="944146"/>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565421769"/>
              </p:ext>
            </p:extLst>
          </p:nvPr>
        </p:nvGraphicFramePr>
        <p:xfrm>
          <a:off x="3824516" y="2085720"/>
          <a:ext cx="5081506" cy="558262"/>
        </p:xfrm>
        <a:graphic>
          <a:graphicData uri="http://schemas.openxmlformats.org/presentationml/2006/ole">
            <mc:AlternateContent xmlns:mc="http://schemas.openxmlformats.org/markup-compatibility/2006">
              <mc:Choice xmlns:v="urn:schemas-microsoft-com:vml" Requires="v">
                <p:oleObj spid="_x0000_s32782" name="Equation" r:id="rId6" imgW="2450880" imgH="228600" progId="Equation.3">
                  <p:embed/>
                </p:oleObj>
              </mc:Choice>
              <mc:Fallback>
                <p:oleObj name="Equation" r:id="rId6" imgW="2450880" imgH="228600" progId="Equation.3">
                  <p:embed/>
                  <p:pic>
                    <p:nvPicPr>
                      <p:cNvPr id="13"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4516" y="2085720"/>
                        <a:ext cx="5081506" cy="558262"/>
                      </a:xfrm>
                      <a:prstGeom prst="rect">
                        <a:avLst/>
                      </a:prstGeom>
                      <a:noFill/>
                      <a:extLst/>
                    </p:spPr>
                  </p:pic>
                </p:oleObj>
              </mc:Fallback>
            </mc:AlternateContent>
          </a:graphicData>
        </a:graphic>
      </p:graphicFrame>
      <p:sp>
        <p:nvSpPr>
          <p:cNvPr id="2" name="TextBox 1"/>
          <p:cNvSpPr txBox="1"/>
          <p:nvPr/>
        </p:nvSpPr>
        <p:spPr>
          <a:xfrm>
            <a:off x="3781530" y="1621410"/>
            <a:ext cx="1074333" cy="369332"/>
          </a:xfrm>
          <a:prstGeom prst="rect">
            <a:avLst/>
          </a:prstGeom>
          <a:noFill/>
        </p:spPr>
        <p:txBody>
          <a:bodyPr wrap="none" rtlCol="0">
            <a:spAutoFit/>
          </a:bodyPr>
          <a:lstStyle/>
          <a:p>
            <a:r>
              <a:rPr lang="en-US" dirty="0" smtClean="0">
                <a:solidFill>
                  <a:srgbClr val="FFFF00"/>
                </a:solidFill>
              </a:rPr>
              <a:t>Element </a:t>
            </a:r>
            <a:endParaRPr lang="en-US" dirty="0">
              <a:solidFill>
                <a:srgbClr val="FFFF00"/>
              </a:solidFill>
            </a:endParaRPr>
          </a:p>
        </p:txBody>
      </p:sp>
      <p:sp>
        <p:nvSpPr>
          <p:cNvPr id="5" name="TextBox 4"/>
          <p:cNvSpPr txBox="1"/>
          <p:nvPr/>
        </p:nvSpPr>
        <p:spPr>
          <a:xfrm>
            <a:off x="4855863" y="1601766"/>
            <a:ext cx="1351652" cy="369332"/>
          </a:xfrm>
          <a:prstGeom prst="rect">
            <a:avLst/>
          </a:prstGeom>
          <a:noFill/>
        </p:spPr>
        <p:txBody>
          <a:bodyPr wrap="none" rtlCol="0">
            <a:spAutoFit/>
          </a:bodyPr>
          <a:lstStyle/>
          <a:p>
            <a:r>
              <a:rPr lang="en-US" dirty="0" smtClean="0">
                <a:solidFill>
                  <a:srgbClr val="FFFF00"/>
                </a:solidFill>
              </a:rPr>
              <a:t>Compound </a:t>
            </a:r>
            <a:endParaRPr lang="en-US" dirty="0">
              <a:solidFill>
                <a:srgbClr val="FFFF00"/>
              </a:solidFill>
            </a:endParaRPr>
          </a:p>
        </p:txBody>
      </p:sp>
      <p:sp>
        <p:nvSpPr>
          <p:cNvPr id="10" name="TextBox 9"/>
          <p:cNvSpPr txBox="1"/>
          <p:nvPr/>
        </p:nvSpPr>
        <p:spPr>
          <a:xfrm>
            <a:off x="7906220" y="1582660"/>
            <a:ext cx="1074333" cy="369332"/>
          </a:xfrm>
          <a:prstGeom prst="rect">
            <a:avLst/>
          </a:prstGeom>
          <a:noFill/>
        </p:spPr>
        <p:txBody>
          <a:bodyPr wrap="none" rtlCol="0">
            <a:spAutoFit/>
          </a:bodyPr>
          <a:lstStyle/>
          <a:p>
            <a:r>
              <a:rPr lang="en-US" dirty="0" smtClean="0">
                <a:solidFill>
                  <a:srgbClr val="FFFF00"/>
                </a:solidFill>
              </a:rPr>
              <a:t>Element </a:t>
            </a:r>
            <a:endParaRPr lang="en-US" dirty="0">
              <a:solidFill>
                <a:srgbClr val="FFFF00"/>
              </a:solidFill>
            </a:endParaRPr>
          </a:p>
        </p:txBody>
      </p:sp>
      <p:pic>
        <p:nvPicPr>
          <p:cNvPr id="6" name="Picture 5"/>
          <p:cNvPicPr>
            <a:picLocks noChangeAspect="1"/>
          </p:cNvPicPr>
          <p:nvPr/>
        </p:nvPicPr>
        <p:blipFill>
          <a:blip r:embed="rId8"/>
          <a:stretch>
            <a:fillRect/>
          </a:stretch>
        </p:blipFill>
        <p:spPr>
          <a:xfrm>
            <a:off x="6516423" y="1601766"/>
            <a:ext cx="1444877" cy="499915"/>
          </a:xfrm>
          <a:prstGeom prst="rect">
            <a:avLst/>
          </a:prstGeom>
        </p:spPr>
      </p:pic>
    </p:spTree>
    <p:custDataLst>
      <p:tags r:id="rId2"/>
    </p:custDataLst>
    <p:extLst>
      <p:ext uri="{BB962C8B-B14F-4D97-AF65-F5344CB8AC3E}">
        <p14:creationId xmlns:p14="http://schemas.microsoft.com/office/powerpoint/2010/main" val="14548171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609600" y="5486400"/>
            <a:ext cx="7391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4275" name="Rectangle 3"/>
          <p:cNvSpPr>
            <a:spLocks noGrp="1" noChangeArrowheads="1"/>
          </p:cNvSpPr>
          <p:nvPr>
            <p:ph type="title"/>
          </p:nvPr>
        </p:nvSpPr>
        <p:spPr/>
        <p:txBody>
          <a:bodyPr/>
          <a:lstStyle/>
          <a:p>
            <a:pPr eaLnBrk="1" hangingPunct="1">
              <a:defRPr/>
            </a:pPr>
            <a:r>
              <a:rPr lang="en-US" dirty="0"/>
              <a:t>Single Replacement/displacement</a:t>
            </a:r>
          </a:p>
        </p:txBody>
      </p:sp>
      <p:pic>
        <p:nvPicPr>
          <p:cNvPr id="8197" name="Picture 4"/>
          <p:cNvPicPr>
            <a:picLocks noChangeAspect="1" noChangeArrowheads="1"/>
          </p:cNvPicPr>
          <p:nvPr/>
        </p:nvPicPr>
        <p:blipFill>
          <a:blip r:embed="rId4" cstate="print"/>
          <a:srcRect/>
          <a:stretch>
            <a:fillRect/>
          </a:stretch>
        </p:blipFill>
        <p:spPr bwMode="auto">
          <a:xfrm>
            <a:off x="3657600" y="2057400"/>
            <a:ext cx="5029200" cy="2806700"/>
          </a:xfrm>
          <a:prstGeom prst="rect">
            <a:avLst/>
          </a:prstGeom>
          <a:noFill/>
          <a:ln w="9525">
            <a:noFill/>
            <a:miter lim="800000"/>
            <a:headEnd/>
            <a:tailEnd/>
          </a:ln>
        </p:spPr>
      </p:pic>
      <p:sp>
        <p:nvSpPr>
          <p:cNvPr id="13318" name="Text Box 5"/>
          <p:cNvSpPr txBox="1">
            <a:spLocks noChangeArrowheads="1"/>
          </p:cNvSpPr>
          <p:nvPr/>
        </p:nvSpPr>
        <p:spPr bwMode="auto">
          <a:xfrm>
            <a:off x="381000" y="1600200"/>
            <a:ext cx="3048000" cy="26781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800" dirty="0">
                <a:latin typeface="Times New Roman" pitchFamily="18" charset="0"/>
              </a:rPr>
              <a:t>Copper wire reacts with silver nitrate solution to form silver metal and a copper nitrate solution.</a:t>
            </a:r>
          </a:p>
        </p:txBody>
      </p:sp>
      <p:graphicFrame>
        <p:nvGraphicFramePr>
          <p:cNvPr id="8194" name="Object 6"/>
          <p:cNvGraphicFramePr>
            <a:graphicFrameLocks noChangeAspect="1"/>
          </p:cNvGraphicFramePr>
          <p:nvPr>
            <p:extLst/>
          </p:nvPr>
        </p:nvGraphicFramePr>
        <p:xfrm>
          <a:off x="609600" y="5418137"/>
          <a:ext cx="7439025" cy="746125"/>
        </p:xfrm>
        <a:graphic>
          <a:graphicData uri="http://schemas.openxmlformats.org/presentationml/2006/ole">
            <mc:AlternateContent xmlns:mc="http://schemas.openxmlformats.org/markup-compatibility/2006">
              <mc:Choice xmlns:v="urn:schemas-microsoft-com:vml" Requires="v">
                <p:oleObj spid="_x0000_s33806" name="Equation" r:id="rId5" imgW="2158920" imgH="241200" progId="Equation.3">
                  <p:embed/>
                </p:oleObj>
              </mc:Choice>
              <mc:Fallback>
                <p:oleObj name="Equation" r:id="rId5" imgW="2158920" imgH="241200" progId="Equation.3">
                  <p:embed/>
                  <p:pic>
                    <p:nvPicPr>
                      <p:cNvPr id="819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418137"/>
                        <a:ext cx="7439025"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817920" y="5048805"/>
            <a:ext cx="1351652" cy="369332"/>
          </a:xfrm>
          <a:prstGeom prst="rect">
            <a:avLst/>
          </a:prstGeom>
          <a:noFill/>
        </p:spPr>
        <p:txBody>
          <a:bodyPr wrap="none" rtlCol="0">
            <a:spAutoFit/>
          </a:bodyPr>
          <a:lstStyle/>
          <a:p>
            <a:r>
              <a:rPr lang="en-US" dirty="0" smtClean="0">
                <a:solidFill>
                  <a:srgbClr val="FFFF00"/>
                </a:solidFill>
              </a:rPr>
              <a:t>Compound </a:t>
            </a:r>
            <a:endParaRPr lang="en-US" dirty="0">
              <a:solidFill>
                <a:srgbClr val="FFFF00"/>
              </a:solidFill>
            </a:endParaRPr>
          </a:p>
        </p:txBody>
      </p:sp>
      <p:sp>
        <p:nvSpPr>
          <p:cNvPr id="8" name="TextBox 7"/>
          <p:cNvSpPr txBox="1"/>
          <p:nvPr/>
        </p:nvSpPr>
        <p:spPr>
          <a:xfrm>
            <a:off x="1891862" y="5082937"/>
            <a:ext cx="1351652" cy="369332"/>
          </a:xfrm>
          <a:prstGeom prst="rect">
            <a:avLst/>
          </a:prstGeom>
          <a:noFill/>
        </p:spPr>
        <p:txBody>
          <a:bodyPr wrap="none" rtlCol="0">
            <a:spAutoFit/>
          </a:bodyPr>
          <a:lstStyle/>
          <a:p>
            <a:r>
              <a:rPr lang="en-US" dirty="0" smtClean="0">
                <a:solidFill>
                  <a:srgbClr val="FFFF00"/>
                </a:solidFill>
              </a:rPr>
              <a:t>Compound </a:t>
            </a:r>
            <a:endParaRPr lang="en-US" dirty="0">
              <a:solidFill>
                <a:srgbClr val="FFFF00"/>
              </a:solidFill>
            </a:endParaRPr>
          </a:p>
        </p:txBody>
      </p:sp>
      <p:sp>
        <p:nvSpPr>
          <p:cNvPr id="9" name="TextBox 8"/>
          <p:cNvSpPr txBox="1"/>
          <p:nvPr/>
        </p:nvSpPr>
        <p:spPr>
          <a:xfrm>
            <a:off x="609600" y="5082937"/>
            <a:ext cx="1074333" cy="369332"/>
          </a:xfrm>
          <a:prstGeom prst="rect">
            <a:avLst/>
          </a:prstGeom>
          <a:noFill/>
        </p:spPr>
        <p:txBody>
          <a:bodyPr wrap="none" rtlCol="0">
            <a:spAutoFit/>
          </a:bodyPr>
          <a:lstStyle/>
          <a:p>
            <a:r>
              <a:rPr lang="en-US" dirty="0" smtClean="0">
                <a:solidFill>
                  <a:srgbClr val="FFFF00"/>
                </a:solidFill>
              </a:rPr>
              <a:t>Element </a:t>
            </a:r>
            <a:endParaRPr lang="en-US" dirty="0">
              <a:solidFill>
                <a:srgbClr val="FFFF00"/>
              </a:solidFill>
            </a:endParaRPr>
          </a:p>
        </p:txBody>
      </p:sp>
      <p:sp>
        <p:nvSpPr>
          <p:cNvPr id="10" name="TextBox 9"/>
          <p:cNvSpPr txBox="1"/>
          <p:nvPr/>
        </p:nvSpPr>
        <p:spPr>
          <a:xfrm>
            <a:off x="6992685" y="5031740"/>
            <a:ext cx="1074333" cy="369332"/>
          </a:xfrm>
          <a:prstGeom prst="rect">
            <a:avLst/>
          </a:prstGeom>
          <a:noFill/>
        </p:spPr>
        <p:txBody>
          <a:bodyPr wrap="none" rtlCol="0">
            <a:spAutoFit/>
          </a:bodyPr>
          <a:lstStyle/>
          <a:p>
            <a:r>
              <a:rPr lang="en-US" dirty="0" smtClean="0">
                <a:solidFill>
                  <a:srgbClr val="FFFF00"/>
                </a:solidFill>
              </a:rPr>
              <a:t>Element </a:t>
            </a:r>
            <a:endParaRPr lang="en-US" dirty="0">
              <a:solidFill>
                <a:srgbClr val="FFFF00"/>
              </a:solidFill>
            </a:endParaRPr>
          </a:p>
        </p:txBody>
      </p:sp>
    </p:spTree>
    <p:custDataLst>
      <p:tags r:id="rId2"/>
    </p:custDataLst>
    <p:extLst>
      <p:ext uri="{BB962C8B-B14F-4D97-AF65-F5344CB8AC3E}">
        <p14:creationId xmlns:p14="http://schemas.microsoft.com/office/powerpoint/2010/main" val="34027604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2628900" y="4482812"/>
            <a:ext cx="38862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7347" name="Rectangle 3"/>
          <p:cNvSpPr>
            <a:spLocks noGrp="1" noChangeArrowheads="1"/>
          </p:cNvSpPr>
          <p:nvPr>
            <p:ph type="title"/>
          </p:nvPr>
        </p:nvSpPr>
        <p:spPr/>
        <p:txBody>
          <a:bodyPr/>
          <a:lstStyle/>
          <a:p>
            <a:pPr eaLnBrk="1" hangingPunct="1">
              <a:defRPr/>
            </a:pPr>
            <a:r>
              <a:rPr lang="en-US" dirty="0"/>
              <a:t>Double-Replacement/Displacement</a:t>
            </a:r>
          </a:p>
        </p:txBody>
      </p:sp>
      <p:sp>
        <p:nvSpPr>
          <p:cNvPr id="10245" name="Text Box 4"/>
          <p:cNvSpPr txBox="1">
            <a:spLocks noChangeArrowheads="1"/>
          </p:cNvSpPr>
          <p:nvPr/>
        </p:nvSpPr>
        <p:spPr bwMode="auto">
          <a:xfrm>
            <a:off x="1295400" y="1563111"/>
            <a:ext cx="6934200" cy="2246769"/>
          </a:xfrm>
          <a:prstGeom prst="rect">
            <a:avLst/>
          </a:prstGeom>
          <a:noFill/>
          <a:ln w="9525">
            <a:noFill/>
            <a:miter lim="800000"/>
            <a:headEnd/>
            <a:tailEnd/>
          </a:ln>
        </p:spPr>
        <p:txBody>
          <a:bodyPr>
            <a:spAutoFit/>
          </a:bodyPr>
          <a:lstStyle/>
          <a:p>
            <a:pPr algn="ctr"/>
            <a:r>
              <a:rPr lang="en-US" sz="2800" dirty="0">
                <a:latin typeface="Times New Roman" pitchFamily="18" charset="0"/>
              </a:rPr>
              <a:t>The ions (metal to nonmetal) of two compounds </a:t>
            </a:r>
            <a:r>
              <a:rPr lang="en-US" sz="2800" u="sng" dirty="0">
                <a:solidFill>
                  <a:srgbClr val="FFC000"/>
                </a:solidFill>
                <a:latin typeface="Times New Roman" pitchFamily="18" charset="0"/>
              </a:rPr>
              <a:t>exchange places </a:t>
            </a:r>
            <a:r>
              <a:rPr lang="en-US" sz="2800" dirty="0">
                <a:latin typeface="Times New Roman" pitchFamily="18" charset="0"/>
              </a:rPr>
              <a:t>to form two new compounds.</a:t>
            </a:r>
          </a:p>
          <a:p>
            <a:pPr algn="ctr"/>
            <a:r>
              <a:rPr lang="en-US" sz="2800" dirty="0">
                <a:latin typeface="Times New Roman" pitchFamily="18" charset="0"/>
              </a:rPr>
              <a:t>In this type of reaction, there will be </a:t>
            </a:r>
            <a:r>
              <a:rPr lang="en-US" sz="2800" dirty="0">
                <a:solidFill>
                  <a:srgbClr val="FFC000"/>
                </a:solidFill>
                <a:latin typeface="Times New Roman" pitchFamily="18" charset="0"/>
              </a:rPr>
              <a:t>two compounds</a:t>
            </a:r>
            <a:r>
              <a:rPr lang="en-US" sz="2800" dirty="0">
                <a:latin typeface="Times New Roman" pitchFamily="18" charset="0"/>
              </a:rPr>
              <a:t> on each side of the </a:t>
            </a:r>
            <a:r>
              <a:rPr lang="en-US" sz="2800" dirty="0" smtClean="0">
                <a:latin typeface="Times New Roman" pitchFamily="18" charset="0"/>
              </a:rPr>
              <a:t>equation.</a:t>
            </a:r>
            <a:endParaRPr lang="en-US" sz="2800" dirty="0">
              <a:latin typeface="Times New Roman" pitchFamily="18" charset="0"/>
            </a:endParaRPr>
          </a:p>
        </p:txBody>
      </p:sp>
      <p:graphicFrame>
        <p:nvGraphicFramePr>
          <p:cNvPr id="10242" name="Object 5"/>
          <p:cNvGraphicFramePr>
            <a:graphicFrameLocks noChangeAspect="1"/>
          </p:cNvGraphicFramePr>
          <p:nvPr>
            <p:extLst/>
          </p:nvPr>
        </p:nvGraphicFramePr>
        <p:xfrm>
          <a:off x="2705100" y="4617749"/>
          <a:ext cx="3733800" cy="474663"/>
        </p:xfrm>
        <a:graphic>
          <a:graphicData uri="http://schemas.openxmlformats.org/presentationml/2006/ole">
            <mc:AlternateContent xmlns:mc="http://schemas.openxmlformats.org/markup-compatibility/2006">
              <mc:Choice xmlns:v="urn:schemas-microsoft-com:vml" Requires="v">
                <p:oleObj spid="_x0000_s34830" name="Equation" r:id="rId4" imgW="1384200" imgH="177480" progId="Equation.3">
                  <p:embed/>
                </p:oleObj>
              </mc:Choice>
              <mc:Fallback>
                <p:oleObj name="Equation" r:id="rId4" imgW="1384200" imgH="177480" progId="Equation.3">
                  <p:embed/>
                  <p:pic>
                    <p:nvPicPr>
                      <p:cNvPr id="10242"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5100" y="4617749"/>
                        <a:ext cx="3733800"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1771650" y="4241224"/>
            <a:ext cx="5600700" cy="2437952"/>
          </a:xfrm>
          <a:prstGeom prst="rect">
            <a:avLst/>
          </a:prstGeom>
        </p:spPr>
      </p:pic>
    </p:spTree>
    <p:custDataLst>
      <p:tags r:id="rId2"/>
    </p:custDataLst>
    <p:extLst>
      <p:ext uri="{BB962C8B-B14F-4D97-AF65-F5344CB8AC3E}">
        <p14:creationId xmlns:p14="http://schemas.microsoft.com/office/powerpoint/2010/main" val="10900522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Exchange Partners</a:t>
            </a:r>
          </a:p>
        </p:txBody>
      </p:sp>
      <p:pic>
        <p:nvPicPr>
          <p:cNvPr id="29698" name="Picture 2" descr="Image result for double replacement reac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184564"/>
            <a:ext cx="5638800" cy="5638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705760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305800" cy="1020763"/>
          </a:xfrm>
        </p:spPr>
        <p:txBody>
          <a:bodyPr/>
          <a:lstStyle/>
          <a:p>
            <a:pPr eaLnBrk="1" hangingPunct="1">
              <a:defRPr/>
            </a:pPr>
            <a:r>
              <a:rPr lang="en-US" dirty="0"/>
              <a:t>Double-Replacement/ Displacement Reactions</a:t>
            </a:r>
          </a:p>
        </p:txBody>
      </p:sp>
      <p:sp>
        <p:nvSpPr>
          <p:cNvPr id="12292" name="Text Box 3"/>
          <p:cNvSpPr txBox="1">
            <a:spLocks noChangeArrowheads="1"/>
          </p:cNvSpPr>
          <p:nvPr/>
        </p:nvSpPr>
        <p:spPr bwMode="auto">
          <a:xfrm>
            <a:off x="76199" y="1727123"/>
            <a:ext cx="4038601" cy="1292662"/>
          </a:xfrm>
          <a:prstGeom prst="rect">
            <a:avLst/>
          </a:prstGeom>
          <a:noFill/>
          <a:ln w="9525">
            <a:noFill/>
            <a:miter lim="800000"/>
            <a:headEnd/>
            <a:tailEnd/>
          </a:ln>
        </p:spPr>
        <p:txBody>
          <a:bodyPr wrap="square">
            <a:spAutoFit/>
          </a:bodyPr>
          <a:lstStyle/>
          <a:p>
            <a:pPr algn="ctr"/>
            <a:r>
              <a:rPr lang="en-US" sz="2600" b="1" u="sng" dirty="0">
                <a:solidFill>
                  <a:srgbClr val="FFC000"/>
                </a:solidFill>
                <a:latin typeface="Times New Roman" pitchFamily="18" charset="0"/>
              </a:rPr>
              <a:t>Neutralization Reaction</a:t>
            </a:r>
          </a:p>
          <a:p>
            <a:pPr algn="ctr"/>
            <a:r>
              <a:rPr lang="en-US" sz="2600" b="1" dirty="0">
                <a:latin typeface="Times New Roman" pitchFamily="18" charset="0"/>
              </a:rPr>
              <a:t>“Acid-base Reaction”</a:t>
            </a:r>
          </a:p>
          <a:p>
            <a:pPr algn="ctr"/>
            <a:r>
              <a:rPr lang="en-US" sz="2600" b="1" dirty="0">
                <a:latin typeface="Times New Roman" pitchFamily="18" charset="0"/>
              </a:rPr>
              <a:t>.</a:t>
            </a:r>
          </a:p>
        </p:txBody>
      </p:sp>
      <p:pic>
        <p:nvPicPr>
          <p:cNvPr id="12293" name="Picture 4"/>
          <p:cNvPicPr>
            <a:picLocks noChangeAspect="1" noChangeArrowheads="1"/>
          </p:cNvPicPr>
          <p:nvPr/>
        </p:nvPicPr>
        <p:blipFill>
          <a:blip r:embed="rId4" cstate="print"/>
          <a:srcRect l="2499" t="3636" r="2499" b="3636"/>
          <a:stretch>
            <a:fillRect/>
          </a:stretch>
        </p:blipFill>
        <p:spPr bwMode="auto">
          <a:xfrm>
            <a:off x="838200" y="2819400"/>
            <a:ext cx="2286000" cy="1535339"/>
          </a:xfrm>
          <a:prstGeom prst="rect">
            <a:avLst/>
          </a:prstGeom>
          <a:noFill/>
          <a:ln w="9525">
            <a:noFill/>
            <a:miter lim="800000"/>
            <a:headEnd/>
            <a:tailEnd/>
          </a:ln>
        </p:spPr>
      </p:pic>
      <p:graphicFrame>
        <p:nvGraphicFramePr>
          <p:cNvPr id="12290" name="Object 6"/>
          <p:cNvGraphicFramePr>
            <a:graphicFrameLocks noChangeAspect="1"/>
          </p:cNvGraphicFramePr>
          <p:nvPr>
            <p:extLst>
              <p:ext uri="{D42A27DB-BD31-4B8C-83A1-F6EECF244321}">
                <p14:modId xmlns:p14="http://schemas.microsoft.com/office/powerpoint/2010/main" val="2440538288"/>
              </p:ext>
            </p:extLst>
          </p:nvPr>
        </p:nvGraphicFramePr>
        <p:xfrm>
          <a:off x="2095499" y="4446919"/>
          <a:ext cx="5954713" cy="547688"/>
        </p:xfrm>
        <a:graphic>
          <a:graphicData uri="http://schemas.openxmlformats.org/presentationml/2006/ole">
            <mc:AlternateContent xmlns:mc="http://schemas.openxmlformats.org/markup-compatibility/2006">
              <mc:Choice xmlns:v="urn:schemas-microsoft-com:vml" Requires="v">
                <p:oleObj spid="_x0000_s35854" name="Equation" r:id="rId5" imgW="1854000" imgH="215640" progId="Equation.3">
                  <p:embed/>
                </p:oleObj>
              </mc:Choice>
              <mc:Fallback>
                <p:oleObj name="Equation" r:id="rId5" imgW="1854000" imgH="215640" progId="Equation.3">
                  <p:embed/>
                  <p:pic>
                    <p:nvPicPr>
                      <p:cNvPr id="1229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499" y="4446919"/>
                        <a:ext cx="5954713" cy="547688"/>
                      </a:xfrm>
                      <a:prstGeom prst="rect">
                        <a:avLst/>
                      </a:prstGeom>
                      <a:solidFill>
                        <a:schemeClr val="accent1"/>
                      </a:solidFill>
                      <a:ln w="9525">
                        <a:solidFill>
                          <a:schemeClr val="tx1"/>
                        </a:solidFill>
                        <a:miter lim="800000"/>
                        <a:headEnd/>
                        <a:tailEnd/>
                      </a:ln>
                    </p:spPr>
                  </p:pic>
                </p:oleObj>
              </mc:Fallback>
            </mc:AlternateContent>
          </a:graphicData>
        </a:graphic>
      </p:graphicFrame>
      <p:pic>
        <p:nvPicPr>
          <p:cNvPr id="2" name="Picture 1"/>
          <p:cNvPicPr>
            <a:picLocks noChangeAspect="1"/>
          </p:cNvPicPr>
          <p:nvPr/>
        </p:nvPicPr>
        <p:blipFill>
          <a:blip r:embed="rId7"/>
          <a:stretch>
            <a:fillRect/>
          </a:stretch>
        </p:blipFill>
        <p:spPr>
          <a:xfrm>
            <a:off x="1450988" y="5188081"/>
            <a:ext cx="4800600" cy="1472577"/>
          </a:xfrm>
          <a:prstGeom prst="rect">
            <a:avLst/>
          </a:prstGeom>
        </p:spPr>
      </p:pic>
      <p:pic>
        <p:nvPicPr>
          <p:cNvPr id="26626" name="Picture 2" descr="Image result for acid base reaction of Hydrochloric acid and sodium hydroxid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2373454"/>
            <a:ext cx="5395795" cy="17223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376085" y="4831313"/>
            <a:ext cx="1423788" cy="369332"/>
          </a:xfrm>
          <a:prstGeom prst="rect">
            <a:avLst/>
          </a:prstGeom>
          <a:noFill/>
        </p:spPr>
        <p:txBody>
          <a:bodyPr wrap="none" rtlCol="0">
            <a:spAutoFit/>
          </a:bodyPr>
          <a:lstStyle/>
          <a:p>
            <a:r>
              <a:rPr lang="en-US" dirty="0" smtClean="0">
                <a:solidFill>
                  <a:srgbClr val="FFFF00"/>
                </a:solidFill>
              </a:rPr>
              <a:t>Compound  </a:t>
            </a:r>
            <a:endParaRPr lang="en-US" dirty="0">
              <a:solidFill>
                <a:srgbClr val="FFFF00"/>
              </a:solidFill>
            </a:endParaRPr>
          </a:p>
        </p:txBody>
      </p:sp>
      <p:sp>
        <p:nvSpPr>
          <p:cNvPr id="10" name="TextBox 9"/>
          <p:cNvSpPr txBox="1"/>
          <p:nvPr/>
        </p:nvSpPr>
        <p:spPr>
          <a:xfrm>
            <a:off x="1981200" y="4833858"/>
            <a:ext cx="1423788" cy="369332"/>
          </a:xfrm>
          <a:prstGeom prst="rect">
            <a:avLst/>
          </a:prstGeom>
          <a:noFill/>
        </p:spPr>
        <p:txBody>
          <a:bodyPr wrap="none" rtlCol="0">
            <a:spAutoFit/>
          </a:bodyPr>
          <a:lstStyle/>
          <a:p>
            <a:r>
              <a:rPr lang="en-US" dirty="0" smtClean="0">
                <a:solidFill>
                  <a:srgbClr val="FFFF00"/>
                </a:solidFill>
              </a:rPr>
              <a:t>Compound  </a:t>
            </a:r>
            <a:endParaRPr lang="en-US" dirty="0">
              <a:solidFill>
                <a:srgbClr val="FFFF00"/>
              </a:solidFill>
            </a:endParaRPr>
          </a:p>
        </p:txBody>
      </p:sp>
      <p:pic>
        <p:nvPicPr>
          <p:cNvPr id="3" name="Picture 2"/>
          <p:cNvPicPr>
            <a:picLocks noChangeAspect="1"/>
          </p:cNvPicPr>
          <p:nvPr/>
        </p:nvPicPr>
        <p:blipFill>
          <a:blip r:embed="rId9"/>
          <a:stretch>
            <a:fillRect/>
          </a:stretch>
        </p:blipFill>
        <p:spPr>
          <a:xfrm>
            <a:off x="5269861" y="4822057"/>
            <a:ext cx="1511939" cy="499915"/>
          </a:xfrm>
          <a:prstGeom prst="rect">
            <a:avLst/>
          </a:prstGeom>
        </p:spPr>
      </p:pic>
      <p:sp>
        <p:nvSpPr>
          <p:cNvPr id="12" name="TextBox 11"/>
          <p:cNvSpPr txBox="1"/>
          <p:nvPr/>
        </p:nvSpPr>
        <p:spPr>
          <a:xfrm>
            <a:off x="6857954" y="4917364"/>
            <a:ext cx="1423788" cy="369332"/>
          </a:xfrm>
          <a:prstGeom prst="rect">
            <a:avLst/>
          </a:prstGeom>
          <a:noFill/>
        </p:spPr>
        <p:txBody>
          <a:bodyPr wrap="none" rtlCol="0">
            <a:spAutoFit/>
          </a:bodyPr>
          <a:lstStyle/>
          <a:p>
            <a:r>
              <a:rPr lang="en-US" dirty="0" smtClean="0">
                <a:solidFill>
                  <a:srgbClr val="FFFF00"/>
                </a:solidFill>
              </a:rPr>
              <a:t>Compound  </a:t>
            </a:r>
            <a:endParaRPr lang="en-US" dirty="0">
              <a:solidFill>
                <a:srgbClr val="FFFF00"/>
              </a:solidFill>
            </a:endParaRPr>
          </a:p>
        </p:txBody>
      </p:sp>
    </p:spTree>
    <p:custDataLst>
      <p:tags r:id="rId2"/>
    </p:custDataLst>
    <p:extLst>
      <p:ext uri="{BB962C8B-B14F-4D97-AF65-F5344CB8AC3E}">
        <p14:creationId xmlns:p14="http://schemas.microsoft.com/office/powerpoint/2010/main" val="4668711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Acid-Base Reaction</a:t>
            </a:r>
          </a:p>
        </p:txBody>
      </p:sp>
      <p:pic>
        <p:nvPicPr>
          <p:cNvPr id="3" name="Picture 2"/>
          <p:cNvPicPr>
            <a:picLocks noChangeAspect="1"/>
          </p:cNvPicPr>
          <p:nvPr/>
        </p:nvPicPr>
        <p:blipFill>
          <a:blip r:embed="rId3"/>
          <a:stretch>
            <a:fillRect/>
          </a:stretch>
        </p:blipFill>
        <p:spPr>
          <a:xfrm>
            <a:off x="381000" y="1676400"/>
            <a:ext cx="4648200" cy="4648200"/>
          </a:xfrm>
          <a:prstGeom prst="rect">
            <a:avLst/>
          </a:prstGeom>
        </p:spPr>
      </p:pic>
      <p:pic>
        <p:nvPicPr>
          <p:cNvPr id="4" name="Picture 3"/>
          <p:cNvPicPr>
            <a:picLocks noChangeAspect="1"/>
          </p:cNvPicPr>
          <p:nvPr/>
        </p:nvPicPr>
        <p:blipFill>
          <a:blip r:embed="rId4"/>
          <a:stretch>
            <a:fillRect/>
          </a:stretch>
        </p:blipFill>
        <p:spPr>
          <a:xfrm>
            <a:off x="5633986" y="1676400"/>
            <a:ext cx="3042458" cy="4572000"/>
          </a:xfrm>
          <a:prstGeom prst="rect">
            <a:avLst/>
          </a:prstGeom>
        </p:spPr>
      </p:pic>
    </p:spTree>
    <p:custDataLst>
      <p:tags r:id="rId1"/>
    </p:custDataLst>
    <p:extLst>
      <p:ext uri="{BB962C8B-B14F-4D97-AF65-F5344CB8AC3E}">
        <p14:creationId xmlns:p14="http://schemas.microsoft.com/office/powerpoint/2010/main" val="3685052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a:t>Double-Replacement Reactions</a:t>
            </a:r>
          </a:p>
        </p:txBody>
      </p:sp>
      <p:sp>
        <p:nvSpPr>
          <p:cNvPr id="11268" name="Text Box 3"/>
          <p:cNvSpPr txBox="1">
            <a:spLocks noChangeArrowheads="1"/>
          </p:cNvSpPr>
          <p:nvPr/>
        </p:nvSpPr>
        <p:spPr bwMode="auto">
          <a:xfrm>
            <a:off x="457200" y="2057400"/>
            <a:ext cx="4343400" cy="2678113"/>
          </a:xfrm>
          <a:prstGeom prst="rect">
            <a:avLst/>
          </a:prstGeom>
          <a:noFill/>
          <a:ln w="9525">
            <a:noFill/>
            <a:miter lim="800000"/>
            <a:headEnd/>
            <a:tailEnd/>
          </a:ln>
        </p:spPr>
        <p:txBody>
          <a:bodyPr>
            <a:spAutoFit/>
          </a:bodyPr>
          <a:lstStyle/>
          <a:p>
            <a:r>
              <a:rPr lang="en-US" sz="2800" dirty="0">
                <a:latin typeface="Times New Roman" pitchFamily="18" charset="0"/>
              </a:rPr>
              <a:t>The formation of a </a:t>
            </a:r>
            <a:r>
              <a:rPr lang="en-US" sz="2800" u="sng" dirty="0">
                <a:solidFill>
                  <a:srgbClr val="FFC000"/>
                </a:solidFill>
                <a:latin typeface="Times New Roman" pitchFamily="18" charset="0"/>
              </a:rPr>
              <a:t>precipitate</a:t>
            </a:r>
            <a:r>
              <a:rPr lang="en-US" sz="2800" dirty="0">
                <a:latin typeface="Times New Roman" pitchFamily="18" charset="0"/>
              </a:rPr>
              <a:t> occurs when the cations of one reactant combine with the anions of another reactant to form an insoluble compound.</a:t>
            </a:r>
          </a:p>
        </p:txBody>
      </p:sp>
      <p:graphicFrame>
        <p:nvGraphicFramePr>
          <p:cNvPr id="11266" name="Object 4"/>
          <p:cNvGraphicFramePr>
            <a:graphicFrameLocks noChangeAspect="1"/>
          </p:cNvGraphicFramePr>
          <p:nvPr/>
        </p:nvGraphicFramePr>
        <p:xfrm>
          <a:off x="755650" y="5181600"/>
          <a:ext cx="7708900" cy="763588"/>
        </p:xfrm>
        <a:graphic>
          <a:graphicData uri="http://schemas.openxmlformats.org/presentationml/2006/ole">
            <mc:AlternateContent xmlns:mc="http://schemas.openxmlformats.org/markup-compatibility/2006">
              <mc:Choice xmlns:v="urn:schemas-microsoft-com:vml" Requires="v">
                <p:oleObj spid="_x0000_s36878" name="Equation" r:id="rId4" imgW="2387520" imgH="228600" progId="Equation.3">
                  <p:embed/>
                </p:oleObj>
              </mc:Choice>
              <mc:Fallback>
                <p:oleObj name="Equation" r:id="rId4" imgW="2387520" imgH="228600" progId="Equation.3">
                  <p:embed/>
                  <p:pic>
                    <p:nvPicPr>
                      <p:cNvPr id="1126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5181600"/>
                        <a:ext cx="7708900" cy="763588"/>
                      </a:xfrm>
                      <a:prstGeom prst="rect">
                        <a:avLst/>
                      </a:prstGeom>
                      <a:solidFill>
                        <a:schemeClr val="accent1"/>
                      </a:solidFill>
                      <a:ln w="9525">
                        <a:solidFill>
                          <a:schemeClr val="tx1"/>
                        </a:solidFill>
                        <a:miter lim="800000"/>
                        <a:headEnd/>
                        <a:tailEnd/>
                      </a:ln>
                    </p:spPr>
                  </p:pic>
                </p:oleObj>
              </mc:Fallback>
            </mc:AlternateContent>
          </a:graphicData>
        </a:graphic>
      </p:graphicFrame>
      <p:pic>
        <p:nvPicPr>
          <p:cNvPr id="11269" name="Picture 5"/>
          <p:cNvPicPr>
            <a:picLocks noChangeAspect="1" noChangeArrowheads="1"/>
          </p:cNvPicPr>
          <p:nvPr/>
        </p:nvPicPr>
        <p:blipFill>
          <a:blip r:embed="rId6" cstate="print"/>
          <a:srcRect/>
          <a:stretch>
            <a:fillRect/>
          </a:stretch>
        </p:blipFill>
        <p:spPr bwMode="auto">
          <a:xfrm>
            <a:off x="5029200" y="2286000"/>
            <a:ext cx="3048000" cy="2286000"/>
          </a:xfrm>
          <a:prstGeom prst="rect">
            <a:avLst/>
          </a:prstGeom>
          <a:noFill/>
          <a:ln w="9525">
            <a:noFill/>
            <a:miter lim="800000"/>
            <a:headEnd/>
            <a:tailEnd/>
          </a:ln>
        </p:spPr>
      </p:pic>
    </p:spTree>
    <p:custDataLst>
      <p:tags r:id="rId2"/>
    </p:custDataLst>
    <p:extLst>
      <p:ext uri="{BB962C8B-B14F-4D97-AF65-F5344CB8AC3E}">
        <p14:creationId xmlns:p14="http://schemas.microsoft.com/office/powerpoint/2010/main" val="22298099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Combustion Reaction</a:t>
            </a:r>
          </a:p>
        </p:txBody>
      </p:sp>
      <p:sp>
        <p:nvSpPr>
          <p:cNvPr id="3" name="Content Placeholder 2"/>
          <p:cNvSpPr>
            <a:spLocks noGrp="1"/>
          </p:cNvSpPr>
          <p:nvPr>
            <p:ph idx="1"/>
          </p:nvPr>
        </p:nvSpPr>
        <p:spPr>
          <a:xfrm>
            <a:off x="457200" y="1143000"/>
            <a:ext cx="8229600" cy="5181600"/>
          </a:xfrm>
        </p:spPr>
        <p:txBody>
          <a:bodyPr/>
          <a:lstStyle/>
          <a:p>
            <a:r>
              <a:rPr lang="en-US" dirty="0">
                <a:effectLst/>
              </a:rPr>
              <a:t>The reactant usually contains </a:t>
            </a:r>
            <a:r>
              <a:rPr lang="en-US" u="sng" dirty="0">
                <a:solidFill>
                  <a:srgbClr val="FFC000"/>
                </a:solidFill>
                <a:effectLst/>
              </a:rPr>
              <a:t>carbon and hydrogen</a:t>
            </a:r>
            <a:r>
              <a:rPr lang="en-US" dirty="0">
                <a:effectLst/>
              </a:rPr>
              <a:t> (hydrocarbon) reacting with </a:t>
            </a:r>
            <a:r>
              <a:rPr lang="en-US" u="sng" dirty="0">
                <a:effectLst/>
              </a:rPr>
              <a:t>oxygen</a:t>
            </a:r>
          </a:p>
          <a:p>
            <a:r>
              <a:rPr lang="en-US" dirty="0">
                <a:effectLst/>
              </a:rPr>
              <a:t>Product is usually </a:t>
            </a:r>
            <a:r>
              <a:rPr lang="en-US" u="sng" dirty="0">
                <a:solidFill>
                  <a:srgbClr val="FFC000"/>
                </a:solidFill>
                <a:effectLst/>
              </a:rPr>
              <a:t>carbon dioxide</a:t>
            </a:r>
            <a:r>
              <a:rPr lang="en-US" u="sng" dirty="0">
                <a:solidFill>
                  <a:srgbClr val="FFC000"/>
                </a:solidFill>
              </a:rPr>
              <a:t> </a:t>
            </a:r>
            <a:r>
              <a:rPr lang="en-US" dirty="0"/>
              <a:t>(CO</a:t>
            </a:r>
            <a:r>
              <a:rPr lang="en-US" baseline="-25000" dirty="0"/>
              <a:t>2</a:t>
            </a:r>
            <a:r>
              <a:rPr lang="en-US" dirty="0">
                <a:effectLst/>
              </a:rPr>
              <a:t>)and </a:t>
            </a:r>
            <a:r>
              <a:rPr lang="en-US" u="sng" dirty="0">
                <a:solidFill>
                  <a:srgbClr val="FFC000"/>
                </a:solidFill>
                <a:effectLst/>
              </a:rPr>
              <a:t>water</a:t>
            </a:r>
            <a:r>
              <a:rPr lang="en-US" dirty="0"/>
              <a:t> (H</a:t>
            </a:r>
            <a:r>
              <a:rPr lang="en-US" baseline="-25000" dirty="0"/>
              <a:t>2</a:t>
            </a:r>
            <a:r>
              <a:rPr lang="en-US" dirty="0"/>
              <a:t>O) </a:t>
            </a:r>
          </a:p>
          <a:p>
            <a:endParaRPr lang="en-US" dirty="0"/>
          </a:p>
          <a:p>
            <a:pPr marL="0" indent="0">
              <a:buNone/>
            </a:pPr>
            <a:endParaRPr lang="en-US" dirty="0"/>
          </a:p>
          <a:p>
            <a:r>
              <a:rPr lang="en-US" dirty="0"/>
              <a:t>Where </a:t>
            </a:r>
            <a:r>
              <a:rPr lang="en-US" dirty="0">
                <a:solidFill>
                  <a:srgbClr val="FFC000"/>
                </a:solidFill>
              </a:rPr>
              <a:t>x</a:t>
            </a:r>
            <a:r>
              <a:rPr lang="en-US" dirty="0"/>
              <a:t>= number of carbon atoms</a:t>
            </a:r>
          </a:p>
          <a:p>
            <a:r>
              <a:rPr lang="en-US" dirty="0"/>
              <a:t>          </a:t>
            </a:r>
            <a:r>
              <a:rPr lang="en-US" dirty="0">
                <a:solidFill>
                  <a:srgbClr val="FFC000"/>
                </a:solidFill>
              </a:rPr>
              <a:t>Y</a:t>
            </a:r>
            <a:r>
              <a:rPr lang="en-US" dirty="0"/>
              <a:t>= number of hydrogen atoms</a:t>
            </a:r>
          </a:p>
        </p:txBody>
      </p:sp>
      <p:sp>
        <p:nvSpPr>
          <p:cNvPr id="4" name="TextBox 3"/>
          <p:cNvSpPr txBox="1"/>
          <p:nvPr/>
        </p:nvSpPr>
        <p:spPr>
          <a:xfrm>
            <a:off x="457200" y="3931621"/>
            <a:ext cx="8534400" cy="707886"/>
          </a:xfrm>
          <a:prstGeom prst="rect">
            <a:avLst/>
          </a:prstGeom>
          <a:noFill/>
          <a:ln>
            <a:solidFill>
              <a:schemeClr val="bg2">
                <a:lumMod val="60000"/>
                <a:lumOff val="40000"/>
              </a:schemeClr>
            </a:solidFill>
          </a:ln>
        </p:spPr>
        <p:txBody>
          <a:bodyPr wrap="square" rtlCol="0">
            <a:spAutoFit/>
          </a:bodyPr>
          <a:lstStyle/>
          <a:p>
            <a:r>
              <a:rPr lang="en-US" sz="4000" dirty="0"/>
              <a:t>C</a:t>
            </a:r>
            <a:r>
              <a:rPr lang="en-US" sz="4000" baseline="-25000" dirty="0"/>
              <a:t>x</a:t>
            </a:r>
            <a:r>
              <a:rPr lang="en-US" sz="4000" dirty="0"/>
              <a:t>H</a:t>
            </a:r>
            <a:r>
              <a:rPr lang="en-US" sz="4000" baseline="-25000" dirty="0"/>
              <a:t>y</a:t>
            </a:r>
            <a:r>
              <a:rPr lang="en-US" sz="4000" dirty="0"/>
              <a:t>   +    O</a:t>
            </a:r>
            <a:r>
              <a:rPr lang="en-US" sz="4000" baseline="-25000" dirty="0"/>
              <a:t>2</a:t>
            </a:r>
            <a:r>
              <a:rPr lang="en-US" sz="4000" dirty="0"/>
              <a:t>             CO</a:t>
            </a:r>
            <a:r>
              <a:rPr lang="en-US" sz="4000" baseline="-25000" dirty="0"/>
              <a:t>2</a:t>
            </a:r>
            <a:r>
              <a:rPr lang="en-US" sz="4000" dirty="0"/>
              <a:t>   +  H</a:t>
            </a:r>
            <a:r>
              <a:rPr lang="en-US" sz="4000" baseline="-25000" dirty="0"/>
              <a:t>2</a:t>
            </a:r>
            <a:r>
              <a:rPr lang="en-US" sz="4000" dirty="0"/>
              <a:t>O  </a:t>
            </a:r>
          </a:p>
        </p:txBody>
      </p:sp>
      <p:cxnSp>
        <p:nvCxnSpPr>
          <p:cNvPr id="6" name="Straight Arrow Connector 5"/>
          <p:cNvCxnSpPr/>
          <p:nvPr/>
        </p:nvCxnSpPr>
        <p:spPr bwMode="auto">
          <a:xfrm>
            <a:off x="4191000" y="4285564"/>
            <a:ext cx="1066800"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Tree>
    <p:custDataLst>
      <p:tags r:id="rId1"/>
    </p:custDataLst>
    <p:extLst>
      <p:ext uri="{BB962C8B-B14F-4D97-AF65-F5344CB8AC3E}">
        <p14:creationId xmlns:p14="http://schemas.microsoft.com/office/powerpoint/2010/main" val="21541293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Combustion of methane gas</a:t>
            </a:r>
          </a:p>
        </p:txBody>
      </p:sp>
      <p:pic>
        <p:nvPicPr>
          <p:cNvPr id="27650" name="Picture 2" descr="Image result for combustion of methan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2032" y="1417638"/>
            <a:ext cx="8759935" cy="5105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559376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Example </a:t>
            </a:r>
          </a:p>
        </p:txBody>
      </p:sp>
      <p:sp>
        <p:nvSpPr>
          <p:cNvPr id="4" name="Content Placeholder 3"/>
          <p:cNvSpPr>
            <a:spLocks noGrp="1"/>
          </p:cNvSpPr>
          <p:nvPr>
            <p:ph idx="1"/>
          </p:nvPr>
        </p:nvSpPr>
        <p:spPr>
          <a:xfrm>
            <a:off x="454025" y="1836738"/>
            <a:ext cx="8229600" cy="5257800"/>
          </a:xfrm>
        </p:spPr>
        <p:txBody>
          <a:bodyPr/>
          <a:lstStyle/>
          <a:p>
            <a:r>
              <a:rPr lang="en-US" dirty="0"/>
              <a:t>Combustion of gasoline</a:t>
            </a:r>
          </a:p>
          <a:p>
            <a:endParaRPr lang="en-US" dirty="0"/>
          </a:p>
          <a:p>
            <a:endParaRPr lang="en-US" dirty="0"/>
          </a:p>
          <a:p>
            <a:endParaRPr lang="en-US" dirty="0"/>
          </a:p>
          <a:p>
            <a:pPr marL="0" indent="0">
              <a:buNone/>
            </a:pPr>
            <a:endParaRPr lang="en-US" dirty="0"/>
          </a:p>
          <a:p>
            <a:r>
              <a:rPr lang="en-US" dirty="0"/>
              <a:t>Incomplete combustion (not enough Oxygen) can lead to the formation of </a:t>
            </a:r>
            <a:r>
              <a:rPr lang="en-US" u="sng" dirty="0">
                <a:solidFill>
                  <a:srgbClr val="FFC000"/>
                </a:solidFill>
              </a:rPr>
              <a:t>Carbon and carbon monoxide )poisonous gas)</a:t>
            </a:r>
          </a:p>
        </p:txBody>
      </p:sp>
      <p:pic>
        <p:nvPicPr>
          <p:cNvPr id="3" name="Picture 2"/>
          <p:cNvPicPr>
            <a:picLocks noChangeAspect="1"/>
          </p:cNvPicPr>
          <p:nvPr/>
        </p:nvPicPr>
        <p:blipFill>
          <a:blip r:embed="rId3"/>
          <a:stretch>
            <a:fillRect/>
          </a:stretch>
        </p:blipFill>
        <p:spPr>
          <a:xfrm>
            <a:off x="600075" y="2667000"/>
            <a:ext cx="7937500" cy="1666875"/>
          </a:xfrm>
          <a:prstGeom prst="rect">
            <a:avLst/>
          </a:prstGeom>
        </p:spPr>
      </p:pic>
    </p:spTree>
    <p:custDataLst>
      <p:tags r:id="rId1"/>
    </p:custDataLst>
    <p:extLst>
      <p:ext uri="{BB962C8B-B14F-4D97-AF65-F5344CB8AC3E}">
        <p14:creationId xmlns:p14="http://schemas.microsoft.com/office/powerpoint/2010/main" val="1287650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defRPr/>
            </a:pPr>
            <a:r>
              <a:rPr lang="en-US" dirty="0"/>
              <a:t>Chemical Equation example</a:t>
            </a:r>
          </a:p>
        </p:txBody>
      </p:sp>
      <p:sp>
        <p:nvSpPr>
          <p:cNvPr id="1028" name="Rectangle 3"/>
          <p:cNvSpPr>
            <a:spLocks noGrp="1" noChangeArrowheads="1"/>
          </p:cNvSpPr>
          <p:nvPr>
            <p:ph type="body" sz="half" idx="1"/>
          </p:nvPr>
        </p:nvSpPr>
        <p:spPr>
          <a:xfrm>
            <a:off x="457200" y="1600200"/>
            <a:ext cx="8305800" cy="4530725"/>
          </a:xfrm>
        </p:spPr>
        <p:txBody>
          <a:bodyPr/>
          <a:lstStyle/>
          <a:p>
            <a:pPr eaLnBrk="1" hangingPunct="1">
              <a:defRPr/>
            </a:pPr>
            <a:r>
              <a:rPr lang="en-US" dirty="0"/>
              <a:t>Example </a:t>
            </a:r>
            <a:r>
              <a:rPr lang="en-US" dirty="0" smtClean="0"/>
              <a:t>Equation1</a:t>
            </a:r>
            <a:endParaRPr lang="en-US" dirty="0"/>
          </a:p>
        </p:txBody>
      </p:sp>
      <p:graphicFrame>
        <p:nvGraphicFramePr>
          <p:cNvPr id="2050" name="Object 4"/>
          <p:cNvGraphicFramePr>
            <a:graphicFrameLocks noGrp="1" noChangeAspect="1"/>
          </p:cNvGraphicFramePr>
          <p:nvPr>
            <p:ph sz="half" idx="2"/>
            <p:extLst>
              <p:ext uri="{D42A27DB-BD31-4B8C-83A1-F6EECF244321}">
                <p14:modId xmlns:p14="http://schemas.microsoft.com/office/powerpoint/2010/main" val="1670984208"/>
              </p:ext>
            </p:extLst>
          </p:nvPr>
        </p:nvGraphicFramePr>
        <p:xfrm>
          <a:off x="375473" y="3251161"/>
          <a:ext cx="8041989" cy="780546"/>
        </p:xfrm>
        <a:graphic>
          <a:graphicData uri="http://schemas.openxmlformats.org/presentationml/2006/ole">
            <mc:AlternateContent xmlns:mc="http://schemas.openxmlformats.org/markup-compatibility/2006">
              <mc:Choice xmlns:v="urn:schemas-microsoft-com:vml" Requires="v">
                <p:oleObj spid="_x0000_s2147" name="Equation" r:id="rId4" imgW="2222280" imgH="228600" progId="Equation.3">
                  <p:embed/>
                </p:oleObj>
              </mc:Choice>
              <mc:Fallback>
                <p:oleObj name="Equation" r:id="rId4" imgW="222228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473" y="3251161"/>
                        <a:ext cx="8041989" cy="780546"/>
                      </a:xfrm>
                      <a:prstGeom prst="rect">
                        <a:avLst/>
                      </a:prstGeom>
                      <a:solidFill>
                        <a:schemeClr val="bg1">
                          <a:lumMod val="90000"/>
                          <a:lumOff val="10000"/>
                        </a:schemeClr>
                      </a:solidFill>
                    </p:spPr>
                  </p:pic>
                </p:oleObj>
              </mc:Fallback>
            </mc:AlternateContent>
          </a:graphicData>
        </a:graphic>
      </p:graphicFrame>
      <p:sp>
        <p:nvSpPr>
          <p:cNvPr id="9222" name="Text Box 6"/>
          <p:cNvSpPr txBox="1">
            <a:spLocks noChangeArrowheads="1"/>
          </p:cNvSpPr>
          <p:nvPr/>
        </p:nvSpPr>
        <p:spPr bwMode="auto">
          <a:xfrm>
            <a:off x="609600" y="2514600"/>
            <a:ext cx="5506636" cy="523220"/>
          </a:xfrm>
          <a:prstGeom prst="rect">
            <a:avLst/>
          </a:prstGeom>
          <a:noFill/>
          <a:ln w="9525">
            <a:noFill/>
            <a:miter lim="800000"/>
            <a:headEnd/>
            <a:tailEnd/>
          </a:ln>
        </p:spPr>
        <p:txBody>
          <a:bodyPr wrap="none">
            <a:spAutoFit/>
          </a:bodyPr>
          <a:lstStyle/>
          <a:p>
            <a:r>
              <a:rPr lang="en-US" sz="2800" b="1" u="sng" dirty="0">
                <a:solidFill>
                  <a:srgbClr val="FFFF00"/>
                </a:solidFill>
                <a:latin typeface="Sylfaen" pitchFamily="18" charset="0"/>
              </a:rPr>
              <a:t>Methane  </a:t>
            </a:r>
            <a:r>
              <a:rPr lang="en-US" sz="2800" b="1" dirty="0">
                <a:solidFill>
                  <a:srgbClr val="FFFF00"/>
                </a:solidFill>
                <a:latin typeface="Sylfaen" pitchFamily="18" charset="0"/>
              </a:rPr>
              <a:t>gas burning/ combustion </a:t>
            </a:r>
          </a:p>
        </p:txBody>
      </p:sp>
      <p:pic>
        <p:nvPicPr>
          <p:cNvPr id="2054" name="Picture 7"/>
          <p:cNvPicPr>
            <a:picLocks noChangeAspect="1" noChangeArrowheads="1"/>
          </p:cNvPicPr>
          <p:nvPr/>
        </p:nvPicPr>
        <p:blipFill>
          <a:blip r:embed="rId6" cstate="print"/>
          <a:srcRect/>
          <a:stretch>
            <a:fillRect/>
          </a:stretch>
        </p:blipFill>
        <p:spPr bwMode="auto">
          <a:xfrm>
            <a:off x="7442047" y="4170636"/>
            <a:ext cx="1605115" cy="2606965"/>
          </a:xfrm>
          <a:prstGeom prst="rect">
            <a:avLst/>
          </a:prstGeom>
          <a:noFill/>
          <a:ln w="9525">
            <a:noFill/>
            <a:miter lim="800000"/>
            <a:headEnd/>
            <a:tailEnd/>
          </a:ln>
        </p:spPr>
      </p:pic>
      <p:sp>
        <p:nvSpPr>
          <p:cNvPr id="9224" name="AutoShape 8"/>
          <p:cNvSpPr>
            <a:spLocks/>
          </p:cNvSpPr>
          <p:nvPr/>
        </p:nvSpPr>
        <p:spPr bwMode="auto">
          <a:xfrm rot="5400000" flipH="1" flipV="1">
            <a:off x="2019300" y="3314787"/>
            <a:ext cx="228600" cy="1981200"/>
          </a:xfrm>
          <a:prstGeom prst="leftBrace">
            <a:avLst>
              <a:gd name="adj1" fmla="val 72222"/>
              <a:gd name="adj2" fmla="val 50000"/>
            </a:avLst>
          </a:prstGeom>
          <a:noFill/>
          <a:ln w="9525">
            <a:solidFill>
              <a:schemeClr val="tx1"/>
            </a:solidFill>
            <a:round/>
            <a:headEnd/>
            <a:tailEnd/>
          </a:ln>
        </p:spPr>
        <p:txBody>
          <a:bodyPr wrap="none" anchor="ctr"/>
          <a:lstStyle/>
          <a:p>
            <a:endParaRPr lang="en-US"/>
          </a:p>
        </p:txBody>
      </p:sp>
      <p:sp>
        <p:nvSpPr>
          <p:cNvPr id="9225" name="AutoShape 9"/>
          <p:cNvSpPr>
            <a:spLocks/>
          </p:cNvSpPr>
          <p:nvPr/>
        </p:nvSpPr>
        <p:spPr bwMode="auto">
          <a:xfrm rot="5400000" flipH="1" flipV="1">
            <a:off x="5955393" y="3143250"/>
            <a:ext cx="228600" cy="2209800"/>
          </a:xfrm>
          <a:prstGeom prst="leftBrace">
            <a:avLst>
              <a:gd name="adj1" fmla="val 80556"/>
              <a:gd name="adj2" fmla="val 50000"/>
            </a:avLst>
          </a:prstGeom>
          <a:noFill/>
          <a:ln w="9525">
            <a:solidFill>
              <a:schemeClr val="tx1"/>
            </a:solidFill>
            <a:round/>
            <a:headEnd/>
            <a:tailEnd/>
          </a:ln>
        </p:spPr>
        <p:txBody>
          <a:bodyPr wrap="none" anchor="ctr"/>
          <a:lstStyle/>
          <a:p>
            <a:endParaRPr lang="en-US"/>
          </a:p>
        </p:txBody>
      </p:sp>
      <p:sp>
        <p:nvSpPr>
          <p:cNvPr id="9226" name="Text Box 10"/>
          <p:cNvSpPr txBox="1">
            <a:spLocks noChangeArrowheads="1"/>
          </p:cNvSpPr>
          <p:nvPr/>
        </p:nvSpPr>
        <p:spPr bwMode="auto">
          <a:xfrm>
            <a:off x="1195541" y="4696617"/>
            <a:ext cx="1568450" cy="366713"/>
          </a:xfrm>
          <a:prstGeom prst="rect">
            <a:avLst/>
          </a:prstGeom>
          <a:noFill/>
          <a:ln w="9525">
            <a:noFill/>
            <a:miter lim="800000"/>
            <a:headEnd/>
            <a:tailEnd/>
          </a:ln>
        </p:spPr>
        <p:txBody>
          <a:bodyPr wrap="none">
            <a:spAutoFit/>
          </a:bodyPr>
          <a:lstStyle/>
          <a:p>
            <a:r>
              <a:rPr lang="en-US" dirty="0"/>
              <a:t>REACTANTS</a:t>
            </a:r>
          </a:p>
        </p:txBody>
      </p:sp>
      <p:sp>
        <p:nvSpPr>
          <p:cNvPr id="9227" name="Text Box 11"/>
          <p:cNvSpPr txBox="1">
            <a:spLocks noChangeArrowheads="1"/>
          </p:cNvSpPr>
          <p:nvPr/>
        </p:nvSpPr>
        <p:spPr bwMode="auto">
          <a:xfrm>
            <a:off x="5344433" y="4696618"/>
            <a:ext cx="1460500" cy="366713"/>
          </a:xfrm>
          <a:prstGeom prst="rect">
            <a:avLst/>
          </a:prstGeom>
          <a:noFill/>
          <a:ln w="9525">
            <a:noFill/>
            <a:miter lim="800000"/>
            <a:headEnd/>
            <a:tailEnd/>
          </a:ln>
        </p:spPr>
        <p:txBody>
          <a:bodyPr wrap="none">
            <a:spAutoFit/>
          </a:bodyPr>
          <a:lstStyle/>
          <a:p>
            <a:r>
              <a:rPr lang="en-US" dirty="0"/>
              <a:t>PRODUCTS</a:t>
            </a:r>
          </a:p>
        </p:txBody>
      </p:sp>
      <p:sp>
        <p:nvSpPr>
          <p:cNvPr id="9228" name="AutoShape 12"/>
          <p:cNvSpPr>
            <a:spLocks/>
          </p:cNvSpPr>
          <p:nvPr/>
        </p:nvSpPr>
        <p:spPr bwMode="auto">
          <a:xfrm rot="5400000" flipH="1" flipV="1">
            <a:off x="4015468" y="3908058"/>
            <a:ext cx="228600" cy="533400"/>
          </a:xfrm>
          <a:prstGeom prst="leftBrace">
            <a:avLst>
              <a:gd name="adj1" fmla="val 19444"/>
              <a:gd name="adj2" fmla="val 50000"/>
            </a:avLst>
          </a:prstGeom>
          <a:noFill/>
          <a:ln w="9525">
            <a:solidFill>
              <a:schemeClr val="tx1"/>
            </a:solidFill>
            <a:round/>
            <a:headEnd/>
            <a:tailEnd/>
          </a:ln>
        </p:spPr>
        <p:txBody>
          <a:bodyPr wrap="none" anchor="ctr"/>
          <a:lstStyle/>
          <a:p>
            <a:endParaRPr lang="en-US"/>
          </a:p>
        </p:txBody>
      </p:sp>
      <p:sp>
        <p:nvSpPr>
          <p:cNvPr id="9229" name="Text Box 13"/>
          <p:cNvSpPr txBox="1">
            <a:spLocks noChangeArrowheads="1"/>
          </p:cNvSpPr>
          <p:nvPr/>
        </p:nvSpPr>
        <p:spPr bwMode="auto">
          <a:xfrm>
            <a:off x="3727450" y="4513261"/>
            <a:ext cx="844550" cy="366713"/>
          </a:xfrm>
          <a:prstGeom prst="rect">
            <a:avLst/>
          </a:prstGeom>
          <a:noFill/>
          <a:ln w="9525">
            <a:noFill/>
            <a:miter lim="800000"/>
            <a:headEnd/>
            <a:tailEnd/>
          </a:ln>
        </p:spPr>
        <p:txBody>
          <a:bodyPr wrap="none">
            <a:spAutoFit/>
          </a:bodyPr>
          <a:lstStyle/>
          <a:p>
            <a:r>
              <a:rPr lang="en-US" dirty="0"/>
              <a:t>yields</a:t>
            </a:r>
          </a:p>
        </p:txBody>
      </p:sp>
      <p:sp>
        <p:nvSpPr>
          <p:cNvPr id="2" name="TextBox 1"/>
          <p:cNvSpPr txBox="1"/>
          <p:nvPr/>
        </p:nvSpPr>
        <p:spPr>
          <a:xfrm>
            <a:off x="583062" y="3251161"/>
            <a:ext cx="1245738" cy="707886"/>
          </a:xfrm>
          <a:prstGeom prst="rect">
            <a:avLst/>
          </a:prstGeom>
          <a:solidFill>
            <a:schemeClr val="bg2"/>
          </a:solidFill>
        </p:spPr>
        <p:txBody>
          <a:bodyPr wrap="square" rtlCol="0">
            <a:spAutoFit/>
          </a:bodyPr>
          <a:lstStyle/>
          <a:p>
            <a:r>
              <a:rPr lang="en-US" sz="4000" dirty="0"/>
              <a:t>CH</a:t>
            </a:r>
            <a:r>
              <a:rPr lang="en-US" sz="4000" baseline="-25000" dirty="0"/>
              <a:t>4</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ipe(left)">
                                      <p:cBhvr>
                                        <p:cTn id="7" dur="500"/>
                                        <p:tgtEl>
                                          <p:spTgt spid="92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wipe(down)">
                                      <p:cBhvr>
                                        <p:cTn id="12" dur="500"/>
                                        <p:tgtEl>
                                          <p:spTgt spid="922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225"/>
                                        </p:tgtEl>
                                        <p:attrNameLst>
                                          <p:attrName>style.visibility</p:attrName>
                                        </p:attrNameLst>
                                      </p:cBhvr>
                                      <p:to>
                                        <p:strVal val="visible"/>
                                      </p:to>
                                    </p:set>
                                    <p:animEffect transition="in" filter="wipe(down)">
                                      <p:cBhvr>
                                        <p:cTn id="21" dur="500"/>
                                        <p:tgtEl>
                                          <p:spTgt spid="922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22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228"/>
                                        </p:tgtEl>
                                        <p:attrNameLst>
                                          <p:attrName>style.visibility</p:attrName>
                                        </p:attrNameLst>
                                      </p:cBhvr>
                                      <p:to>
                                        <p:strVal val="visible"/>
                                      </p:to>
                                    </p:set>
                                    <p:animEffect transition="in" filter="wipe(down)">
                                      <p:cBhvr>
                                        <p:cTn id="30" dur="500"/>
                                        <p:tgtEl>
                                          <p:spTgt spid="922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4" grpId="0" animBg="1"/>
      <p:bldP spid="9225" grpId="0" animBg="1"/>
      <p:bldP spid="9226" grpId="0"/>
      <p:bldP spid="9227" grpId="0"/>
      <p:bldP spid="9228" grpId="0" animBg="1"/>
      <p:bldP spid="922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Image result for combustion reaction of methan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9756" y="1600200"/>
            <a:ext cx="8004487" cy="3733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426549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for understanding 3</a:t>
            </a:r>
            <a:endParaRPr lang="en-US" dirty="0"/>
          </a:p>
        </p:txBody>
      </p:sp>
      <p:sp>
        <p:nvSpPr>
          <p:cNvPr id="3" name="Content Placeholder 2"/>
          <p:cNvSpPr>
            <a:spLocks noGrp="1"/>
          </p:cNvSpPr>
          <p:nvPr>
            <p:ph idx="1"/>
          </p:nvPr>
        </p:nvSpPr>
        <p:spPr/>
        <p:txBody>
          <a:bodyPr/>
          <a:lstStyle/>
          <a:p>
            <a:pPr marL="0" lvl="0" indent="0">
              <a:buNone/>
            </a:pPr>
            <a:r>
              <a:rPr lang="en-US" dirty="0" smtClean="0">
                <a:effectLst/>
              </a:rPr>
              <a:t>1. What </a:t>
            </a:r>
            <a:r>
              <a:rPr lang="en-US" dirty="0">
                <a:effectLst/>
              </a:rPr>
              <a:t>is the difference between single replacement and double replacement reactions?</a:t>
            </a:r>
          </a:p>
          <a:p>
            <a:pPr marL="0" lvl="0" indent="0">
              <a:buNone/>
            </a:pPr>
            <a:r>
              <a:rPr lang="en-US" dirty="0" smtClean="0">
                <a:effectLst/>
              </a:rPr>
              <a:t>2. Give </a:t>
            </a:r>
            <a:r>
              <a:rPr lang="en-US" dirty="0">
                <a:effectLst/>
              </a:rPr>
              <a:t>an </a:t>
            </a:r>
            <a:r>
              <a:rPr lang="en-US" dirty="0" smtClean="0">
                <a:effectLst/>
              </a:rPr>
              <a:t>example equation </a:t>
            </a:r>
            <a:r>
              <a:rPr lang="en-US" dirty="0">
                <a:effectLst/>
              </a:rPr>
              <a:t>of a single replacement and a double replacement reaction; </a:t>
            </a:r>
          </a:p>
          <a:p>
            <a:pPr marL="0" indent="0">
              <a:buNone/>
            </a:pPr>
            <a:r>
              <a:rPr lang="en-US" dirty="0">
                <a:effectLst/>
              </a:rPr>
              <a:t> </a:t>
            </a:r>
          </a:p>
          <a:p>
            <a:pPr marL="0" lvl="0" indent="0">
              <a:buNone/>
            </a:pPr>
            <a:r>
              <a:rPr lang="en-US" dirty="0" smtClean="0">
                <a:effectLst/>
              </a:rPr>
              <a:t>3. What </a:t>
            </a:r>
            <a:r>
              <a:rPr lang="en-US" dirty="0">
                <a:effectLst/>
              </a:rPr>
              <a:t>are the products of </a:t>
            </a:r>
            <a:r>
              <a:rPr lang="en-US" dirty="0" smtClean="0">
                <a:effectLst/>
              </a:rPr>
              <a:t>combustion </a:t>
            </a:r>
            <a:r>
              <a:rPr lang="en-US" dirty="0">
                <a:effectLst/>
              </a:rPr>
              <a:t>reaction? </a:t>
            </a:r>
          </a:p>
        </p:txBody>
      </p:sp>
    </p:spTree>
    <p:extLst>
      <p:ext uri="{BB962C8B-B14F-4D97-AF65-F5344CB8AC3E}">
        <p14:creationId xmlns:p14="http://schemas.microsoft.com/office/powerpoint/2010/main" val="19935800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for understanding 4</a:t>
            </a:r>
            <a:endParaRPr lang="en-US" dirty="0"/>
          </a:p>
        </p:txBody>
      </p:sp>
      <p:sp>
        <p:nvSpPr>
          <p:cNvPr id="3" name="Content Placeholder 2"/>
          <p:cNvSpPr>
            <a:spLocks noGrp="1"/>
          </p:cNvSpPr>
          <p:nvPr>
            <p:ph idx="1"/>
          </p:nvPr>
        </p:nvSpPr>
        <p:spPr/>
        <p:txBody>
          <a:bodyPr/>
          <a:lstStyle/>
          <a:p>
            <a:r>
              <a:rPr lang="pl-PL" dirty="0"/>
              <a:t>1. </a:t>
            </a:r>
            <a:r>
              <a:rPr lang="en-US" dirty="0"/>
              <a:t>__</a:t>
            </a:r>
            <a:r>
              <a:rPr lang="pl-PL" dirty="0"/>
              <a:t>KI + </a:t>
            </a:r>
            <a:r>
              <a:rPr lang="en-US" dirty="0"/>
              <a:t>__</a:t>
            </a:r>
            <a:r>
              <a:rPr lang="pl-PL" dirty="0"/>
              <a:t>Pb(NO</a:t>
            </a:r>
            <a:r>
              <a:rPr lang="pl-PL" baseline="-25000" dirty="0"/>
              <a:t>3</a:t>
            </a:r>
            <a:r>
              <a:rPr lang="pl-PL" dirty="0"/>
              <a:t>)</a:t>
            </a:r>
            <a:r>
              <a:rPr lang="pl-PL" baseline="-25000" dirty="0"/>
              <a:t>2</a:t>
            </a:r>
            <a:r>
              <a:rPr lang="pl-PL" dirty="0"/>
              <a:t> → </a:t>
            </a:r>
            <a:r>
              <a:rPr lang="en-US" dirty="0"/>
              <a:t>__</a:t>
            </a:r>
            <a:r>
              <a:rPr lang="pl-PL" dirty="0"/>
              <a:t>KNO</a:t>
            </a:r>
            <a:r>
              <a:rPr lang="pl-PL" baseline="-25000" dirty="0"/>
              <a:t>3</a:t>
            </a:r>
            <a:r>
              <a:rPr lang="pl-PL" dirty="0"/>
              <a:t> +</a:t>
            </a:r>
            <a:r>
              <a:rPr lang="en-US" dirty="0"/>
              <a:t>__</a:t>
            </a:r>
            <a:r>
              <a:rPr lang="pl-PL" dirty="0"/>
              <a:t>PbI</a:t>
            </a:r>
            <a:r>
              <a:rPr lang="pl-PL" baseline="-25000" dirty="0"/>
              <a:t>2</a:t>
            </a:r>
            <a:endParaRPr lang="en-US" baseline="-25000" dirty="0"/>
          </a:p>
          <a:p>
            <a:pPr marL="0" indent="0">
              <a:buNone/>
            </a:pPr>
            <a:endParaRPr lang="en-US" baseline="-25000" dirty="0"/>
          </a:p>
          <a:p>
            <a:pPr marL="0" indent="0">
              <a:buNone/>
            </a:pPr>
            <a:endParaRPr lang="pl-PL" baseline="-25000" dirty="0"/>
          </a:p>
          <a:p>
            <a:r>
              <a:rPr lang="en-US" dirty="0"/>
              <a:t>2. __S + __O</a:t>
            </a:r>
            <a:r>
              <a:rPr lang="en-US" baseline="-25000" dirty="0"/>
              <a:t>2</a:t>
            </a:r>
            <a:r>
              <a:rPr lang="en-US" dirty="0"/>
              <a:t> → __SO</a:t>
            </a:r>
            <a:r>
              <a:rPr lang="en-US" baseline="-25000" dirty="0"/>
              <a:t>3</a:t>
            </a:r>
          </a:p>
          <a:p>
            <a:endParaRPr lang="en-US" baseline="-25000" dirty="0"/>
          </a:p>
          <a:p>
            <a:endParaRPr lang="en-US" baseline="-25000" dirty="0"/>
          </a:p>
          <a:p>
            <a:r>
              <a:rPr lang="en-US" dirty="0"/>
              <a:t>3. __KI  +  Cl</a:t>
            </a:r>
            <a:r>
              <a:rPr lang="en-US" baseline="-25000" dirty="0"/>
              <a:t>2</a:t>
            </a:r>
            <a:r>
              <a:rPr lang="en-US" dirty="0"/>
              <a:t> → __</a:t>
            </a:r>
            <a:r>
              <a:rPr lang="en-US" dirty="0" err="1"/>
              <a:t>KCl</a:t>
            </a:r>
            <a:r>
              <a:rPr lang="en-US" dirty="0"/>
              <a:t> + I</a:t>
            </a:r>
            <a:r>
              <a:rPr lang="en-US" baseline="-25000" dirty="0"/>
              <a:t>2</a:t>
            </a:r>
          </a:p>
          <a:p>
            <a:endParaRPr lang="en-US" dirty="0"/>
          </a:p>
          <a:p>
            <a:endParaRPr lang="en-US" dirty="0"/>
          </a:p>
        </p:txBody>
      </p:sp>
      <p:sp>
        <p:nvSpPr>
          <p:cNvPr id="4" name="Text Box 4"/>
          <p:cNvSpPr txBox="1">
            <a:spLocks noChangeArrowheads="1"/>
          </p:cNvSpPr>
          <p:nvPr/>
        </p:nvSpPr>
        <p:spPr bwMode="auto">
          <a:xfrm>
            <a:off x="1037069" y="2357438"/>
            <a:ext cx="3108325" cy="488950"/>
          </a:xfrm>
          <a:prstGeom prst="rect">
            <a:avLst/>
          </a:prstGeom>
          <a:solidFill>
            <a:schemeClr val="tx2"/>
          </a:solidFill>
          <a:ln w="9525">
            <a:noFill/>
            <a:miter lim="800000"/>
            <a:headEnd/>
            <a:tailEnd/>
          </a:ln>
        </p:spPr>
        <p:txBody>
          <a:bodyPr wrap="none">
            <a:spAutoFit/>
          </a:bodyPr>
          <a:lstStyle/>
          <a:p>
            <a:r>
              <a:rPr lang="en-US" sz="2600" b="1" dirty="0">
                <a:solidFill>
                  <a:srgbClr val="0A1400"/>
                </a:solidFill>
                <a:latin typeface="Times New Roman" pitchFamily="18" charset="0"/>
              </a:rPr>
              <a:t>Double Replacement</a:t>
            </a:r>
          </a:p>
        </p:txBody>
      </p:sp>
      <p:sp>
        <p:nvSpPr>
          <p:cNvPr id="5" name="Text Box 5"/>
          <p:cNvSpPr txBox="1">
            <a:spLocks noChangeArrowheads="1"/>
          </p:cNvSpPr>
          <p:nvPr/>
        </p:nvSpPr>
        <p:spPr bwMode="auto">
          <a:xfrm>
            <a:off x="1371600" y="3603625"/>
            <a:ext cx="1506537" cy="488950"/>
          </a:xfrm>
          <a:prstGeom prst="rect">
            <a:avLst/>
          </a:prstGeom>
          <a:solidFill>
            <a:schemeClr val="tx2"/>
          </a:solidFill>
          <a:ln w="9525">
            <a:noFill/>
            <a:miter lim="800000"/>
            <a:headEnd/>
            <a:tailEnd/>
          </a:ln>
        </p:spPr>
        <p:txBody>
          <a:bodyPr wrap="none">
            <a:spAutoFit/>
          </a:bodyPr>
          <a:lstStyle/>
          <a:p>
            <a:r>
              <a:rPr lang="en-US" sz="2600" b="1" dirty="0">
                <a:solidFill>
                  <a:srgbClr val="0A1400"/>
                </a:solidFill>
                <a:latin typeface="Times New Roman" pitchFamily="18" charset="0"/>
              </a:rPr>
              <a:t>Synthesis</a:t>
            </a:r>
          </a:p>
        </p:txBody>
      </p:sp>
      <p:sp>
        <p:nvSpPr>
          <p:cNvPr id="6" name="Text Box 6"/>
          <p:cNvSpPr txBox="1">
            <a:spLocks noChangeArrowheads="1"/>
          </p:cNvSpPr>
          <p:nvPr/>
        </p:nvSpPr>
        <p:spPr bwMode="auto">
          <a:xfrm>
            <a:off x="1146030" y="5073650"/>
            <a:ext cx="2962275" cy="488950"/>
          </a:xfrm>
          <a:prstGeom prst="rect">
            <a:avLst/>
          </a:prstGeom>
          <a:solidFill>
            <a:schemeClr val="tx2"/>
          </a:solidFill>
          <a:ln w="9525">
            <a:noFill/>
            <a:miter lim="800000"/>
            <a:headEnd/>
            <a:tailEnd/>
          </a:ln>
        </p:spPr>
        <p:txBody>
          <a:bodyPr wrap="none">
            <a:spAutoFit/>
          </a:bodyPr>
          <a:lstStyle/>
          <a:p>
            <a:r>
              <a:rPr lang="en-US" sz="2600" b="1">
                <a:solidFill>
                  <a:srgbClr val="0A1400"/>
                </a:solidFill>
                <a:latin typeface="Times New Roman" pitchFamily="18" charset="0"/>
              </a:rPr>
              <a:t>Single Replacement</a:t>
            </a:r>
          </a:p>
        </p:txBody>
      </p:sp>
    </p:spTree>
    <p:custDataLst>
      <p:tags r:id="rId1"/>
    </p:custDataLst>
    <p:extLst>
      <p:ext uri="{BB962C8B-B14F-4D97-AF65-F5344CB8AC3E}">
        <p14:creationId xmlns:p14="http://schemas.microsoft.com/office/powerpoint/2010/main" val="158785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autoUpdateAnimBg="0"/>
      <p:bldP spid="6"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eaLnBrk="1" hangingPunct="1">
              <a:spcBef>
                <a:spcPct val="50000"/>
              </a:spcBef>
              <a:buClr>
                <a:srgbClr val="FFFFFF"/>
              </a:buClr>
              <a:buSzPct val="75000"/>
              <a:buNone/>
            </a:pPr>
            <a:r>
              <a:rPr lang="en-US" b="1" kern="1200" dirty="0">
                <a:effectLst/>
                <a:latin typeface="Times New Roman" pitchFamily="18" charset="0"/>
                <a:cs typeface="Times New Roman" pitchFamily="18" charset="0"/>
              </a:rPr>
              <a:t>4. Mg + 2HCl → MgCl</a:t>
            </a:r>
            <a:r>
              <a:rPr lang="en-US" b="1" kern="1200" baseline="-30000" dirty="0">
                <a:effectLst/>
                <a:latin typeface="Times New Roman" pitchFamily="18" charset="0"/>
                <a:cs typeface="Times New Roman" pitchFamily="18" charset="0"/>
              </a:rPr>
              <a:t>2</a:t>
            </a:r>
            <a:r>
              <a:rPr lang="en-US" b="1" kern="1200" dirty="0">
                <a:effectLst/>
                <a:latin typeface="Times New Roman" pitchFamily="18" charset="0"/>
                <a:cs typeface="Times New Roman" pitchFamily="18" charset="0"/>
              </a:rPr>
              <a:t>  +  H</a:t>
            </a:r>
            <a:r>
              <a:rPr lang="en-US" b="1" kern="1200" baseline="-30000" dirty="0">
                <a:effectLst/>
                <a:latin typeface="Times New Roman" pitchFamily="18" charset="0"/>
                <a:cs typeface="Times New Roman" pitchFamily="18" charset="0"/>
              </a:rPr>
              <a:t>2</a:t>
            </a:r>
          </a:p>
          <a:p>
            <a:pPr marL="0" lvl="0" indent="0" eaLnBrk="1" hangingPunct="1">
              <a:spcBef>
                <a:spcPct val="50000"/>
              </a:spcBef>
              <a:buClr>
                <a:srgbClr val="FFFFFF"/>
              </a:buClr>
              <a:buSzPct val="75000"/>
              <a:buNone/>
            </a:pPr>
            <a:endParaRPr lang="en-US" b="1" kern="1200" baseline="-30000" dirty="0">
              <a:effectLst/>
              <a:latin typeface="Times New Roman" pitchFamily="18" charset="0"/>
              <a:cs typeface="Times New Roman" pitchFamily="18" charset="0"/>
            </a:endParaRPr>
          </a:p>
          <a:p>
            <a:pPr marL="0" lvl="0" indent="0" eaLnBrk="1" hangingPunct="1">
              <a:spcBef>
                <a:spcPct val="50000"/>
              </a:spcBef>
              <a:buClr>
                <a:srgbClr val="FFFFFF"/>
              </a:buClr>
              <a:buSzPct val="75000"/>
              <a:buNone/>
            </a:pPr>
            <a:endParaRPr lang="en-US" b="1" kern="1200" baseline="-30000" dirty="0">
              <a:effectLst/>
              <a:latin typeface="Times New Roman" pitchFamily="18" charset="0"/>
              <a:cs typeface="Times New Roman" pitchFamily="18" charset="0"/>
            </a:endParaRPr>
          </a:p>
          <a:p>
            <a:pPr marL="0" lvl="0" indent="0" eaLnBrk="1" hangingPunct="1">
              <a:spcBef>
                <a:spcPct val="50000"/>
              </a:spcBef>
              <a:buClr>
                <a:srgbClr val="FFFFFF"/>
              </a:buClr>
              <a:buSzPct val="75000"/>
              <a:buNone/>
            </a:pPr>
            <a:r>
              <a:rPr lang="en-US" b="1" kern="1200" dirty="0">
                <a:effectLst/>
                <a:latin typeface="Times New Roman" pitchFamily="18" charset="0"/>
                <a:cs typeface="Times New Roman" pitchFamily="18" charset="0"/>
              </a:rPr>
              <a:t>5. 2KClO</a:t>
            </a:r>
            <a:r>
              <a:rPr lang="en-US" b="1" kern="1200" baseline="-30000" dirty="0">
                <a:effectLst/>
                <a:latin typeface="Times New Roman" pitchFamily="18" charset="0"/>
                <a:cs typeface="Times New Roman" pitchFamily="18" charset="0"/>
              </a:rPr>
              <a:t>3</a:t>
            </a:r>
            <a:r>
              <a:rPr lang="en-US" b="1" kern="1200" dirty="0">
                <a:effectLst/>
                <a:latin typeface="Times New Roman" pitchFamily="18" charset="0"/>
                <a:cs typeface="Times New Roman" pitchFamily="18" charset="0"/>
              </a:rPr>
              <a:t> → 2KCl  +  3O</a:t>
            </a:r>
            <a:r>
              <a:rPr lang="en-US" b="1" kern="1200" baseline="-30000" dirty="0">
                <a:effectLst/>
                <a:latin typeface="Times New Roman" pitchFamily="18" charset="0"/>
                <a:cs typeface="Times New Roman" pitchFamily="18" charset="0"/>
              </a:rPr>
              <a:t>2</a:t>
            </a:r>
          </a:p>
          <a:p>
            <a:pPr marL="0" lvl="0" indent="0" eaLnBrk="1" hangingPunct="1">
              <a:spcBef>
                <a:spcPct val="50000"/>
              </a:spcBef>
              <a:buClr>
                <a:srgbClr val="FFFFFF"/>
              </a:buClr>
              <a:buSzPct val="75000"/>
              <a:buNone/>
            </a:pPr>
            <a:endParaRPr lang="en-US" b="1" kern="1200" baseline="-30000" dirty="0">
              <a:effectLst/>
              <a:latin typeface="Times New Roman" pitchFamily="18" charset="0"/>
              <a:cs typeface="Times New Roman" pitchFamily="18" charset="0"/>
            </a:endParaRPr>
          </a:p>
          <a:p>
            <a:pPr marL="0" lvl="0" indent="0" eaLnBrk="1" hangingPunct="1">
              <a:spcBef>
                <a:spcPct val="50000"/>
              </a:spcBef>
              <a:buClr>
                <a:srgbClr val="FFFFFF"/>
              </a:buClr>
              <a:buSzPct val="75000"/>
              <a:buNone/>
            </a:pPr>
            <a:endParaRPr lang="en-US" b="1" kern="1200" baseline="-30000" dirty="0">
              <a:effectLst/>
              <a:latin typeface="Times New Roman" pitchFamily="18" charset="0"/>
              <a:cs typeface="Times New Roman" pitchFamily="18" charset="0"/>
            </a:endParaRPr>
          </a:p>
          <a:p>
            <a:pPr marL="0" lvl="0" indent="0" eaLnBrk="1" hangingPunct="1">
              <a:spcBef>
                <a:spcPct val="50000"/>
              </a:spcBef>
              <a:buClr>
                <a:srgbClr val="FFFFFF"/>
              </a:buClr>
              <a:buSzPct val="75000"/>
              <a:buNone/>
            </a:pPr>
            <a:r>
              <a:rPr lang="en-US" b="1" kern="1200" baseline="-30000" dirty="0">
                <a:effectLst/>
                <a:latin typeface="Times New Roman" pitchFamily="18" charset="0"/>
                <a:cs typeface="Times New Roman" pitchFamily="18" charset="0"/>
              </a:rPr>
              <a:t>6. Combustion reaction </a:t>
            </a:r>
            <a:endParaRPr lang="en-US" b="1" kern="1200" dirty="0">
              <a:effectLst/>
              <a:latin typeface="Times New Roman" pitchFamily="18" charset="0"/>
              <a:cs typeface="Times New Roman" pitchFamily="18" charset="0"/>
            </a:endParaRPr>
          </a:p>
          <a:p>
            <a:pPr marL="0" lvl="0" indent="0" eaLnBrk="1" hangingPunct="1">
              <a:spcBef>
                <a:spcPct val="50000"/>
              </a:spcBef>
              <a:buClr>
                <a:srgbClr val="FFFFFF"/>
              </a:buClr>
              <a:buSzPct val="75000"/>
              <a:buNone/>
            </a:pPr>
            <a:endParaRPr lang="en-US" b="1" kern="1200" dirty="0">
              <a:effectLst/>
              <a:latin typeface="Times New Roman" pitchFamily="18" charset="0"/>
              <a:cs typeface="Times New Roman" pitchFamily="18" charset="0"/>
            </a:endParaRPr>
          </a:p>
          <a:p>
            <a:endParaRPr lang="en-US" b="1" dirty="0"/>
          </a:p>
        </p:txBody>
      </p:sp>
      <p:pic>
        <p:nvPicPr>
          <p:cNvPr id="4" name="Picture 3"/>
          <p:cNvPicPr>
            <a:picLocks noChangeAspect="1"/>
          </p:cNvPicPr>
          <p:nvPr/>
        </p:nvPicPr>
        <p:blipFill>
          <a:blip r:embed="rId3"/>
          <a:stretch>
            <a:fillRect/>
          </a:stretch>
        </p:blipFill>
        <p:spPr>
          <a:xfrm>
            <a:off x="838200" y="2438400"/>
            <a:ext cx="3151905" cy="701101"/>
          </a:xfrm>
          <a:prstGeom prst="rect">
            <a:avLst/>
          </a:prstGeom>
        </p:spPr>
      </p:pic>
      <p:sp>
        <p:nvSpPr>
          <p:cNvPr id="5" name="Text Box 5"/>
          <p:cNvSpPr txBox="1">
            <a:spLocks noChangeArrowheads="1"/>
          </p:cNvSpPr>
          <p:nvPr/>
        </p:nvSpPr>
        <p:spPr bwMode="auto">
          <a:xfrm>
            <a:off x="1066800" y="4128800"/>
            <a:ext cx="2274888" cy="488950"/>
          </a:xfrm>
          <a:prstGeom prst="rect">
            <a:avLst/>
          </a:prstGeom>
          <a:solidFill>
            <a:schemeClr val="tx2"/>
          </a:solidFill>
          <a:ln w="9525">
            <a:noFill/>
            <a:miter lim="800000"/>
            <a:headEnd/>
            <a:tailEnd/>
          </a:ln>
        </p:spPr>
        <p:txBody>
          <a:bodyPr wrap="none">
            <a:spAutoFit/>
          </a:bodyPr>
          <a:lstStyle/>
          <a:p>
            <a:r>
              <a:rPr lang="en-US" sz="2600" b="1" dirty="0">
                <a:solidFill>
                  <a:srgbClr val="0A1400"/>
                </a:solidFill>
                <a:latin typeface="Times New Roman" pitchFamily="18" charset="0"/>
              </a:rPr>
              <a:t>Decomposition</a:t>
            </a:r>
          </a:p>
        </p:txBody>
      </p:sp>
    </p:spTree>
    <p:custDataLst>
      <p:tags r:id="rId1"/>
    </p:custDataLst>
    <p:extLst>
      <p:ext uri="{BB962C8B-B14F-4D97-AF65-F5344CB8AC3E}">
        <p14:creationId xmlns:p14="http://schemas.microsoft.com/office/powerpoint/2010/main" val="385396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Chemical Equation </a:t>
            </a:r>
          </a:p>
        </p:txBody>
      </p:sp>
      <p:pic>
        <p:nvPicPr>
          <p:cNvPr id="4" name="Content Placeholder 3"/>
          <p:cNvPicPr>
            <a:picLocks noGrp="1" noChangeAspect="1"/>
          </p:cNvPicPr>
          <p:nvPr>
            <p:ph idx="1"/>
          </p:nvPr>
        </p:nvPicPr>
        <p:blipFill>
          <a:blip r:embed="rId2"/>
          <a:stretch>
            <a:fillRect/>
          </a:stretch>
        </p:blipFill>
        <p:spPr>
          <a:xfrm>
            <a:off x="317074" y="1417638"/>
            <a:ext cx="8509851" cy="4953000"/>
          </a:xfrm>
          <a:prstGeom prst="rect">
            <a:avLst/>
          </a:prstGeom>
        </p:spPr>
      </p:pic>
    </p:spTree>
    <p:extLst>
      <p:ext uri="{BB962C8B-B14F-4D97-AF65-F5344CB8AC3E}">
        <p14:creationId xmlns:p14="http://schemas.microsoft.com/office/powerpoint/2010/main" val="51795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905000" y="457200"/>
            <a:ext cx="6346017" cy="2427352"/>
          </a:xfrm>
          <a:prstGeom prst="rect">
            <a:avLst/>
          </a:prstGeom>
        </p:spPr>
      </p:pic>
      <p:pic>
        <p:nvPicPr>
          <p:cNvPr id="3" name="Picture 2"/>
          <p:cNvPicPr>
            <a:picLocks noChangeAspect="1"/>
          </p:cNvPicPr>
          <p:nvPr/>
        </p:nvPicPr>
        <p:blipFill>
          <a:blip r:embed="rId4"/>
          <a:stretch>
            <a:fillRect/>
          </a:stretch>
        </p:blipFill>
        <p:spPr>
          <a:xfrm>
            <a:off x="2362200" y="3032478"/>
            <a:ext cx="5029200" cy="3352800"/>
          </a:xfrm>
          <a:prstGeom prst="rect">
            <a:avLst/>
          </a:prstGeom>
        </p:spPr>
      </p:pic>
    </p:spTree>
    <p:custDataLst>
      <p:tags r:id="rId1"/>
    </p:custDataLst>
    <p:extLst>
      <p:ext uri="{BB962C8B-B14F-4D97-AF65-F5344CB8AC3E}">
        <p14:creationId xmlns:p14="http://schemas.microsoft.com/office/powerpoint/2010/main" val="277980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6038"/>
            <a:ext cx="8229600" cy="411162"/>
          </a:xfrm>
        </p:spPr>
        <p:txBody>
          <a:bodyPr/>
          <a:lstStyle/>
          <a:p>
            <a:r>
              <a:rPr lang="en-US" dirty="0" smtClean="0"/>
              <a:t>Example 2: </a:t>
            </a:r>
            <a:r>
              <a:rPr lang="en-US" sz="3200" dirty="0"/>
              <a:t>Burning</a:t>
            </a:r>
            <a:r>
              <a:rPr lang="en-US" dirty="0"/>
              <a:t> magnesium</a:t>
            </a:r>
          </a:p>
        </p:txBody>
      </p:sp>
      <p:sp>
        <p:nvSpPr>
          <p:cNvPr id="3" name="Content Placeholder 2"/>
          <p:cNvSpPr>
            <a:spLocks noGrp="1"/>
          </p:cNvSpPr>
          <p:nvPr>
            <p:ph idx="1"/>
          </p:nvPr>
        </p:nvSpPr>
        <p:spPr/>
        <p:txBody>
          <a:bodyPr/>
          <a:lstStyle/>
          <a:p>
            <a:r>
              <a:rPr lang="en-US" dirty="0"/>
              <a:t> </a:t>
            </a:r>
          </a:p>
        </p:txBody>
      </p:sp>
      <p:pic>
        <p:nvPicPr>
          <p:cNvPr id="5" name="Picture 4"/>
          <p:cNvPicPr>
            <a:picLocks noChangeAspect="1"/>
          </p:cNvPicPr>
          <p:nvPr/>
        </p:nvPicPr>
        <p:blipFill>
          <a:blip r:embed="rId3"/>
          <a:stretch>
            <a:fillRect/>
          </a:stretch>
        </p:blipFill>
        <p:spPr>
          <a:xfrm>
            <a:off x="0" y="553162"/>
            <a:ext cx="8371416" cy="6278562"/>
          </a:xfrm>
          <a:prstGeom prst="rect">
            <a:avLst/>
          </a:prstGeom>
        </p:spPr>
      </p:pic>
      <p:pic>
        <p:nvPicPr>
          <p:cNvPr id="6" name="Picture 5"/>
          <p:cNvPicPr>
            <a:picLocks noChangeAspect="1"/>
          </p:cNvPicPr>
          <p:nvPr/>
        </p:nvPicPr>
        <p:blipFill>
          <a:blip r:embed="rId4"/>
          <a:stretch>
            <a:fillRect/>
          </a:stretch>
        </p:blipFill>
        <p:spPr>
          <a:xfrm>
            <a:off x="6421355" y="553162"/>
            <a:ext cx="2743666" cy="2055255"/>
          </a:xfrm>
          <a:prstGeom prst="rect">
            <a:avLst/>
          </a:prstGeom>
        </p:spPr>
      </p:pic>
    </p:spTree>
    <p:custDataLst>
      <p:tags r:id="rId1"/>
    </p:custDataLst>
    <p:extLst>
      <p:ext uri="{BB962C8B-B14F-4D97-AF65-F5344CB8AC3E}">
        <p14:creationId xmlns:p14="http://schemas.microsoft.com/office/powerpoint/2010/main" val="39532907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Slit">
  <a:themeElements>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8592</TotalTime>
  <Words>1974</Words>
  <Application>Microsoft Office PowerPoint</Application>
  <PresentationFormat>On-screen Show (4:3)</PresentationFormat>
  <Paragraphs>351</Paragraphs>
  <Slides>63</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3" baseType="lpstr">
      <vt:lpstr>Arial</vt:lpstr>
      <vt:lpstr>Calibri</vt:lpstr>
      <vt:lpstr>Cambria</vt:lpstr>
      <vt:lpstr>Georgia</vt:lpstr>
      <vt:lpstr>Sylfaen</vt:lpstr>
      <vt:lpstr>Tahoma</vt:lpstr>
      <vt:lpstr>Times New Roman</vt:lpstr>
      <vt:lpstr>Wingdings</vt:lpstr>
      <vt:lpstr>Slit</vt:lpstr>
      <vt:lpstr>Equation</vt:lpstr>
      <vt:lpstr>Chemical Reaction</vt:lpstr>
      <vt:lpstr>What is a chemical reaction?</vt:lpstr>
      <vt:lpstr>PowerPoint Presentation</vt:lpstr>
      <vt:lpstr>Representing Chemical Reaction?</vt:lpstr>
      <vt:lpstr>Chemical  Equations format  </vt:lpstr>
      <vt:lpstr>Chemical Equation example</vt:lpstr>
      <vt:lpstr>Modeling Chemical Equation </vt:lpstr>
      <vt:lpstr>PowerPoint Presentation</vt:lpstr>
      <vt:lpstr>Example 2: Burning magnesium</vt:lpstr>
      <vt:lpstr>Burning magnesium </vt:lpstr>
      <vt:lpstr>Symbols used in Chemical Equations</vt:lpstr>
      <vt:lpstr>What happens in a  Chemical Reaction? </vt:lpstr>
      <vt:lpstr>Chemical Energy</vt:lpstr>
      <vt:lpstr>What happens to the energy  during chemical reaction?</vt:lpstr>
      <vt:lpstr>Law of conservation of Energy</vt:lpstr>
      <vt:lpstr>Results of chemical reaction</vt:lpstr>
      <vt:lpstr>Activation Energy </vt:lpstr>
      <vt:lpstr>Activation Energy </vt:lpstr>
      <vt:lpstr>Heat of Reactions</vt:lpstr>
      <vt:lpstr>Checking for understanding1</vt:lpstr>
      <vt:lpstr>Balancing chemical Equation</vt:lpstr>
      <vt:lpstr>Understanding Chemical Formulas</vt:lpstr>
      <vt:lpstr>Understanding Chemical Formulas</vt:lpstr>
      <vt:lpstr>Understanding Chemical Formulas</vt:lpstr>
      <vt:lpstr>Balancing Equations</vt:lpstr>
      <vt:lpstr>Law of Conservation of Mass</vt:lpstr>
      <vt:lpstr>How do you balance a chemical  equation: </vt:lpstr>
      <vt:lpstr>Continue: </vt:lpstr>
      <vt:lpstr>Notes about Balancing Equations.</vt:lpstr>
      <vt:lpstr>Balancing Equations</vt:lpstr>
      <vt:lpstr>Balancing Equations Practice</vt:lpstr>
      <vt:lpstr>Balancing Equations Practice</vt:lpstr>
      <vt:lpstr>Balancing Equations Practice</vt:lpstr>
      <vt:lpstr>Balancing Equations Practice</vt:lpstr>
      <vt:lpstr>Now it’s your turn to try…</vt:lpstr>
      <vt:lpstr>Now it’s your turn to try…</vt:lpstr>
      <vt:lpstr>PowerPoint Presentation</vt:lpstr>
      <vt:lpstr>Types of Reactions</vt:lpstr>
      <vt:lpstr>Synthesis Reaction</vt:lpstr>
      <vt:lpstr>Example 2: Burning magnesium</vt:lpstr>
      <vt:lpstr>Burning magnesium model </vt:lpstr>
      <vt:lpstr>Synthesis reaction example </vt:lpstr>
      <vt:lpstr>Synthesis Reactions</vt:lpstr>
      <vt:lpstr>Decomposition Reaction</vt:lpstr>
      <vt:lpstr>Decomposition of Ammonia gas sample equation: </vt:lpstr>
      <vt:lpstr>Decomposition Reactions</vt:lpstr>
      <vt:lpstr>Checking for understanding 2</vt:lpstr>
      <vt:lpstr>Single Replacement Reactions</vt:lpstr>
      <vt:lpstr>Swap spot reaction</vt:lpstr>
      <vt:lpstr>Single Replacement/ displacement</vt:lpstr>
      <vt:lpstr>Single Replacement/displacement</vt:lpstr>
      <vt:lpstr>Double-Replacement/Displacement</vt:lpstr>
      <vt:lpstr>Exchange Partners</vt:lpstr>
      <vt:lpstr>Double-Replacement/ Displacement Reactions</vt:lpstr>
      <vt:lpstr>Acid-Base Reaction</vt:lpstr>
      <vt:lpstr>Double-Replacement Reactions</vt:lpstr>
      <vt:lpstr>5. Combustion Reaction</vt:lpstr>
      <vt:lpstr>Combustion of methane gas</vt:lpstr>
      <vt:lpstr>Example </vt:lpstr>
      <vt:lpstr>PowerPoint Presentation</vt:lpstr>
      <vt:lpstr>Checking for understanding 3</vt:lpstr>
      <vt:lpstr>Checking for understanding 4</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Chemical Reactions</dc:title>
  <dc:creator>User</dc:creator>
  <cp:lastModifiedBy>Sharon Tagle</cp:lastModifiedBy>
  <cp:revision>250</cp:revision>
  <dcterms:created xsi:type="dcterms:W3CDTF">2005-11-01T00:17:30Z</dcterms:created>
  <dcterms:modified xsi:type="dcterms:W3CDTF">2020-02-28T00:55:23Z</dcterms:modified>
</cp:coreProperties>
</file>