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6" r:id="rId2"/>
    <p:sldId id="267" r:id="rId3"/>
    <p:sldId id="257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5" r:id="rId12"/>
    <p:sldId id="266" r:id="rId1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03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E8DE637-FB35-45FD-BAC3-56B483C4CC6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1493B2B-0A20-4088-8CB0-F7C3287DF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16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97327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6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58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1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65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25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06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94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5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1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27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5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2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0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2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2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6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79D6581-5916-42C0-B0CD-B1599F4B73A5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4F64F15-49EC-40EE-816C-432D49F74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3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The Atom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144680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14399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Oxygen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734502"/>
            <a:ext cx="7772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504" lvl="8" indent="0">
              <a:buNone/>
            </a:pPr>
            <a:r>
              <a:rPr lang="en-US" sz="4000" dirty="0" smtClean="0"/>
              <a:t>Atomic Number = 8</a:t>
            </a:r>
          </a:p>
          <a:p>
            <a:pPr marL="1746504" lvl="8" indent="0">
              <a:buNone/>
            </a:pPr>
            <a:r>
              <a:rPr lang="en-US" sz="4000" dirty="0" smtClean="0"/>
              <a:t>Atomic Mass = 16* (WHAT)</a:t>
            </a:r>
          </a:p>
          <a:p>
            <a:pPr marL="1746504" lvl="8" indent="0">
              <a:buNone/>
            </a:pPr>
            <a:r>
              <a:rPr lang="en-US" sz="4000" dirty="0" smtClean="0"/>
              <a:t># Protons = 8</a:t>
            </a:r>
          </a:p>
          <a:p>
            <a:pPr marL="1746504" lvl="8" indent="0">
              <a:buNone/>
            </a:pPr>
            <a:r>
              <a:rPr lang="en-US" sz="4000" dirty="0" smtClean="0"/>
              <a:t># Neutrons = 8</a:t>
            </a:r>
          </a:p>
          <a:p>
            <a:pPr marL="1746504" lvl="8" indent="0">
              <a:buNone/>
            </a:pPr>
            <a:r>
              <a:rPr lang="en-US" sz="4000" dirty="0" smtClean="0"/>
              <a:t># Electrons = 8</a:t>
            </a:r>
          </a:p>
          <a:p>
            <a:endParaRPr lang="en-US" dirty="0"/>
          </a:p>
        </p:txBody>
      </p:sp>
      <p:pic>
        <p:nvPicPr>
          <p:cNvPr id="6" name="Picture 4" descr="Image result for oxy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86" y="1906252"/>
            <a:ext cx="251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0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90599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Cadmium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1734502"/>
            <a:ext cx="73152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504" lvl="8" indent="0">
              <a:buNone/>
            </a:pPr>
            <a:r>
              <a:rPr lang="en-US" sz="4000" dirty="0" smtClean="0"/>
              <a:t>Atomic Number = 48</a:t>
            </a:r>
          </a:p>
          <a:p>
            <a:pPr marL="1746504" lvl="8" indent="0">
              <a:buNone/>
            </a:pPr>
            <a:r>
              <a:rPr lang="en-US" sz="4000" dirty="0" smtClean="0"/>
              <a:t>Atomic Mass = 112.411</a:t>
            </a:r>
          </a:p>
          <a:p>
            <a:pPr marL="1746504" lvl="8" indent="0">
              <a:buNone/>
            </a:pPr>
            <a:r>
              <a:rPr lang="en-US" sz="4000" dirty="0" smtClean="0"/>
              <a:t># Protons = 48</a:t>
            </a:r>
          </a:p>
          <a:p>
            <a:pPr marL="1746504" lvl="8" indent="0">
              <a:buNone/>
            </a:pPr>
            <a:r>
              <a:rPr lang="en-US" sz="4000" dirty="0" smtClean="0"/>
              <a:t># Neutrons = 64</a:t>
            </a:r>
          </a:p>
          <a:p>
            <a:pPr marL="1746504" lvl="8" indent="0">
              <a:buNone/>
            </a:pPr>
            <a:r>
              <a:rPr lang="en-US" sz="4000" dirty="0" smtClean="0"/>
              <a:t># Electrons = 48</a:t>
            </a:r>
          </a:p>
          <a:p>
            <a:endParaRPr lang="en-US" dirty="0"/>
          </a:p>
        </p:txBody>
      </p:sp>
      <p:pic>
        <p:nvPicPr>
          <p:cNvPr id="6" name="Picture 2" descr="Image result for cadm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2660778" cy="266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23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2954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Lead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734502"/>
            <a:ext cx="73152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504" lvl="8" indent="0">
              <a:buNone/>
            </a:pPr>
            <a:r>
              <a:rPr lang="en-US" sz="4000" dirty="0" smtClean="0"/>
              <a:t>Atomic Number = 82</a:t>
            </a:r>
          </a:p>
          <a:p>
            <a:pPr marL="1746504" lvl="8" indent="0">
              <a:buNone/>
            </a:pPr>
            <a:r>
              <a:rPr lang="en-US" sz="4000" dirty="0" smtClean="0"/>
              <a:t>Atomic Mass = 207.2</a:t>
            </a:r>
          </a:p>
          <a:p>
            <a:pPr marL="1746504" lvl="8" indent="0">
              <a:buNone/>
            </a:pPr>
            <a:r>
              <a:rPr lang="en-US" sz="4000" dirty="0" smtClean="0"/>
              <a:t># Protons = 82</a:t>
            </a:r>
          </a:p>
          <a:p>
            <a:pPr marL="1746504" lvl="8" indent="0">
              <a:buNone/>
            </a:pPr>
            <a:r>
              <a:rPr lang="en-US" sz="4000" dirty="0" smtClean="0"/>
              <a:t># Neutrons = 125</a:t>
            </a:r>
          </a:p>
          <a:p>
            <a:pPr marL="1746504" lvl="8" indent="0">
              <a:buNone/>
            </a:pPr>
            <a:r>
              <a:rPr lang="en-US" sz="4000" dirty="0" smtClean="0"/>
              <a:t># Electrons = 82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34502"/>
            <a:ext cx="2971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6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85800"/>
            <a:ext cx="5791200" cy="5236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66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5913"/>
              </p:ext>
            </p:extLst>
          </p:nvPr>
        </p:nvGraphicFramePr>
        <p:xfrm>
          <a:off x="2514600" y="344649"/>
          <a:ext cx="6019800" cy="853440"/>
        </p:xfrm>
        <a:graphic>
          <a:graphicData uri="http://schemas.openxmlformats.org/drawingml/2006/table">
            <a:tbl>
              <a:tblPr/>
              <a:tblGrid>
                <a:gridCol w="601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b="1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The Atom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33600" y="1295400"/>
            <a:ext cx="71628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800" dirty="0" smtClean="0"/>
              <a:t>The </a:t>
            </a:r>
            <a:r>
              <a:rPr lang="en-US" sz="3800" i="1" dirty="0" smtClean="0"/>
              <a:t>basic unit of matter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800" dirty="0" smtClean="0"/>
              <a:t>An atom is the </a:t>
            </a:r>
            <a:r>
              <a:rPr lang="en-US" sz="3800" i="1" dirty="0" smtClean="0"/>
              <a:t>smallest particle </a:t>
            </a:r>
            <a:r>
              <a:rPr lang="en-US" sz="3800" dirty="0" smtClean="0"/>
              <a:t>of an </a:t>
            </a:r>
            <a:r>
              <a:rPr lang="en-US" sz="3800" i="1" dirty="0" smtClean="0"/>
              <a:t>element</a:t>
            </a:r>
            <a:r>
              <a:rPr lang="en-US" sz="3800" dirty="0" smtClean="0"/>
              <a:t> that </a:t>
            </a:r>
            <a:r>
              <a:rPr lang="en-US" sz="3800" i="1" dirty="0" smtClean="0"/>
              <a:t>retains</a:t>
            </a:r>
            <a:r>
              <a:rPr lang="en-US" sz="3800" dirty="0" smtClean="0"/>
              <a:t> (keeps) the </a:t>
            </a:r>
            <a:r>
              <a:rPr lang="en-US" sz="3800" i="1" dirty="0" smtClean="0"/>
              <a:t>properties</a:t>
            </a:r>
            <a:r>
              <a:rPr lang="en-US" sz="3800" dirty="0" smtClean="0"/>
              <a:t> of that element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800" dirty="0" smtClean="0"/>
              <a:t>Atoms are made up of even smaller particles called </a:t>
            </a:r>
            <a:r>
              <a:rPr lang="en-US" sz="3800" b="1" i="1" dirty="0" smtClean="0"/>
              <a:t>subatomic particles</a:t>
            </a:r>
            <a:endParaRPr lang="en-US" sz="3800" b="1" i="1" dirty="0"/>
          </a:p>
        </p:txBody>
      </p:sp>
    </p:spTree>
    <p:extLst>
      <p:ext uri="{BB962C8B-B14F-4D97-AF65-F5344CB8AC3E}">
        <p14:creationId xmlns:p14="http://schemas.microsoft.com/office/powerpoint/2010/main" val="3106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171306"/>
              </p:ext>
            </p:extLst>
          </p:nvPr>
        </p:nvGraphicFramePr>
        <p:xfrm>
          <a:off x="533400" y="457200"/>
          <a:ext cx="8229600" cy="8534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5000" b="1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The Structure of the Atom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32119"/>
              </p:ext>
            </p:extLst>
          </p:nvPr>
        </p:nvGraphicFramePr>
        <p:xfrm>
          <a:off x="1905000" y="1432560"/>
          <a:ext cx="6781800" cy="2758440"/>
        </p:xfrm>
        <a:graphic>
          <a:graphicData uri="http://schemas.openxmlformats.org/drawingml/2006/table">
            <a:tbl>
              <a:tblPr/>
              <a:tblGrid>
                <a:gridCol w="678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500" b="1" dirty="0">
                          <a:solidFill>
                            <a:schemeClr val="tx1"/>
                          </a:solidFill>
                          <a:effectLst/>
                          <a:latin typeface="Georgia"/>
                        </a:rPr>
                        <a:t>* 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Each atom has a </a:t>
                      </a:r>
                      <a:r>
                        <a:rPr lang="en-US" sz="35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nucleus 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made up of </a:t>
                      </a:r>
                      <a:r>
                        <a:rPr lang="en-US" sz="35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protons 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and </a:t>
                      </a:r>
                      <a:r>
                        <a:rPr lang="en-US" sz="35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neutrons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.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3500" b="1" dirty="0">
                          <a:solidFill>
                            <a:schemeClr val="tx1"/>
                          </a:solidFill>
                          <a:effectLst/>
                          <a:latin typeface="Georgia"/>
                        </a:rPr>
                        <a:t>* 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Each atom has an electron cloud (1 or more </a:t>
                      </a:r>
                      <a:r>
                        <a:rPr lang="en-US" sz="35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electron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s rapidly orbiting the nucleus</a:t>
                      </a:r>
                      <a:r>
                        <a:rPr lang="en-US" sz="3500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).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4600" y="4939605"/>
            <a:ext cx="670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Proton = +1 charge, mass of 1 </a:t>
            </a:r>
            <a:r>
              <a:rPr lang="en-US" sz="2800" dirty="0" err="1" smtClean="0"/>
              <a:t>amu</a:t>
            </a:r>
            <a:endParaRPr lang="en-US" sz="2800" dirty="0" smtClean="0"/>
          </a:p>
          <a:p>
            <a:r>
              <a:rPr lang="en-US" sz="2800" dirty="0" smtClean="0"/>
              <a:t>Neutron = 0 charge (neutral), mass of 1 </a:t>
            </a:r>
            <a:r>
              <a:rPr lang="en-US" sz="2800" dirty="0" err="1" smtClean="0"/>
              <a:t>amu</a:t>
            </a:r>
            <a:endParaRPr lang="en-US" sz="2800" dirty="0" smtClean="0"/>
          </a:p>
          <a:p>
            <a:r>
              <a:rPr lang="en-US" sz="2800" dirty="0" smtClean="0"/>
              <a:t>Electron = -1 charge, mass of 1/2000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amu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239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7453312" cy="1676717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The nucleus (protons and neutrons) has “all the mass”</a:t>
            </a:r>
          </a:p>
          <a:p>
            <a:r>
              <a:rPr lang="en-US" sz="3600" dirty="0" smtClean="0"/>
              <a:t>The electrons have “all the space”</a:t>
            </a:r>
            <a:endParaRPr lang="en-US" sz="3600" dirty="0"/>
          </a:p>
        </p:txBody>
      </p:sp>
      <p:pic>
        <p:nvPicPr>
          <p:cNvPr id="1026" name="Picture 2" descr="http://www.wpclipart.com/science/atoms_molecules/atom_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143" y="1942206"/>
            <a:ext cx="3781425" cy="345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57400" y="5181600"/>
            <a:ext cx="723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ffectLst/>
                <a:latin typeface="Georgia"/>
              </a:rPr>
              <a:t>* </a:t>
            </a:r>
            <a:r>
              <a:rPr lang="en-US" sz="3200" dirty="0" smtClean="0">
                <a:effectLst/>
                <a:latin typeface="Trebuchet MS"/>
              </a:rPr>
              <a:t>An atom is </a:t>
            </a:r>
            <a:r>
              <a:rPr lang="en-US" sz="3200" u="sng" dirty="0" smtClean="0">
                <a:effectLst/>
                <a:latin typeface="Trebuchet MS"/>
              </a:rPr>
              <a:t>neutral</a:t>
            </a:r>
            <a:r>
              <a:rPr lang="en-US" sz="3200" dirty="0" smtClean="0">
                <a:effectLst/>
                <a:latin typeface="Trebuchet MS"/>
              </a:rPr>
              <a:t> because the number of protons equals the number of electrons.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379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"/>
            <a:ext cx="7772400" cy="6281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30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940033"/>
              </p:ext>
            </p:extLst>
          </p:nvPr>
        </p:nvGraphicFramePr>
        <p:xfrm>
          <a:off x="2057400" y="186664"/>
          <a:ext cx="7010400" cy="5680736"/>
        </p:xfrm>
        <a:graphic>
          <a:graphicData uri="http://schemas.openxmlformats.org/drawingml/2006/table">
            <a:tbl>
              <a:tblPr/>
              <a:tblGrid>
                <a:gridCol w="701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5963"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  <a:effectLst/>
                          <a:latin typeface="Georgia"/>
                        </a:rPr>
                        <a:t>*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The </a:t>
                      </a:r>
                      <a:r>
                        <a:rPr lang="en-US" sz="3200" b="1" u="sng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atomic symbol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is the scientific shorthand (abbreviation) used to identify (name) the element.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Georgia"/>
                        </a:rPr>
                        <a:t>*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The </a:t>
                      </a:r>
                      <a:r>
                        <a:rPr lang="en-US" sz="3200" b="1" u="sng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atomic number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of an element is equal to the number of protons in its nucleus.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Georgia"/>
                        </a:rPr>
                        <a:t>*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The </a:t>
                      </a:r>
                      <a:r>
                        <a:rPr lang="en-US" sz="3200" b="1" u="sng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atomic mass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number of an element is the sum of the number of protons and the number of neutrons in the nucleus of the element.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3200" i="1" dirty="0">
                          <a:solidFill>
                            <a:schemeClr val="tx1"/>
                          </a:solidFill>
                          <a:effectLst/>
                          <a:latin typeface="Trebuchet MS"/>
                        </a:rPr>
                        <a:t># protons + # neutrons = atomic mass</a:t>
                      </a:r>
                      <a:endParaRPr lang="en-US" sz="180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2415" marR="72415" marT="36208" marB="362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8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4941"/>
            <a:ext cx="38862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3829050" cy="3747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709057"/>
            <a:ext cx="47625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222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387480"/>
              </p:ext>
            </p:extLst>
          </p:nvPr>
        </p:nvGraphicFramePr>
        <p:xfrm>
          <a:off x="381000" y="304800"/>
          <a:ext cx="8229600" cy="10210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5900" b="1" dirty="0">
                          <a:solidFill>
                            <a:srgbClr val="C3260C"/>
                          </a:solidFill>
                          <a:effectLst/>
                          <a:latin typeface="Georgia"/>
                        </a:rPr>
                        <a:t>* </a:t>
                      </a:r>
                      <a:r>
                        <a:rPr lang="en-US" sz="6100" b="1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Let’s Practice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Image result for cadm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804" y="1906252"/>
            <a:ext cx="2660778" cy="266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oxy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86" y="1906252"/>
            <a:ext cx="251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1752600"/>
            <a:ext cx="2971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7547</TotalTime>
  <Words>286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Georgia</vt:lpstr>
      <vt:lpstr>Trebuchet MS</vt:lpstr>
      <vt:lpstr>Wingdings</vt:lpstr>
      <vt:lpstr>Parallax</vt:lpstr>
      <vt:lpstr>The Atom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Oxygen</vt:lpstr>
      <vt:lpstr>Cadmium</vt:lpstr>
      <vt:lpstr>Lead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Atom</dc:title>
  <dc:creator>Katie Scott</dc:creator>
  <cp:lastModifiedBy>Katherine Macedo</cp:lastModifiedBy>
  <cp:revision>18</cp:revision>
  <cp:lastPrinted>2018-09-18T21:49:43Z</cp:lastPrinted>
  <dcterms:created xsi:type="dcterms:W3CDTF">2015-09-11T02:32:57Z</dcterms:created>
  <dcterms:modified xsi:type="dcterms:W3CDTF">2019-10-28T14:57:07Z</dcterms:modified>
</cp:coreProperties>
</file>