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8"/>
  </p:notesMasterIdLst>
  <p:sldIdLst>
    <p:sldId id="269" r:id="rId3"/>
    <p:sldId id="270" r:id="rId4"/>
    <p:sldId id="271" r:id="rId5"/>
    <p:sldId id="257" r:id="rId6"/>
    <p:sldId id="258" r:id="rId7"/>
    <p:sldId id="259" r:id="rId8"/>
    <p:sldId id="260" r:id="rId9"/>
    <p:sldId id="261" r:id="rId10"/>
    <p:sldId id="262" r:id="rId11"/>
    <p:sldId id="263" r:id="rId12"/>
    <p:sldId id="264" r:id="rId13"/>
    <p:sldId id="265" r:id="rId14"/>
    <p:sldId id="268" r:id="rId15"/>
    <p:sldId id="266" r:id="rId16"/>
    <p:sldId id="267" r:id="rId17"/>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9" autoAdjust="0"/>
    <p:restoredTop sz="94343" autoAdjust="0"/>
  </p:normalViewPr>
  <p:slideViewPr>
    <p:cSldViewPr snapToGrid="0">
      <p:cViewPr varScale="1">
        <p:scale>
          <a:sx n="61" d="100"/>
          <a:sy n="61" d="100"/>
        </p:scale>
        <p:origin x="72"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FC93D29A-8DEF-46E4-833D-E825918AC975}" type="datetimeFigureOut">
              <a:rPr lang="en-US" smtClean="0"/>
              <a:t>8/8/2019</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4A412994-DA37-45B4-A9E0-E00E6690E981}" type="slidenum">
              <a:rPr lang="en-US" smtClean="0"/>
              <a:t>‹#›</a:t>
            </a:fld>
            <a:endParaRPr lang="en-US"/>
          </a:p>
        </p:txBody>
      </p:sp>
    </p:spTree>
    <p:extLst>
      <p:ext uri="{BB962C8B-B14F-4D97-AF65-F5344CB8AC3E}">
        <p14:creationId xmlns:p14="http://schemas.microsoft.com/office/powerpoint/2010/main" val="3127487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ECEB10-3813-4F48-8B5D-B3BB6BD1ADEA}"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354344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ECEB10-3813-4F48-8B5D-B3BB6BD1ADEA}"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4010595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ECEB10-3813-4F48-8B5D-B3BB6BD1ADEA}"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90982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ECEB10-3813-4F48-8B5D-B3BB6BD1ADEA}"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964959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ECEB10-3813-4F48-8B5D-B3BB6BD1ADEA}"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512558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ECEB10-3813-4F48-8B5D-B3BB6BD1ADEA}"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840707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823385" y="-652551"/>
            <a:ext cx="8886141"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ounded Rectangle 11"/>
          <p:cNvSpPr/>
          <p:nvPr/>
        </p:nvSpPr>
        <p:spPr>
          <a:xfrm rot="20707748">
            <a:off x="8224204" y="-441831"/>
            <a:ext cx="416868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ounded Rectangle 10"/>
          <p:cNvSpPr/>
          <p:nvPr/>
        </p:nvSpPr>
        <p:spPr>
          <a:xfrm rot="20707748">
            <a:off x="9525465" y="2001565"/>
            <a:ext cx="3572607"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Rounded Rectangle 8"/>
          <p:cNvSpPr/>
          <p:nvPr/>
        </p:nvSpPr>
        <p:spPr>
          <a:xfrm rot="20707748">
            <a:off x="-274161" y="3323292"/>
            <a:ext cx="9837431"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ctrTitle"/>
          </p:nvPr>
        </p:nvSpPr>
        <p:spPr>
          <a:xfrm rot="-900000">
            <a:off x="730446" y="3632676"/>
            <a:ext cx="7980212"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934861" y="5027231"/>
            <a:ext cx="6207063"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8988620" y="2313286"/>
            <a:ext cx="2032000" cy="365125"/>
          </a:xfrm>
        </p:spPr>
        <p:txBody>
          <a:bodyPr/>
          <a:lstStyle>
            <a:lvl1pPr algn="l">
              <a:defRPr sz="1800">
                <a:solidFill>
                  <a:schemeClr val="tx1"/>
                </a:solidFill>
              </a:defRPr>
            </a:lvl1pPr>
          </a:lstStyle>
          <a:p>
            <a:fld id="{EB901756-C66C-4C2C-A283-9D13BBA8CA27}" type="datetimeFigureOut">
              <a:rPr lang="en-US" smtClean="0">
                <a:solidFill>
                  <a:prstClr val="white"/>
                </a:solidFill>
              </a:rPr>
              <a:pPr/>
              <a:t>8/8/2019</a:t>
            </a:fld>
            <a:endParaRPr lang="en-US">
              <a:solidFill>
                <a:prstClr val="white"/>
              </a:solidFill>
            </a:endParaRPr>
          </a:p>
        </p:txBody>
      </p:sp>
      <p:sp>
        <p:nvSpPr>
          <p:cNvPr id="5" name="Footer Placeholder 4"/>
          <p:cNvSpPr>
            <a:spLocks noGrp="1"/>
          </p:cNvSpPr>
          <p:nvPr>
            <p:ph type="ftr" sz="quarter" idx="11"/>
          </p:nvPr>
        </p:nvSpPr>
        <p:spPr>
          <a:xfrm rot="-900000">
            <a:off x="8735057" y="1528630"/>
            <a:ext cx="3287983" cy="365125"/>
          </a:xfrm>
        </p:spPr>
        <p:txBody>
          <a:bodyPr/>
          <a:lstStyle>
            <a:lvl1pPr>
              <a:defRPr>
                <a:solidFill>
                  <a:schemeClr val="tx1"/>
                </a:solidFill>
              </a:defRPr>
            </a:lvl1pPr>
          </a:lstStyle>
          <a:p>
            <a:endParaRPr lang="en-US">
              <a:solidFill>
                <a:prstClr val="white"/>
              </a:solidFill>
            </a:endParaRPr>
          </a:p>
        </p:txBody>
      </p:sp>
      <p:sp>
        <p:nvSpPr>
          <p:cNvPr id="6" name="Slide Number Placeholder 5"/>
          <p:cNvSpPr>
            <a:spLocks noGrp="1"/>
          </p:cNvSpPr>
          <p:nvPr>
            <p:ph type="sldNum" sz="quarter" idx="12"/>
          </p:nvPr>
        </p:nvSpPr>
        <p:spPr>
          <a:xfrm rot="-900000">
            <a:off x="8602292" y="1162062"/>
            <a:ext cx="2844800" cy="421038"/>
          </a:xfrm>
        </p:spPr>
        <p:txBody>
          <a:bodyPr anchor="ctr"/>
          <a:lstStyle>
            <a:lvl1pPr algn="l">
              <a:defRPr sz="2400">
                <a:solidFill>
                  <a:schemeClr val="tx1"/>
                </a:solidFill>
              </a:defRPr>
            </a:lvl1pPr>
          </a:lstStyle>
          <a:p>
            <a:fld id="{8C04A418-B652-40F7-B2F8-700ED09F9E76}"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68634726"/>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1194557" y="-766298"/>
            <a:ext cx="11110421"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ounded Rectangle 12"/>
          <p:cNvSpPr/>
          <p:nvPr/>
        </p:nvSpPr>
        <p:spPr>
          <a:xfrm rot="20707748">
            <a:off x="86328" y="5089618"/>
            <a:ext cx="11370725"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ounded Rectangle 13"/>
          <p:cNvSpPr/>
          <p:nvPr/>
        </p:nvSpPr>
        <p:spPr>
          <a:xfrm rot="20707748">
            <a:off x="11378571" y="3839503"/>
            <a:ext cx="1348325"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5" name="Rounded Rectangle 14"/>
          <p:cNvSpPr/>
          <p:nvPr/>
        </p:nvSpPr>
        <p:spPr>
          <a:xfrm rot="20707748">
            <a:off x="10117987" y="-321837"/>
            <a:ext cx="2635388"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rot="-900000">
            <a:off x="4245177" y="4760430"/>
            <a:ext cx="6673004"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1042473" y="984582"/>
            <a:ext cx="877503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9328540" y="6238503"/>
            <a:ext cx="2032000" cy="365125"/>
          </a:xfrm>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5" name="Footer Placeholder 4"/>
          <p:cNvSpPr>
            <a:spLocks noGrp="1"/>
          </p:cNvSpPr>
          <p:nvPr>
            <p:ph type="ftr" sz="quarter" idx="11"/>
          </p:nvPr>
        </p:nvSpPr>
        <p:spPr>
          <a:xfrm rot="-900000">
            <a:off x="7095799" y="6094795"/>
            <a:ext cx="4165600" cy="365125"/>
          </a:xfrm>
        </p:spPr>
        <p:txBody>
          <a:bodyPr/>
          <a:lstStyle>
            <a:lvl1pPr algn="r">
              <a:defRPr/>
            </a:lvl1pPr>
          </a:lstStyle>
          <a:p>
            <a:endParaRPr lang="en-US">
              <a:solidFill>
                <a:prstClr val="white">
                  <a:tint val="75000"/>
                </a:prstClr>
              </a:solidFill>
            </a:endParaRPr>
          </a:p>
        </p:txBody>
      </p:sp>
      <p:sp>
        <p:nvSpPr>
          <p:cNvPr id="6" name="Slide Number Placeholder 5"/>
          <p:cNvSpPr>
            <a:spLocks noGrp="1"/>
          </p:cNvSpPr>
          <p:nvPr>
            <p:ph type="sldNum" sz="quarter" idx="12"/>
          </p:nvPr>
        </p:nvSpPr>
        <p:spPr>
          <a:xfrm rot="-900000">
            <a:off x="10910307" y="3246938"/>
            <a:ext cx="1209927" cy="365125"/>
          </a:xfrm>
        </p:spPr>
        <p:txBody>
          <a:bodyPr/>
          <a:lstStyle>
            <a:lvl1pPr algn="l">
              <a:defRPr/>
            </a:lvl1p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106348791"/>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1177209" y="-626065"/>
            <a:ext cx="9920208"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ounded Rectangle 12"/>
          <p:cNvSpPr/>
          <p:nvPr/>
        </p:nvSpPr>
        <p:spPr>
          <a:xfrm rot="20707748">
            <a:off x="4302981" y="6274264"/>
            <a:ext cx="5862236"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ounded Rectangle 13"/>
          <p:cNvSpPr/>
          <p:nvPr/>
        </p:nvSpPr>
        <p:spPr>
          <a:xfrm rot="20707748">
            <a:off x="10212699" y="5459725"/>
            <a:ext cx="228075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5" name="Rounded Rectangle 14"/>
          <p:cNvSpPr/>
          <p:nvPr/>
        </p:nvSpPr>
        <p:spPr>
          <a:xfrm rot="20707748">
            <a:off x="8888568" y="-490731"/>
            <a:ext cx="4087701"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rot="-900000">
            <a:off x="9057780" y="511413"/>
            <a:ext cx="1914144"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1290350" y="1075674"/>
            <a:ext cx="7198607"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0338816" y="5888737"/>
            <a:ext cx="1658112" cy="365125"/>
          </a:xfrm>
        </p:spPr>
        <p:txBody>
          <a:bodyPr/>
          <a:lstStyle>
            <a:lvl1pPr algn="l">
              <a:defRPr/>
            </a:lvl1p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5" name="Footer Placeholder 4"/>
          <p:cNvSpPr>
            <a:spLocks noGrp="1"/>
          </p:cNvSpPr>
          <p:nvPr>
            <p:ph type="ftr" sz="quarter" idx="11"/>
          </p:nvPr>
        </p:nvSpPr>
        <p:spPr>
          <a:xfrm rot="-900000">
            <a:off x="6663744" y="6188245"/>
            <a:ext cx="3173741" cy="365125"/>
          </a:xfrm>
        </p:spPr>
        <p:txBody>
          <a:bodyPr/>
          <a:lstStyle>
            <a:lvl1pPr algn="r">
              <a:defRPr/>
            </a:lvl1pPr>
          </a:lstStyle>
          <a:p>
            <a:endParaRPr lang="en-US">
              <a:solidFill>
                <a:prstClr val="white">
                  <a:tint val="75000"/>
                </a:prstClr>
              </a:solidFill>
            </a:endParaRPr>
          </a:p>
        </p:txBody>
      </p:sp>
      <p:sp>
        <p:nvSpPr>
          <p:cNvPr id="6" name="Slide Number Placeholder 5"/>
          <p:cNvSpPr>
            <a:spLocks noGrp="1"/>
          </p:cNvSpPr>
          <p:nvPr>
            <p:ph type="sldNum" sz="quarter" idx="12"/>
          </p:nvPr>
        </p:nvSpPr>
        <p:spPr>
          <a:xfrm rot="-900000">
            <a:off x="10253472" y="5641849"/>
            <a:ext cx="1658112" cy="365125"/>
          </a:xfrm>
        </p:spPr>
        <p:txBody>
          <a:bodyPr/>
          <a:lstStyle>
            <a:lvl1pPr algn="l">
              <a:defRPr/>
            </a:lvl1p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442681740"/>
      </p:ext>
    </p:extLst>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901756-C66C-4C2C-A283-9D13BBA8CA27}" type="datetimeFigureOut">
              <a:rPr lang="en-US" smtClean="0">
                <a:solidFill>
                  <a:prstClr val="white"/>
                </a:solidFill>
              </a:rPr>
              <a:pPr/>
              <a:t>8/8/2019</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8C04A418-B652-40F7-B2F8-700ED09F9E76}"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922467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457852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270084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344289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9427477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776620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512436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402228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1153919" y="850599"/>
            <a:ext cx="4820588"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ounded Rectangle 12"/>
          <p:cNvSpPr/>
          <p:nvPr/>
        </p:nvSpPr>
        <p:spPr>
          <a:xfrm rot="907748">
            <a:off x="23666" y="-511509"/>
            <a:ext cx="4980525"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ounded Rectangle 13"/>
          <p:cNvSpPr/>
          <p:nvPr/>
        </p:nvSpPr>
        <p:spPr>
          <a:xfrm rot="907748">
            <a:off x="2862402" y="6590199"/>
            <a:ext cx="2641367"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5" name="Rounded Rectangle 14"/>
          <p:cNvSpPr/>
          <p:nvPr/>
        </p:nvSpPr>
        <p:spPr>
          <a:xfrm rot="907748">
            <a:off x="4246855" y="-553633"/>
            <a:ext cx="9043908"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rot="-4500000">
            <a:off x="-1033" y="2639384"/>
            <a:ext cx="5064953" cy="226084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4638705" y="959717"/>
            <a:ext cx="6211647"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2254651" y="608315"/>
            <a:ext cx="2385807" cy="365125"/>
          </a:xfrm>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5" name="Footer Placeholder 4"/>
          <p:cNvSpPr>
            <a:spLocks noGrp="1"/>
          </p:cNvSpPr>
          <p:nvPr>
            <p:ph type="ftr" sz="quarter" idx="11"/>
          </p:nvPr>
        </p:nvSpPr>
        <p:spPr>
          <a:xfrm rot="900000">
            <a:off x="4138161" y="6177547"/>
            <a:ext cx="3189649" cy="365125"/>
          </a:xfrm>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a:xfrm rot="900000">
            <a:off x="1687161" y="300798"/>
            <a:ext cx="3049759" cy="365125"/>
          </a:xfrm>
        </p:spPr>
        <p:txBody>
          <a:body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82451524"/>
      </p:ext>
    </p:extLst>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777685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07509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8132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76288" y="-1017685"/>
            <a:ext cx="9881903"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8" name="Rounded Rectangle 17"/>
          <p:cNvSpPr/>
          <p:nvPr/>
        </p:nvSpPr>
        <p:spPr>
          <a:xfrm rot="900000">
            <a:off x="-1035521" y="2417821"/>
            <a:ext cx="9331153"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9" name="Rounded Rectangle 18"/>
          <p:cNvSpPr/>
          <p:nvPr/>
        </p:nvSpPr>
        <p:spPr>
          <a:xfrm rot="900000">
            <a:off x="8450757" y="3775813"/>
            <a:ext cx="4136367"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0" name="Rounded Rectangle 19"/>
          <p:cNvSpPr/>
          <p:nvPr/>
        </p:nvSpPr>
        <p:spPr>
          <a:xfrm rot="900000">
            <a:off x="9770506" y="-104312"/>
            <a:ext cx="3134169"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rot="900000">
            <a:off x="713315" y="2921829"/>
            <a:ext cx="7587807"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717132" y="4494202"/>
            <a:ext cx="7028725"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9171157" y="3761386"/>
            <a:ext cx="2032000" cy="365125"/>
          </a:xfrm>
        </p:spPr>
        <p:txBody>
          <a:bodyPr/>
          <a:lstStyle>
            <a:lvl1pPr algn="l">
              <a:defRPr/>
            </a:lvl1p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5" name="Footer Placeholder 4"/>
          <p:cNvSpPr>
            <a:spLocks noGrp="1"/>
          </p:cNvSpPr>
          <p:nvPr>
            <p:ph type="ftr" sz="quarter" idx="11"/>
          </p:nvPr>
        </p:nvSpPr>
        <p:spPr>
          <a:xfrm rot="900000">
            <a:off x="9409287" y="3170796"/>
            <a:ext cx="2568407" cy="365125"/>
          </a:xfrm>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a:xfrm rot="900000" flipH="1">
            <a:off x="9568485" y="2661158"/>
            <a:ext cx="911972" cy="365125"/>
          </a:xfrm>
        </p:spPr>
        <p:txBody>
          <a:bodyPr/>
          <a:lstStyle>
            <a:lvl1pPr algn="l">
              <a:defRPr/>
            </a:lvl1p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979499484"/>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1177633" y="-625990"/>
            <a:ext cx="9919876"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8" name="Rounded Rectangle 17"/>
          <p:cNvSpPr/>
          <p:nvPr/>
        </p:nvSpPr>
        <p:spPr>
          <a:xfrm rot="20707748">
            <a:off x="4316717" y="6275496"/>
            <a:ext cx="5849860"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9" name="Rounded Rectangle 18"/>
          <p:cNvSpPr/>
          <p:nvPr/>
        </p:nvSpPr>
        <p:spPr>
          <a:xfrm rot="20707748">
            <a:off x="10214264" y="5462350"/>
            <a:ext cx="2278699"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0" name="Rounded Rectangle 19"/>
          <p:cNvSpPr/>
          <p:nvPr/>
        </p:nvSpPr>
        <p:spPr>
          <a:xfrm rot="20707748">
            <a:off x="8890593" y="-490547"/>
            <a:ext cx="4085777"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rot="4500000">
            <a:off x="7699242" y="1991665"/>
            <a:ext cx="4820301" cy="191487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352585" y="1335061"/>
            <a:ext cx="3438144"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4934710" y="618005"/>
            <a:ext cx="3440013"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10341226" y="5887413"/>
            <a:ext cx="1655973" cy="365125"/>
          </a:xfrm>
        </p:spPr>
        <p:txBody>
          <a:bodyPr/>
          <a:lstStyle>
            <a:lvl1pPr algn="l">
              <a:defRPr/>
            </a:lvl1p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6" name="Footer Placeholder 5"/>
          <p:cNvSpPr>
            <a:spLocks noGrp="1"/>
          </p:cNvSpPr>
          <p:nvPr>
            <p:ph type="ftr" sz="quarter" idx="11"/>
          </p:nvPr>
        </p:nvSpPr>
        <p:spPr>
          <a:xfrm rot="-900000">
            <a:off x="5406211" y="5494375"/>
            <a:ext cx="4165600" cy="365125"/>
          </a:xfrm>
        </p:spPr>
        <p:txBody>
          <a:bodyPr/>
          <a:lstStyle>
            <a:lvl1pPr algn="r">
              <a:defRPr/>
            </a:lvl1pPr>
          </a:lstStyle>
          <a:p>
            <a:endParaRPr lang="en-US">
              <a:solidFill>
                <a:prstClr val="white">
                  <a:tint val="75000"/>
                </a:prstClr>
              </a:solidFill>
            </a:endParaRPr>
          </a:p>
        </p:txBody>
      </p:sp>
      <p:sp>
        <p:nvSpPr>
          <p:cNvPr id="7" name="Slide Number Placeholder 6"/>
          <p:cNvSpPr>
            <a:spLocks noGrp="1"/>
          </p:cNvSpPr>
          <p:nvPr>
            <p:ph type="sldNum" sz="quarter" idx="12"/>
          </p:nvPr>
        </p:nvSpPr>
        <p:spPr>
          <a:xfrm rot="-900000">
            <a:off x="10253553" y="5643111"/>
            <a:ext cx="1655591" cy="365125"/>
          </a:xfrm>
        </p:spPr>
        <p:txBody>
          <a:bodyPr/>
          <a:lstStyle>
            <a:lvl1pPr algn="l">
              <a:defRPr/>
            </a:lvl1p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840216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1177633" y="-625990"/>
            <a:ext cx="9919876"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4" name="Rounded Rectangle 53"/>
          <p:cNvSpPr/>
          <p:nvPr/>
        </p:nvSpPr>
        <p:spPr>
          <a:xfrm rot="20707748">
            <a:off x="4316717" y="6275496"/>
            <a:ext cx="5849860"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5" name="Rounded Rectangle 54"/>
          <p:cNvSpPr/>
          <p:nvPr/>
        </p:nvSpPr>
        <p:spPr>
          <a:xfrm rot="20707748">
            <a:off x="10214264" y="5462350"/>
            <a:ext cx="2278699"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6" name="Rounded Rectangle 55"/>
          <p:cNvSpPr/>
          <p:nvPr/>
        </p:nvSpPr>
        <p:spPr>
          <a:xfrm rot="20707748">
            <a:off x="8890593" y="-490547"/>
            <a:ext cx="4085777"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rot="4500000">
            <a:off x="7703820" y="1991868"/>
            <a:ext cx="4818888" cy="1914144"/>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1139681" y="1406870"/>
            <a:ext cx="2950864"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494024" y="2227895"/>
            <a:ext cx="3438144"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4714279" y="687504"/>
            <a:ext cx="2953004"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5077997" y="1495882"/>
            <a:ext cx="3438144"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10338816" y="5888737"/>
            <a:ext cx="1658112" cy="365125"/>
          </a:xfrm>
        </p:spPr>
        <p:txBody>
          <a:bodyPr/>
          <a:lstStyle>
            <a:lvl1pPr algn="l">
              <a:defRPr/>
            </a:lvl1p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8" name="Footer Placeholder 7"/>
          <p:cNvSpPr>
            <a:spLocks noGrp="1"/>
          </p:cNvSpPr>
          <p:nvPr>
            <p:ph type="ftr" sz="quarter" idx="11"/>
          </p:nvPr>
        </p:nvSpPr>
        <p:spPr>
          <a:xfrm rot="-900000">
            <a:off x="5401056" y="5495545"/>
            <a:ext cx="4165600" cy="365125"/>
          </a:xfrm>
        </p:spPr>
        <p:txBody>
          <a:bodyPr/>
          <a:lstStyle>
            <a:lvl1pPr algn="r">
              <a:defRPr/>
            </a:lvl1pPr>
          </a:lstStyle>
          <a:p>
            <a:endParaRPr lang="en-US">
              <a:solidFill>
                <a:prstClr val="white">
                  <a:tint val="75000"/>
                </a:prstClr>
              </a:solidFill>
            </a:endParaRPr>
          </a:p>
        </p:txBody>
      </p:sp>
      <p:sp>
        <p:nvSpPr>
          <p:cNvPr id="9" name="Slide Number Placeholder 8"/>
          <p:cNvSpPr>
            <a:spLocks noGrp="1"/>
          </p:cNvSpPr>
          <p:nvPr>
            <p:ph type="sldNum" sz="quarter" idx="12"/>
          </p:nvPr>
        </p:nvSpPr>
        <p:spPr>
          <a:xfrm rot="-900000">
            <a:off x="10253472" y="5641849"/>
            <a:ext cx="1658112" cy="365125"/>
          </a:xfrm>
        </p:spPr>
        <p:txBody>
          <a:bodyPr/>
          <a:lstStyle>
            <a:lvl1pPr algn="l">
              <a:defRPr/>
            </a:lvl1p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00807785"/>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1153919" y="850599"/>
            <a:ext cx="4820588"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2" name="Rounded Rectangle 21"/>
          <p:cNvSpPr/>
          <p:nvPr/>
        </p:nvSpPr>
        <p:spPr>
          <a:xfrm rot="907748">
            <a:off x="23666" y="-511509"/>
            <a:ext cx="4980525"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3" name="Rounded Rectangle 22"/>
          <p:cNvSpPr/>
          <p:nvPr/>
        </p:nvSpPr>
        <p:spPr>
          <a:xfrm rot="907748">
            <a:off x="2862402" y="6590199"/>
            <a:ext cx="2641367"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4" name="Rounded Rectangle 23"/>
          <p:cNvSpPr/>
          <p:nvPr/>
        </p:nvSpPr>
        <p:spPr>
          <a:xfrm rot="907748">
            <a:off x="4246855" y="-553633"/>
            <a:ext cx="9043908"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rot="-4500000">
            <a:off x="3048" y="2644140"/>
            <a:ext cx="5065776" cy="225552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2255520" y="612649"/>
            <a:ext cx="2389632" cy="365125"/>
          </a:xfrm>
        </p:spPr>
        <p:txBody>
          <a:body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4" name="Footer Placeholder 3"/>
          <p:cNvSpPr>
            <a:spLocks noGrp="1"/>
          </p:cNvSpPr>
          <p:nvPr>
            <p:ph type="ftr" sz="quarter" idx="11"/>
          </p:nvPr>
        </p:nvSpPr>
        <p:spPr>
          <a:xfrm rot="900000">
            <a:off x="3324962" y="6101034"/>
            <a:ext cx="4069484" cy="365125"/>
          </a:xfrm>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a:xfrm rot="900000">
            <a:off x="1682496" y="301753"/>
            <a:ext cx="3048000" cy="365125"/>
          </a:xfrm>
        </p:spPr>
        <p:txBody>
          <a:body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954448293"/>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496330" y="-1218153"/>
            <a:ext cx="11437271"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ounded Rectangle 12"/>
          <p:cNvSpPr/>
          <p:nvPr/>
        </p:nvSpPr>
        <p:spPr>
          <a:xfrm rot="900000">
            <a:off x="-598761" y="5207890"/>
            <a:ext cx="996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ounded Rectangle 13"/>
          <p:cNvSpPr/>
          <p:nvPr/>
        </p:nvSpPr>
        <p:spPr>
          <a:xfrm rot="900000">
            <a:off x="9589747" y="6483326"/>
            <a:ext cx="2577112"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5" name="Rounded Rectangle 14"/>
          <p:cNvSpPr/>
          <p:nvPr/>
        </p:nvSpPr>
        <p:spPr>
          <a:xfrm rot="900000">
            <a:off x="10836113" y="92393"/>
            <a:ext cx="250532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a:xfrm rot="900000">
            <a:off x="10029251" y="5927117"/>
            <a:ext cx="2032000" cy="365125"/>
          </a:xfrm>
        </p:spPr>
        <p:txBody>
          <a:bodyPr/>
          <a:lstStyle>
            <a:lvl1pPr algn="l">
              <a:defRPr/>
            </a:lvl1p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3" name="Footer Placeholder 2"/>
          <p:cNvSpPr>
            <a:spLocks noGrp="1"/>
          </p:cNvSpPr>
          <p:nvPr>
            <p:ph type="ftr" sz="quarter" idx="11"/>
          </p:nvPr>
        </p:nvSpPr>
        <p:spPr>
          <a:xfrm rot="900000">
            <a:off x="5189715" y="5987296"/>
            <a:ext cx="4165600" cy="295162"/>
          </a:xfrm>
        </p:spPr>
        <p:txBody>
          <a:bodyPr/>
          <a:lstStyle>
            <a:lvl1pPr algn="r">
              <a:defRPr/>
            </a:lvl1pPr>
          </a:lstStyle>
          <a:p>
            <a:endParaRPr lang="en-US">
              <a:solidFill>
                <a:prstClr val="white">
                  <a:tint val="75000"/>
                </a:prstClr>
              </a:solidFill>
            </a:endParaRPr>
          </a:p>
        </p:txBody>
      </p:sp>
      <p:sp>
        <p:nvSpPr>
          <p:cNvPr id="4" name="Slide Number Placeholder 3"/>
          <p:cNvSpPr>
            <a:spLocks noGrp="1"/>
          </p:cNvSpPr>
          <p:nvPr>
            <p:ph type="sldNum" sz="quarter" idx="12"/>
          </p:nvPr>
        </p:nvSpPr>
        <p:spPr>
          <a:xfrm rot="900000">
            <a:off x="10132062" y="5570111"/>
            <a:ext cx="954941" cy="365125"/>
          </a:xfrm>
        </p:spPr>
        <p:txBody>
          <a:bodyPr/>
          <a:lstStyle>
            <a:lvl1pPr algn="l">
              <a:defRPr/>
            </a:lvl1p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005083759"/>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1196347" y="-624538"/>
            <a:ext cx="9715928"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ounded Rectangle 13"/>
          <p:cNvSpPr/>
          <p:nvPr/>
        </p:nvSpPr>
        <p:spPr>
          <a:xfrm rot="20707748">
            <a:off x="86409" y="5378154"/>
            <a:ext cx="992420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5" name="Rounded Rectangle 14"/>
          <p:cNvSpPr/>
          <p:nvPr/>
        </p:nvSpPr>
        <p:spPr>
          <a:xfrm rot="20707748">
            <a:off x="10214660" y="5459931"/>
            <a:ext cx="2278697"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ounded Rectangle 15"/>
          <p:cNvSpPr/>
          <p:nvPr/>
        </p:nvSpPr>
        <p:spPr>
          <a:xfrm rot="20707748">
            <a:off x="8897481" y="-489836"/>
            <a:ext cx="4078825"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rot="4500000">
            <a:off x="7703820" y="1991868"/>
            <a:ext cx="4818888" cy="1914144"/>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1126464" y="997933"/>
            <a:ext cx="7124133"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4288765" y="5144590"/>
            <a:ext cx="5240500"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10338816" y="5888737"/>
            <a:ext cx="1658112" cy="365125"/>
          </a:xfrm>
        </p:spPr>
        <p:txBody>
          <a:bodyPr/>
          <a:lstStyle>
            <a:lvl1pPr algn="l">
              <a:defRPr/>
            </a:lvl1p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6" name="Footer Placeholder 5"/>
          <p:cNvSpPr>
            <a:spLocks noGrp="1"/>
          </p:cNvSpPr>
          <p:nvPr>
            <p:ph type="ftr" sz="quarter" idx="11"/>
          </p:nvPr>
        </p:nvSpPr>
        <p:spPr>
          <a:xfrm rot="-900000">
            <a:off x="5685289" y="6099105"/>
            <a:ext cx="4084063" cy="365125"/>
          </a:xfrm>
        </p:spPr>
        <p:txBody>
          <a:bodyPr/>
          <a:lstStyle>
            <a:lvl1pPr algn="r">
              <a:defRPr/>
            </a:lvl1pPr>
          </a:lstStyle>
          <a:p>
            <a:endParaRPr lang="en-US">
              <a:solidFill>
                <a:prstClr val="white">
                  <a:tint val="75000"/>
                </a:prstClr>
              </a:solidFill>
            </a:endParaRPr>
          </a:p>
        </p:txBody>
      </p:sp>
      <p:sp>
        <p:nvSpPr>
          <p:cNvPr id="7" name="Slide Number Placeholder 6"/>
          <p:cNvSpPr>
            <a:spLocks noGrp="1"/>
          </p:cNvSpPr>
          <p:nvPr>
            <p:ph type="sldNum" sz="quarter" idx="12"/>
          </p:nvPr>
        </p:nvSpPr>
        <p:spPr>
          <a:xfrm rot="-900000">
            <a:off x="10253472" y="5641849"/>
            <a:ext cx="1658112" cy="365125"/>
          </a:xfrm>
        </p:spPr>
        <p:txBody>
          <a:bodyPr/>
          <a:lstStyle>
            <a:lvl1pPr algn="l">
              <a:defRPr/>
            </a:lvl1p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09565343"/>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711601" y="-979752"/>
            <a:ext cx="889716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ounded Rectangle 15"/>
          <p:cNvSpPr/>
          <p:nvPr/>
        </p:nvSpPr>
        <p:spPr>
          <a:xfrm rot="900000">
            <a:off x="-378528" y="5969722"/>
            <a:ext cx="7067325"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7" name="Rounded Rectangle 16"/>
          <p:cNvSpPr/>
          <p:nvPr/>
        </p:nvSpPr>
        <p:spPr>
          <a:xfrm rot="900000">
            <a:off x="9240390" y="-242630"/>
            <a:ext cx="3245647"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8" name="Rounded Rectangle 17"/>
          <p:cNvSpPr/>
          <p:nvPr/>
        </p:nvSpPr>
        <p:spPr>
          <a:xfrm rot="900000">
            <a:off x="7866376" y="1282101"/>
            <a:ext cx="5123656"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rot="-4500000">
            <a:off x="6943762" y="2412080"/>
            <a:ext cx="5036383" cy="266284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2010039" y="615731"/>
            <a:ext cx="5764672"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900000">
            <a:off x="1097053" y="4161126"/>
            <a:ext cx="5747887"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9323193" y="571256"/>
            <a:ext cx="2032000" cy="365125"/>
          </a:xfrm>
        </p:spPr>
        <p:txBody>
          <a:bodyPr/>
          <a:lstStyle>
            <a:lvl1pPr algn="l">
              <a:defRPr/>
            </a:lvl1p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6" name="Footer Placeholder 5"/>
          <p:cNvSpPr>
            <a:spLocks noGrp="1"/>
          </p:cNvSpPr>
          <p:nvPr>
            <p:ph type="ftr" sz="quarter" idx="11"/>
          </p:nvPr>
        </p:nvSpPr>
        <p:spPr>
          <a:xfrm rot="900000">
            <a:off x="863057" y="5162532"/>
            <a:ext cx="3969937" cy="365125"/>
          </a:xfrm>
        </p:spPr>
        <p:txBody>
          <a:bodyPr/>
          <a:lstStyle>
            <a:lvl1pPr algn="l">
              <a:defRPr/>
            </a:lvl1pPr>
          </a:lstStyle>
          <a:p>
            <a:endParaRPr lang="en-US">
              <a:solidFill>
                <a:prstClr val="white">
                  <a:tint val="75000"/>
                </a:prstClr>
              </a:solidFill>
            </a:endParaRPr>
          </a:p>
        </p:txBody>
      </p:sp>
      <p:sp>
        <p:nvSpPr>
          <p:cNvPr id="7" name="Slide Number Placeholder 6"/>
          <p:cNvSpPr>
            <a:spLocks noGrp="1"/>
          </p:cNvSpPr>
          <p:nvPr>
            <p:ph type="sldNum" sz="quarter" idx="12"/>
          </p:nvPr>
        </p:nvSpPr>
        <p:spPr>
          <a:xfrm rot="900000">
            <a:off x="9395294" y="391055"/>
            <a:ext cx="2617583" cy="365125"/>
          </a:xfrm>
        </p:spPr>
        <p:txBody>
          <a:bodyPr/>
          <a:lstStyle>
            <a:lvl1pPr algn="l">
              <a:defRPr/>
            </a:lvl1p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894140052"/>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12192000" cy="6858000"/>
          </a:xfrm>
          <a:prstGeom prst="rect">
            <a:avLst/>
          </a:prstGeom>
        </p:spPr>
      </p:pic>
      <p:sp>
        <p:nvSpPr>
          <p:cNvPr id="2" name="Title Placeholder 1"/>
          <p:cNvSpPr>
            <a:spLocks noGrp="1"/>
          </p:cNvSpPr>
          <p:nvPr>
            <p:ph type="title"/>
          </p:nvPr>
        </p:nvSpPr>
        <p:spPr>
          <a:xfrm rot="-5400000">
            <a:off x="-11173" y="2500375"/>
            <a:ext cx="5320597" cy="2453449"/>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876800" y="990600"/>
            <a:ext cx="6702699"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550400" y="6096002"/>
            <a:ext cx="2032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5" name="Footer Placeholder 4"/>
          <p:cNvSpPr>
            <a:spLocks noGrp="1"/>
          </p:cNvSpPr>
          <p:nvPr>
            <p:ph type="ftr" sz="quarter" idx="3"/>
          </p:nvPr>
        </p:nvSpPr>
        <p:spPr>
          <a:xfrm>
            <a:off x="5384800" y="6096002"/>
            <a:ext cx="416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950729" y="532492"/>
            <a:ext cx="28448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29054283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901756-C66C-4C2C-A283-9D13BBA8CA27}" type="datetimeFigureOut">
              <a:rPr lang="en-US" smtClean="0">
                <a:solidFill>
                  <a:prstClr val="white">
                    <a:tint val="75000"/>
                  </a:prstClr>
                </a:solidFill>
              </a:rPr>
              <a:pPr/>
              <a:t>8/8/2019</a:t>
            </a:fld>
            <a:endParaRPr lang="en-US">
              <a:solidFill>
                <a:prstClr val="white">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4A418-B652-40F7-B2F8-700ED09F9E7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3241064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Target 0.2: </a:t>
            </a:r>
            <a:r>
              <a:rPr lang="en-US" dirty="0" smtClean="0"/>
              <a:t>Writing a CER Statement</a:t>
            </a:r>
            <a:endParaRPr lang="en-US" dirty="0"/>
          </a:p>
        </p:txBody>
      </p:sp>
      <p:sp>
        <p:nvSpPr>
          <p:cNvPr id="3" name="Content Placeholder 2"/>
          <p:cNvSpPr>
            <a:spLocks noGrp="1"/>
          </p:cNvSpPr>
          <p:nvPr>
            <p:ph idx="1"/>
          </p:nvPr>
        </p:nvSpPr>
        <p:spPr>
          <a:xfrm>
            <a:off x="838200" y="1690688"/>
            <a:ext cx="10859814" cy="4351338"/>
          </a:xfrm>
        </p:spPr>
        <p:txBody>
          <a:bodyPr>
            <a:noAutofit/>
          </a:bodyPr>
          <a:lstStyle/>
          <a:p>
            <a:pPr marL="0" indent="0">
              <a:buNone/>
            </a:pPr>
            <a:r>
              <a:rPr lang="en-US" sz="3600" dirty="0" smtClean="0"/>
              <a:t>Claim: Air has mass</a:t>
            </a:r>
          </a:p>
          <a:p>
            <a:pPr marL="0" indent="0">
              <a:buNone/>
            </a:pPr>
            <a:r>
              <a:rPr lang="en-US" sz="3600" dirty="0" smtClean="0"/>
              <a:t>Evidence: A balloon with no air had a mass of 1.9 grams, and a balloon filled with air had a mass of 2.2 grams.  A bag with no air had a mass of 2.4 grams, and a bag with air had a mass of 2.6 grams.</a:t>
            </a:r>
          </a:p>
          <a:p>
            <a:pPr marL="0" indent="0">
              <a:buNone/>
            </a:pPr>
            <a:r>
              <a:rPr lang="en-US" sz="3600" dirty="0" smtClean="0"/>
              <a:t>Reasoning: 2.2 grams is more than 1.9 grams.  2.6 grams is more than 2.4 grams.  Each time air was added, the object had a higher mass, meaning air added mass to the object so air has mass.  </a:t>
            </a:r>
            <a:endParaRPr lang="en-US" sz="3600" dirty="0"/>
          </a:p>
        </p:txBody>
      </p:sp>
    </p:spTree>
    <p:extLst>
      <p:ext uri="{BB962C8B-B14F-4D97-AF65-F5344CB8AC3E}">
        <p14:creationId xmlns:p14="http://schemas.microsoft.com/office/powerpoint/2010/main" val="3141142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title="Hilarious Pu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9773" y="945931"/>
            <a:ext cx="10056296" cy="4713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106899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381001"/>
            <a:ext cx="7415694" cy="883819"/>
          </a:xfrm>
        </p:spPr>
        <p:txBody>
          <a:bodyPr/>
          <a:lstStyle/>
          <a:p>
            <a:pPr algn="ctr"/>
            <a:r>
              <a:rPr lang="en-US" dirty="0" smtClean="0"/>
              <a:t>THE RULES …continued</a:t>
            </a:r>
            <a:endParaRPr lang="en-US" dirty="0"/>
          </a:p>
        </p:txBody>
      </p:sp>
      <p:sp>
        <p:nvSpPr>
          <p:cNvPr id="3" name="Content Placeholder 2"/>
          <p:cNvSpPr>
            <a:spLocks noGrp="1"/>
          </p:cNvSpPr>
          <p:nvPr>
            <p:ph idx="1"/>
          </p:nvPr>
        </p:nvSpPr>
        <p:spPr>
          <a:xfrm>
            <a:off x="394138" y="1400505"/>
            <a:ext cx="11429999" cy="5077623"/>
          </a:xfrm>
        </p:spPr>
        <p:txBody>
          <a:bodyPr>
            <a:noAutofit/>
          </a:bodyPr>
          <a:lstStyle/>
          <a:p>
            <a:pPr marL="514350" indent="-514350">
              <a:buFont typeface="+mj-lt"/>
              <a:buAutoNum type="arabicPeriod" startAt="3"/>
            </a:pPr>
            <a:r>
              <a:rPr lang="en-US" sz="4400" dirty="0"/>
              <a:t>Zeros caught in a “sandwich” are </a:t>
            </a:r>
            <a:r>
              <a:rPr lang="en-US" sz="4400" dirty="0" smtClean="0"/>
              <a:t>significant</a:t>
            </a:r>
          </a:p>
          <a:p>
            <a:pPr marL="0" indent="0">
              <a:buNone/>
            </a:pPr>
            <a:r>
              <a:rPr lang="en-US" sz="4400" dirty="0"/>
              <a:t>	</a:t>
            </a:r>
            <a:r>
              <a:rPr lang="en-US" sz="4400" u="sng" dirty="0" smtClean="0"/>
              <a:t>4004</a:t>
            </a:r>
            <a:r>
              <a:rPr lang="en-US" sz="4400" dirty="0" smtClean="0"/>
              <a:t>		</a:t>
            </a:r>
            <a:r>
              <a:rPr lang="en-US" sz="4400" u="sng" dirty="0" smtClean="0"/>
              <a:t>50.9</a:t>
            </a:r>
            <a:r>
              <a:rPr lang="en-US" sz="4400" dirty="0" smtClean="0"/>
              <a:t>		</a:t>
            </a:r>
            <a:r>
              <a:rPr lang="en-US" sz="4400" u="sng" dirty="0" smtClean="0"/>
              <a:t>1000.0</a:t>
            </a:r>
            <a:r>
              <a:rPr lang="en-US" sz="4400" dirty="0" smtClean="0"/>
              <a:t>	0.00</a:t>
            </a:r>
            <a:r>
              <a:rPr lang="en-US" sz="4400" u="sng" dirty="0" smtClean="0"/>
              <a:t>602</a:t>
            </a:r>
          </a:p>
          <a:p>
            <a:pPr marL="0" indent="0">
              <a:buNone/>
            </a:pPr>
            <a:endParaRPr lang="en-US" sz="4400" dirty="0"/>
          </a:p>
          <a:p>
            <a:pPr marL="514350" indent="-514350">
              <a:buFont typeface="+mj-lt"/>
              <a:buAutoNum type="arabicPeriod" startAt="4"/>
            </a:pPr>
            <a:r>
              <a:rPr lang="en-US" sz="4400" dirty="0"/>
              <a:t>Zeros used only to place the decimal point are NOT significant</a:t>
            </a:r>
            <a:r>
              <a:rPr lang="en-US" sz="4400" dirty="0" smtClean="0"/>
              <a:t>.</a:t>
            </a:r>
          </a:p>
          <a:p>
            <a:pPr marL="0" indent="0">
              <a:buNone/>
            </a:pPr>
            <a:r>
              <a:rPr lang="en-US" sz="4400" dirty="0"/>
              <a:t>	</a:t>
            </a:r>
            <a:r>
              <a:rPr lang="en-US" sz="4400" u="sng" dirty="0" smtClean="0"/>
              <a:t>15</a:t>
            </a:r>
            <a:r>
              <a:rPr lang="en-US" sz="4400" dirty="0" smtClean="0"/>
              <a:t>00		0.000</a:t>
            </a:r>
            <a:r>
              <a:rPr lang="en-US" sz="4400" u="sng" dirty="0" smtClean="0"/>
              <a:t>94</a:t>
            </a:r>
            <a:r>
              <a:rPr lang="en-US" sz="4400" dirty="0" smtClean="0"/>
              <a:t>	</a:t>
            </a:r>
            <a:r>
              <a:rPr lang="en-US" sz="4400" u="sng" dirty="0" smtClean="0"/>
              <a:t>6023</a:t>
            </a:r>
            <a:r>
              <a:rPr lang="en-US" sz="4400" dirty="0" smtClean="0"/>
              <a:t>00	0.0</a:t>
            </a:r>
            <a:r>
              <a:rPr lang="en-US" sz="4400" u="sng" dirty="0" smtClean="0"/>
              <a:t>7401</a:t>
            </a:r>
            <a:endParaRPr lang="en-US" sz="4400" u="sng" dirty="0"/>
          </a:p>
        </p:txBody>
      </p:sp>
    </p:spTree>
    <p:extLst>
      <p:ext uri="{BB962C8B-B14F-4D97-AF65-F5344CB8AC3E}">
        <p14:creationId xmlns:p14="http://schemas.microsoft.com/office/powerpoint/2010/main" val="1219487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title="Hilarious Math Pu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9876" y="1238250"/>
            <a:ext cx="6570663" cy="438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814374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title="Determine the number of sig figs"/>
          <p:cNvGraphicFramePr>
            <a:graphicFrameLocks noGrp="1"/>
          </p:cNvGraphicFramePr>
          <p:nvPr>
            <p:extLst>
              <p:ext uri="{D42A27DB-BD31-4B8C-83A1-F6EECF244321}">
                <p14:modId xmlns:p14="http://schemas.microsoft.com/office/powerpoint/2010/main" val="3330048376"/>
              </p:ext>
            </p:extLst>
          </p:nvPr>
        </p:nvGraphicFramePr>
        <p:xfrm>
          <a:off x="591206" y="425669"/>
          <a:ext cx="10901856" cy="1188720"/>
        </p:xfrm>
        <a:graphic>
          <a:graphicData uri="http://schemas.openxmlformats.org/drawingml/2006/table">
            <a:tbl>
              <a:tblPr/>
              <a:tblGrid>
                <a:gridCol w="10901856">
                  <a:extLst>
                    <a:ext uri="{9D8B030D-6E8A-4147-A177-3AD203B41FA5}">
                      <a16:colId xmlns:a16="http://schemas.microsoft.com/office/drawing/2014/main" val="20000"/>
                    </a:ext>
                  </a:extLst>
                </a:gridCol>
              </a:tblGrid>
              <a:tr h="0">
                <a:tc>
                  <a:txBody>
                    <a:bodyPr/>
                    <a:lstStyle/>
                    <a:p>
                      <a:r>
                        <a:rPr lang="en-US" sz="3600" u="sng" dirty="0" smtClean="0">
                          <a:solidFill>
                            <a:schemeClr val="tx1">
                              <a:lumMod val="95000"/>
                            </a:schemeClr>
                          </a:solidFill>
                          <a:effectLst/>
                          <a:latin typeface="Comic Sans MS"/>
                        </a:rPr>
                        <a:t>Determine the number of Significant Figures in the following measurements </a:t>
                      </a:r>
                      <a:r>
                        <a:rPr lang="en-US" sz="3600" i="1" u="sng" dirty="0" smtClean="0">
                          <a:solidFill>
                            <a:schemeClr val="tx1">
                              <a:lumMod val="95000"/>
                            </a:schemeClr>
                          </a:solidFill>
                          <a:effectLst/>
                          <a:latin typeface="Comic Sans MS"/>
                        </a:rPr>
                        <a:t>(underline them!):</a:t>
                      </a:r>
                      <a:endParaRPr lang="en-US" sz="2400" i="1" dirty="0">
                        <a:solidFill>
                          <a:schemeClr val="tx1">
                            <a:lumMod val="95000"/>
                          </a:schemeClr>
                        </a:solidFill>
                        <a:effectLst/>
                      </a:endParaRP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4" name="Table 3" title="Practice Problems"/>
          <p:cNvGraphicFramePr>
            <a:graphicFrameLocks noGrp="1"/>
          </p:cNvGraphicFramePr>
          <p:nvPr>
            <p:extLst>
              <p:ext uri="{D42A27DB-BD31-4B8C-83A1-F6EECF244321}">
                <p14:modId xmlns:p14="http://schemas.microsoft.com/office/powerpoint/2010/main" val="3037105984"/>
              </p:ext>
            </p:extLst>
          </p:nvPr>
        </p:nvGraphicFramePr>
        <p:xfrm>
          <a:off x="491358" y="2255520"/>
          <a:ext cx="11159359" cy="4602480"/>
        </p:xfrm>
        <a:graphic>
          <a:graphicData uri="http://schemas.openxmlformats.org/drawingml/2006/table">
            <a:tbl>
              <a:tblPr/>
              <a:tblGrid>
                <a:gridCol w="11159359">
                  <a:extLst>
                    <a:ext uri="{9D8B030D-6E8A-4147-A177-3AD203B41FA5}">
                      <a16:colId xmlns:a16="http://schemas.microsoft.com/office/drawing/2014/main" val="20000"/>
                    </a:ext>
                  </a:extLst>
                </a:gridCol>
              </a:tblGrid>
              <a:tr h="0">
                <a:tc>
                  <a:txBody>
                    <a:bodyPr/>
                    <a:lstStyle/>
                    <a:p>
                      <a:r>
                        <a:rPr lang="en-US" sz="4800" dirty="0" smtClean="0">
                          <a:solidFill>
                            <a:schemeClr val="tx1">
                              <a:lumMod val="95000"/>
                            </a:schemeClr>
                          </a:solidFill>
                          <a:effectLst/>
                        </a:rPr>
                        <a:t>5680                 8.00                    0.0780</a:t>
                      </a:r>
                      <a:endParaRPr lang="en-US" sz="4800" dirty="0">
                        <a:solidFill>
                          <a:schemeClr val="tx1">
                            <a:lumMod val="95000"/>
                          </a:schemeClr>
                        </a:solidFill>
                        <a:effectLst/>
                      </a:endParaRPr>
                    </a:p>
                  </a:txBody>
                  <a:tcPr anchor="ctr">
                    <a:lnL>
                      <a:noFill/>
                    </a:lnL>
                    <a:lnR>
                      <a:noFill/>
                    </a:lnR>
                    <a:lnT>
                      <a:noFill/>
                    </a:lnT>
                    <a:lnB>
                      <a:noFill/>
                    </a:lnB>
                  </a:tcPr>
                </a:tc>
                <a:extLst>
                  <a:ext uri="{0D108BD9-81ED-4DB2-BD59-A6C34878D82A}">
                    <a16:rowId xmlns:a16="http://schemas.microsoft.com/office/drawing/2014/main" val="10000"/>
                  </a:ext>
                </a:extLst>
              </a:tr>
              <a:tr h="0">
                <a:tc>
                  <a:txBody>
                    <a:bodyPr/>
                    <a:lstStyle/>
                    <a:p>
                      <a:r>
                        <a:rPr lang="en-US" sz="4800" dirty="0" smtClean="0">
                          <a:solidFill>
                            <a:schemeClr val="tx1">
                              <a:lumMod val="95000"/>
                            </a:schemeClr>
                          </a:solidFill>
                          <a:effectLst/>
                        </a:rPr>
                        <a:t>1090                  3.42                      100.</a:t>
                      </a:r>
                      <a:endParaRPr lang="en-US" sz="4800" dirty="0">
                        <a:solidFill>
                          <a:schemeClr val="tx1">
                            <a:lumMod val="95000"/>
                          </a:schemeClr>
                        </a:solidFill>
                        <a:effectLst/>
                      </a:endParaRPr>
                    </a:p>
                  </a:txBody>
                  <a:tcPr anchor="ctr">
                    <a:lnL>
                      <a:noFill/>
                    </a:lnL>
                    <a:lnR>
                      <a:noFill/>
                    </a:lnR>
                    <a:lnT>
                      <a:noFill/>
                    </a:lnT>
                    <a:lnB>
                      <a:noFill/>
                    </a:lnB>
                  </a:tcPr>
                </a:tc>
                <a:extLst>
                  <a:ext uri="{0D108BD9-81ED-4DB2-BD59-A6C34878D82A}">
                    <a16:rowId xmlns:a16="http://schemas.microsoft.com/office/drawing/2014/main" val="10001"/>
                  </a:ext>
                </a:extLst>
              </a:tr>
              <a:tr h="0">
                <a:tc>
                  <a:txBody>
                    <a:bodyPr/>
                    <a:lstStyle/>
                    <a:p>
                      <a:r>
                        <a:rPr lang="en-US" sz="4800" dirty="0" smtClean="0">
                          <a:solidFill>
                            <a:schemeClr val="tx1">
                              <a:lumMod val="95000"/>
                            </a:schemeClr>
                          </a:solidFill>
                          <a:effectLst/>
                        </a:rPr>
                        <a:t>90.8               10000800           0.00004790</a:t>
                      </a:r>
                    </a:p>
                    <a:p>
                      <a:r>
                        <a:rPr lang="en-US" sz="4800" dirty="0" smtClean="0">
                          <a:solidFill>
                            <a:schemeClr val="tx1">
                              <a:lumMod val="95000"/>
                            </a:schemeClr>
                          </a:solidFill>
                          <a:effectLst/>
                        </a:rPr>
                        <a:t>800                    350                     3870010</a:t>
                      </a:r>
                      <a:endParaRPr lang="en-US" sz="4800" dirty="0">
                        <a:solidFill>
                          <a:schemeClr val="tx1">
                            <a:lumMod val="95000"/>
                          </a:schemeClr>
                        </a:solidFill>
                        <a:effectLst/>
                      </a:endParaRPr>
                    </a:p>
                  </a:txBody>
                  <a:tcPr anchor="ctr">
                    <a:lnL>
                      <a:noFill/>
                    </a:lnL>
                    <a:lnR>
                      <a:noFill/>
                    </a:lnR>
                    <a:lnT>
                      <a:noFill/>
                    </a:lnT>
                    <a:lnB>
                      <a:noFill/>
                    </a:lnB>
                  </a:tcPr>
                </a:tc>
                <a:extLst>
                  <a:ext uri="{0D108BD9-81ED-4DB2-BD59-A6C34878D82A}">
                    <a16:rowId xmlns:a16="http://schemas.microsoft.com/office/drawing/2014/main" val="10002"/>
                  </a:ext>
                </a:extLst>
              </a:tr>
              <a:tr h="0">
                <a:tc>
                  <a:txBody>
                    <a:bodyPr/>
                    <a:lstStyle/>
                    <a:p>
                      <a:endParaRPr lang="en-US" sz="4000" dirty="0">
                        <a:solidFill>
                          <a:schemeClr val="tx1">
                            <a:lumMod val="95000"/>
                          </a:schemeClr>
                        </a:solidFill>
                        <a:effectLst/>
                      </a:endParaRPr>
                    </a:p>
                  </a:txBody>
                  <a:tcPr anchor="ctr">
                    <a:lnL>
                      <a:noFill/>
                    </a:lnL>
                    <a:lnR>
                      <a:noFill/>
                    </a:lnR>
                    <a:lnT>
                      <a:noFill/>
                    </a:lnT>
                    <a:lnB>
                      <a:noFill/>
                    </a:lnB>
                  </a:tcPr>
                </a:tc>
                <a:extLst>
                  <a:ext uri="{0D108BD9-81ED-4DB2-BD59-A6C34878D82A}">
                    <a16:rowId xmlns:a16="http://schemas.microsoft.com/office/drawing/2014/main" val="10003"/>
                  </a:ext>
                </a:extLst>
              </a:tr>
              <a:tr h="0">
                <a:tc>
                  <a:txBody>
                    <a:bodyPr/>
                    <a:lstStyle/>
                    <a:p>
                      <a:endParaRPr lang="en-US" sz="4000" dirty="0">
                        <a:solidFill>
                          <a:schemeClr val="tx1">
                            <a:lumMod val="95000"/>
                          </a:schemeClr>
                        </a:solidFill>
                        <a:effectLst/>
                      </a:endParaRPr>
                    </a:p>
                  </a:txBody>
                  <a:tcPr anchor="ctr">
                    <a:lnL>
                      <a:noFill/>
                    </a:lnL>
                    <a:lnR>
                      <a:noFill/>
                    </a:lnR>
                    <a:lnT>
                      <a:noFill/>
                    </a:lnT>
                    <a:lnB>
                      <a:noFill/>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47822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title="Working with Sig Figs"/>
          <p:cNvGraphicFramePr>
            <a:graphicFrameLocks noGrp="1"/>
          </p:cNvGraphicFramePr>
          <p:nvPr>
            <p:extLst>
              <p:ext uri="{D42A27DB-BD31-4B8C-83A1-F6EECF244321}">
                <p14:modId xmlns:p14="http://schemas.microsoft.com/office/powerpoint/2010/main" val="3404599412"/>
              </p:ext>
            </p:extLst>
          </p:nvPr>
        </p:nvGraphicFramePr>
        <p:xfrm>
          <a:off x="1962806" y="126124"/>
          <a:ext cx="8284779" cy="640080"/>
        </p:xfrm>
        <a:graphic>
          <a:graphicData uri="http://schemas.openxmlformats.org/drawingml/2006/table">
            <a:tbl>
              <a:tblPr/>
              <a:tblGrid>
                <a:gridCol w="8284779">
                  <a:extLst>
                    <a:ext uri="{9D8B030D-6E8A-4147-A177-3AD203B41FA5}">
                      <a16:colId xmlns:a16="http://schemas.microsoft.com/office/drawing/2014/main" val="20000"/>
                    </a:ext>
                  </a:extLst>
                </a:gridCol>
              </a:tblGrid>
              <a:tr h="0">
                <a:tc>
                  <a:txBody>
                    <a:bodyPr/>
                    <a:lstStyle/>
                    <a:p>
                      <a:r>
                        <a:rPr lang="en-US" sz="3600" u="sng" dirty="0">
                          <a:solidFill>
                            <a:schemeClr val="tx1">
                              <a:lumMod val="95000"/>
                            </a:schemeClr>
                          </a:solidFill>
                          <a:effectLst/>
                          <a:latin typeface="Comic Sans MS"/>
                        </a:rPr>
                        <a:t>Working with Significant Figures</a:t>
                      </a:r>
                      <a:endParaRPr lang="en-US" sz="2400" dirty="0">
                        <a:solidFill>
                          <a:schemeClr val="tx1">
                            <a:lumMod val="95000"/>
                          </a:schemeClr>
                        </a:solidFill>
                        <a:effectLst/>
                      </a:endParaRP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3" name="Table 2" title="Multiplying and Dividing Rules"/>
          <p:cNvGraphicFramePr>
            <a:graphicFrameLocks noGrp="1"/>
          </p:cNvGraphicFramePr>
          <p:nvPr>
            <p:extLst>
              <p:ext uri="{D42A27DB-BD31-4B8C-83A1-F6EECF244321}">
                <p14:modId xmlns:p14="http://schemas.microsoft.com/office/powerpoint/2010/main" val="3612021311"/>
              </p:ext>
            </p:extLst>
          </p:nvPr>
        </p:nvGraphicFramePr>
        <p:xfrm>
          <a:off x="822434" y="948559"/>
          <a:ext cx="10497207" cy="3200400"/>
        </p:xfrm>
        <a:graphic>
          <a:graphicData uri="http://schemas.openxmlformats.org/drawingml/2006/table">
            <a:tbl>
              <a:tblPr/>
              <a:tblGrid>
                <a:gridCol w="10497207">
                  <a:extLst>
                    <a:ext uri="{9D8B030D-6E8A-4147-A177-3AD203B41FA5}">
                      <a16:colId xmlns:a16="http://schemas.microsoft.com/office/drawing/2014/main" val="20000"/>
                    </a:ext>
                  </a:extLst>
                </a:gridCol>
              </a:tblGrid>
              <a:tr h="0">
                <a:tc>
                  <a:txBody>
                    <a:bodyPr/>
                    <a:lstStyle/>
                    <a:p>
                      <a:r>
                        <a:rPr lang="en-US" sz="4400" dirty="0">
                          <a:solidFill>
                            <a:schemeClr val="tx1">
                              <a:lumMod val="95000"/>
                            </a:schemeClr>
                          </a:solidFill>
                          <a:effectLst/>
                        </a:rPr>
                        <a:t>When </a:t>
                      </a:r>
                      <a:r>
                        <a:rPr lang="en-US" sz="4400" i="1" dirty="0">
                          <a:solidFill>
                            <a:schemeClr val="tx1">
                              <a:lumMod val="95000"/>
                            </a:schemeClr>
                          </a:solidFill>
                          <a:effectLst/>
                        </a:rPr>
                        <a:t>multiplying</a:t>
                      </a:r>
                      <a:r>
                        <a:rPr lang="en-US" sz="4400" dirty="0">
                          <a:solidFill>
                            <a:schemeClr val="tx1">
                              <a:lumMod val="95000"/>
                            </a:schemeClr>
                          </a:solidFill>
                          <a:effectLst/>
                        </a:rPr>
                        <a:t> or </a:t>
                      </a:r>
                      <a:r>
                        <a:rPr lang="en-US" sz="4400" i="1" dirty="0">
                          <a:solidFill>
                            <a:schemeClr val="tx1">
                              <a:lumMod val="95000"/>
                            </a:schemeClr>
                          </a:solidFill>
                          <a:effectLst/>
                        </a:rPr>
                        <a:t>dividing: </a:t>
                      </a:r>
                      <a:r>
                        <a:rPr lang="en-US" sz="4400" dirty="0">
                          <a:solidFill>
                            <a:schemeClr val="tx1">
                              <a:lumMod val="95000"/>
                            </a:schemeClr>
                          </a:solidFill>
                          <a:effectLst/>
                        </a:rPr>
                        <a:t>round all calculations to the </a:t>
                      </a:r>
                      <a:r>
                        <a:rPr lang="en-US" sz="4400" i="1" dirty="0">
                          <a:solidFill>
                            <a:schemeClr val="tx1">
                              <a:lumMod val="95000"/>
                            </a:schemeClr>
                          </a:solidFill>
                          <a:effectLst/>
                        </a:rPr>
                        <a:t>least number of significant figures</a:t>
                      </a:r>
                      <a:r>
                        <a:rPr lang="en-US" sz="4400" dirty="0">
                          <a:solidFill>
                            <a:schemeClr val="tx1">
                              <a:lumMod val="95000"/>
                            </a:schemeClr>
                          </a:solidFill>
                          <a:effectLst/>
                        </a:rPr>
                        <a:t> used to obtain that calculation. </a:t>
                      </a:r>
                      <a:endParaRPr lang="en-US" sz="3600" dirty="0">
                        <a:solidFill>
                          <a:schemeClr val="tx1">
                            <a:lumMod val="95000"/>
                          </a:schemeClr>
                        </a:solidFill>
                        <a:effectLst/>
                      </a:endParaRPr>
                    </a:p>
                    <a:p>
                      <a:r>
                        <a:rPr lang="en-US" sz="3600" dirty="0">
                          <a:solidFill>
                            <a:schemeClr val="tx1">
                              <a:lumMod val="95000"/>
                            </a:schemeClr>
                          </a:solidFill>
                          <a:effectLst/>
                        </a:rPr>
                        <a:t>  </a:t>
                      </a:r>
                      <a:r>
                        <a:rPr lang="en-US" sz="3600" dirty="0" smtClean="0">
                          <a:solidFill>
                            <a:schemeClr val="tx1">
                              <a:lumMod val="95000"/>
                            </a:schemeClr>
                          </a:solidFill>
                          <a:effectLst/>
                          <a:latin typeface="Symbol"/>
                        </a:rPr>
                        <a:t>·</a:t>
                      </a:r>
                      <a:r>
                        <a:rPr lang="en-US" sz="1100" dirty="0">
                          <a:solidFill>
                            <a:schemeClr val="tx1">
                              <a:lumMod val="95000"/>
                            </a:schemeClr>
                          </a:solidFill>
                          <a:effectLst/>
                          <a:latin typeface="Times New Roman"/>
                        </a:rPr>
                        <a:t>         </a:t>
                      </a:r>
                      <a:r>
                        <a:rPr lang="en-US" sz="3600" dirty="0">
                          <a:solidFill>
                            <a:schemeClr val="tx1">
                              <a:lumMod val="95000"/>
                            </a:schemeClr>
                          </a:solidFill>
                          <a:effectLst/>
                        </a:rPr>
                        <a:t>If the 1</a:t>
                      </a:r>
                      <a:r>
                        <a:rPr lang="en-US" sz="3600" baseline="30000" dirty="0">
                          <a:solidFill>
                            <a:schemeClr val="tx1">
                              <a:lumMod val="95000"/>
                            </a:schemeClr>
                          </a:solidFill>
                          <a:effectLst/>
                        </a:rPr>
                        <a:t>st</a:t>
                      </a:r>
                      <a:r>
                        <a:rPr lang="en-US" sz="3600" dirty="0">
                          <a:solidFill>
                            <a:schemeClr val="tx1">
                              <a:lumMod val="95000"/>
                            </a:schemeClr>
                          </a:solidFill>
                          <a:effectLst/>
                        </a:rPr>
                        <a:t> non sig. fig. is &lt;5 drop it </a:t>
                      </a:r>
                    </a:p>
                    <a:p>
                      <a:r>
                        <a:rPr lang="en-US" sz="3600" dirty="0">
                          <a:solidFill>
                            <a:schemeClr val="tx1">
                              <a:lumMod val="95000"/>
                            </a:schemeClr>
                          </a:solidFill>
                          <a:effectLst/>
                          <a:latin typeface="Symbol"/>
                        </a:rPr>
                        <a:t>·</a:t>
                      </a:r>
                      <a:r>
                        <a:rPr lang="en-US" sz="1100" dirty="0">
                          <a:solidFill>
                            <a:schemeClr val="tx1">
                              <a:lumMod val="95000"/>
                            </a:schemeClr>
                          </a:solidFill>
                          <a:effectLst/>
                          <a:latin typeface="Times New Roman"/>
                        </a:rPr>
                        <a:t>         </a:t>
                      </a:r>
                      <a:r>
                        <a:rPr lang="en-US" sz="3600" dirty="0">
                          <a:solidFill>
                            <a:schemeClr val="tx1">
                              <a:lumMod val="95000"/>
                            </a:schemeClr>
                          </a:solidFill>
                          <a:effectLst/>
                        </a:rPr>
                        <a:t>If the 1</a:t>
                      </a:r>
                      <a:r>
                        <a:rPr lang="en-US" sz="3600" baseline="30000" dirty="0">
                          <a:solidFill>
                            <a:schemeClr val="tx1">
                              <a:lumMod val="95000"/>
                            </a:schemeClr>
                          </a:solidFill>
                          <a:effectLst/>
                        </a:rPr>
                        <a:t>st</a:t>
                      </a:r>
                      <a:r>
                        <a:rPr lang="en-US" sz="3600" dirty="0">
                          <a:solidFill>
                            <a:schemeClr val="tx1">
                              <a:lumMod val="95000"/>
                            </a:schemeClr>
                          </a:solidFill>
                          <a:effectLst/>
                        </a:rPr>
                        <a:t> non sig. fig. is ≥5 round up </a:t>
                      </a: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4" name="Table 3" title="Examples"/>
          <p:cNvGraphicFramePr>
            <a:graphicFrameLocks noGrp="1"/>
          </p:cNvGraphicFramePr>
          <p:nvPr>
            <p:extLst>
              <p:ext uri="{D42A27DB-BD31-4B8C-83A1-F6EECF244321}">
                <p14:modId xmlns:p14="http://schemas.microsoft.com/office/powerpoint/2010/main" val="431231106"/>
              </p:ext>
            </p:extLst>
          </p:nvPr>
        </p:nvGraphicFramePr>
        <p:xfrm>
          <a:off x="932794" y="4776951"/>
          <a:ext cx="10970171" cy="1310640"/>
        </p:xfrm>
        <a:graphic>
          <a:graphicData uri="http://schemas.openxmlformats.org/drawingml/2006/table">
            <a:tbl>
              <a:tblPr/>
              <a:tblGrid>
                <a:gridCol w="10970171">
                  <a:extLst>
                    <a:ext uri="{9D8B030D-6E8A-4147-A177-3AD203B41FA5}">
                      <a16:colId xmlns:a16="http://schemas.microsoft.com/office/drawing/2014/main" val="20000"/>
                    </a:ext>
                  </a:extLst>
                </a:gridCol>
              </a:tblGrid>
              <a:tr h="1305385">
                <a:tc>
                  <a:txBody>
                    <a:bodyPr/>
                    <a:lstStyle/>
                    <a:p>
                      <a:r>
                        <a:rPr lang="fr-FR" sz="4000" dirty="0">
                          <a:effectLst/>
                        </a:rPr>
                        <a:t>Ex)  1.5 x  0.0251 = 0.03765 = </a:t>
                      </a:r>
                      <a:r>
                        <a:rPr lang="fr-FR" sz="4000" u="sng" dirty="0">
                          <a:effectLst/>
                        </a:rPr>
                        <a:t>0.038</a:t>
                      </a:r>
                      <a:r>
                        <a:rPr lang="fr-FR" sz="4000" dirty="0">
                          <a:effectLst/>
                        </a:rPr>
                        <a:t> </a:t>
                      </a:r>
                      <a:r>
                        <a:rPr lang="fr-FR" sz="2000" dirty="0">
                          <a:effectLst/>
                          <a:latin typeface="Times New Roman,serif"/>
                        </a:rPr>
                        <a:t>       </a:t>
                      </a:r>
                      <a:endParaRPr lang="fr-FR" sz="3200" dirty="0">
                        <a:effectLst/>
                      </a:endParaRPr>
                    </a:p>
                    <a:p>
                      <a:r>
                        <a:rPr lang="fr-FR" sz="4000" dirty="0">
                          <a:effectLst/>
                        </a:rPr>
                        <a:t>1.5 ÷  0.0251 = 59.76095618 = </a:t>
                      </a:r>
                      <a:r>
                        <a:rPr lang="fr-FR" sz="4000" u="sng" dirty="0">
                          <a:effectLst/>
                        </a:rPr>
                        <a:t>60.</a:t>
                      </a:r>
                      <a:r>
                        <a:rPr lang="fr-FR" sz="4000" dirty="0">
                          <a:effectLst/>
                        </a:rPr>
                        <a:t>  or  </a:t>
                      </a:r>
                      <a:r>
                        <a:rPr lang="fr-FR" sz="4000" u="sng" dirty="0">
                          <a:effectLst/>
                        </a:rPr>
                        <a:t>6.0 x 10</a:t>
                      </a:r>
                      <a:r>
                        <a:rPr lang="fr-FR" sz="4000" u="sng" baseline="30000" dirty="0">
                          <a:effectLst/>
                        </a:rPr>
                        <a:t>1</a:t>
                      </a:r>
                      <a:endParaRPr lang="fr-FR" sz="3200" dirty="0">
                        <a:effectLst/>
                      </a:endParaRP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7172288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title="Working with Sig Figs Extension"/>
          <p:cNvGraphicFramePr>
            <a:graphicFrameLocks noGrp="1"/>
          </p:cNvGraphicFramePr>
          <p:nvPr>
            <p:extLst>
              <p:ext uri="{D42A27DB-BD31-4B8C-83A1-F6EECF244321}">
                <p14:modId xmlns:p14="http://schemas.microsoft.com/office/powerpoint/2010/main" val="3578254319"/>
              </p:ext>
            </p:extLst>
          </p:nvPr>
        </p:nvGraphicFramePr>
        <p:xfrm>
          <a:off x="346841" y="394138"/>
          <a:ext cx="10941269" cy="640080"/>
        </p:xfrm>
        <a:graphic>
          <a:graphicData uri="http://schemas.openxmlformats.org/drawingml/2006/table">
            <a:tbl>
              <a:tblPr/>
              <a:tblGrid>
                <a:gridCol w="10941269">
                  <a:extLst>
                    <a:ext uri="{9D8B030D-6E8A-4147-A177-3AD203B41FA5}">
                      <a16:colId xmlns:a16="http://schemas.microsoft.com/office/drawing/2014/main" val="20000"/>
                    </a:ext>
                  </a:extLst>
                </a:gridCol>
              </a:tblGrid>
              <a:tr h="0">
                <a:tc>
                  <a:txBody>
                    <a:bodyPr/>
                    <a:lstStyle/>
                    <a:p>
                      <a:r>
                        <a:rPr lang="en-US" sz="3600" u="sng" dirty="0" err="1" smtClean="0">
                          <a:solidFill>
                            <a:schemeClr val="tx1">
                              <a:lumMod val="95000"/>
                            </a:schemeClr>
                          </a:solidFill>
                          <a:effectLst/>
                          <a:latin typeface="Comic Sans MS"/>
                        </a:rPr>
                        <a:t>EXTENSION:Working</a:t>
                      </a:r>
                      <a:r>
                        <a:rPr lang="en-US" sz="3600" u="sng" dirty="0" smtClean="0">
                          <a:solidFill>
                            <a:schemeClr val="tx1">
                              <a:lumMod val="95000"/>
                            </a:schemeClr>
                          </a:solidFill>
                          <a:effectLst/>
                          <a:latin typeface="Comic Sans MS"/>
                        </a:rPr>
                        <a:t> </a:t>
                      </a:r>
                      <a:r>
                        <a:rPr lang="en-US" sz="3600" u="sng" dirty="0">
                          <a:solidFill>
                            <a:schemeClr val="tx1">
                              <a:lumMod val="95000"/>
                            </a:schemeClr>
                          </a:solidFill>
                          <a:effectLst/>
                          <a:latin typeface="Comic Sans MS"/>
                        </a:rPr>
                        <a:t>with Significant </a:t>
                      </a:r>
                      <a:r>
                        <a:rPr lang="en-US" sz="3600" u="sng" dirty="0" smtClean="0">
                          <a:solidFill>
                            <a:schemeClr val="tx1">
                              <a:lumMod val="95000"/>
                            </a:schemeClr>
                          </a:solidFill>
                          <a:effectLst/>
                          <a:latin typeface="Comic Sans MS"/>
                        </a:rPr>
                        <a:t>Figures </a:t>
                      </a:r>
                      <a:endParaRPr lang="en-US" sz="2400" dirty="0">
                        <a:solidFill>
                          <a:schemeClr val="tx1">
                            <a:lumMod val="95000"/>
                          </a:schemeClr>
                        </a:solidFill>
                        <a:effectLst/>
                      </a:endParaRP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5" name="Table 4" title="Adding and Subtracting Rules"/>
          <p:cNvGraphicFramePr>
            <a:graphicFrameLocks noGrp="1"/>
          </p:cNvGraphicFramePr>
          <p:nvPr>
            <p:extLst>
              <p:ext uri="{D42A27DB-BD31-4B8C-83A1-F6EECF244321}">
                <p14:modId xmlns:p14="http://schemas.microsoft.com/office/powerpoint/2010/main" val="3551819307"/>
              </p:ext>
            </p:extLst>
          </p:nvPr>
        </p:nvGraphicFramePr>
        <p:xfrm>
          <a:off x="761999" y="1285415"/>
          <a:ext cx="10541877" cy="4480560"/>
        </p:xfrm>
        <a:graphic>
          <a:graphicData uri="http://schemas.openxmlformats.org/drawingml/2006/table">
            <a:tbl>
              <a:tblPr/>
              <a:tblGrid>
                <a:gridCol w="10541877">
                  <a:extLst>
                    <a:ext uri="{9D8B030D-6E8A-4147-A177-3AD203B41FA5}">
                      <a16:colId xmlns:a16="http://schemas.microsoft.com/office/drawing/2014/main" val="20000"/>
                    </a:ext>
                  </a:extLst>
                </a:gridCol>
              </a:tblGrid>
              <a:tr h="0">
                <a:tc>
                  <a:txBody>
                    <a:bodyPr/>
                    <a:lstStyle/>
                    <a:p>
                      <a:r>
                        <a:rPr lang="en-US" sz="4800" dirty="0">
                          <a:solidFill>
                            <a:schemeClr val="tx1">
                              <a:lumMod val="95000"/>
                            </a:schemeClr>
                          </a:solidFill>
                          <a:effectLst/>
                        </a:rPr>
                        <a:t>When </a:t>
                      </a:r>
                      <a:r>
                        <a:rPr lang="en-US" sz="4800" b="1" i="1" dirty="0">
                          <a:solidFill>
                            <a:schemeClr val="tx1">
                              <a:lumMod val="95000"/>
                            </a:schemeClr>
                          </a:solidFill>
                          <a:effectLst/>
                        </a:rPr>
                        <a:t>adding</a:t>
                      </a:r>
                      <a:r>
                        <a:rPr lang="en-US" sz="4800" dirty="0">
                          <a:solidFill>
                            <a:schemeClr val="tx1">
                              <a:lumMod val="95000"/>
                            </a:schemeClr>
                          </a:solidFill>
                          <a:effectLst/>
                        </a:rPr>
                        <a:t> or </a:t>
                      </a:r>
                      <a:r>
                        <a:rPr lang="en-US" sz="4800" b="1" i="1" dirty="0">
                          <a:solidFill>
                            <a:schemeClr val="tx1">
                              <a:lumMod val="95000"/>
                            </a:schemeClr>
                          </a:solidFill>
                          <a:effectLst/>
                        </a:rPr>
                        <a:t>subtracting</a:t>
                      </a:r>
                      <a:r>
                        <a:rPr lang="en-US" sz="4800" dirty="0">
                          <a:solidFill>
                            <a:schemeClr val="tx1">
                              <a:lumMod val="95000"/>
                            </a:schemeClr>
                          </a:solidFill>
                          <a:effectLst/>
                        </a:rPr>
                        <a:t> use the same number of </a:t>
                      </a:r>
                      <a:r>
                        <a:rPr lang="en-US" sz="4800" b="1" i="1" dirty="0">
                          <a:solidFill>
                            <a:schemeClr val="tx1">
                              <a:lumMod val="95000"/>
                            </a:schemeClr>
                          </a:solidFill>
                          <a:effectLst/>
                        </a:rPr>
                        <a:t>decimal places</a:t>
                      </a:r>
                      <a:r>
                        <a:rPr lang="en-US" sz="4800" dirty="0">
                          <a:solidFill>
                            <a:schemeClr val="tx1">
                              <a:lumMod val="95000"/>
                            </a:schemeClr>
                          </a:solidFill>
                          <a:effectLst/>
                        </a:rPr>
                        <a:t> as the number with the </a:t>
                      </a:r>
                      <a:r>
                        <a:rPr lang="en-US" sz="4800" b="1" dirty="0">
                          <a:solidFill>
                            <a:schemeClr val="tx1">
                              <a:lumMod val="95000"/>
                            </a:schemeClr>
                          </a:solidFill>
                          <a:effectLst/>
                        </a:rPr>
                        <a:t>least accurate place value</a:t>
                      </a:r>
                      <a:r>
                        <a:rPr lang="en-US" sz="4800" dirty="0">
                          <a:solidFill>
                            <a:schemeClr val="tx1">
                              <a:lumMod val="95000"/>
                            </a:schemeClr>
                          </a:solidFill>
                          <a:effectLst/>
                        </a:rPr>
                        <a:t> </a:t>
                      </a:r>
                    </a:p>
                    <a:p>
                      <a:r>
                        <a:rPr lang="en-US" sz="4800" dirty="0">
                          <a:solidFill>
                            <a:schemeClr val="tx1">
                              <a:lumMod val="95000"/>
                            </a:schemeClr>
                          </a:solidFill>
                          <a:effectLst/>
                        </a:rPr>
                        <a:t>Ex)  1.5 +  0.0251 = 1.5251 = </a:t>
                      </a:r>
                      <a:r>
                        <a:rPr lang="en-US" sz="4800" u="sng" dirty="0">
                          <a:solidFill>
                            <a:schemeClr val="tx1">
                              <a:lumMod val="95000"/>
                            </a:schemeClr>
                          </a:solidFill>
                          <a:effectLst/>
                        </a:rPr>
                        <a:t>1.5</a:t>
                      </a:r>
                      <a:r>
                        <a:rPr lang="en-US" sz="4800" dirty="0">
                          <a:solidFill>
                            <a:schemeClr val="tx1">
                              <a:lumMod val="95000"/>
                            </a:schemeClr>
                          </a:solidFill>
                          <a:effectLst/>
                        </a:rPr>
                        <a:t> </a:t>
                      </a:r>
                      <a:r>
                        <a:rPr lang="en-US" sz="4800" dirty="0">
                          <a:solidFill>
                            <a:schemeClr val="tx1">
                              <a:lumMod val="95000"/>
                            </a:schemeClr>
                          </a:solidFill>
                          <a:effectLst/>
                          <a:latin typeface="Times New Roman,serif"/>
                        </a:rPr>
                        <a:t>    </a:t>
                      </a:r>
                      <a:r>
                        <a:rPr lang="en-US" sz="2800" dirty="0">
                          <a:solidFill>
                            <a:schemeClr val="tx1">
                              <a:lumMod val="95000"/>
                            </a:schemeClr>
                          </a:solidFill>
                          <a:effectLst/>
                          <a:latin typeface="Times New Roman,serif"/>
                        </a:rPr>
                        <a:t>    </a:t>
                      </a:r>
                      <a:endParaRPr lang="en-US" sz="4000" dirty="0">
                        <a:solidFill>
                          <a:schemeClr val="tx1">
                            <a:lumMod val="95000"/>
                          </a:schemeClr>
                        </a:solidFill>
                        <a:effectLst/>
                      </a:endParaRPr>
                    </a:p>
                    <a:p>
                      <a:r>
                        <a:rPr lang="en-US" sz="4800" dirty="0">
                          <a:solidFill>
                            <a:schemeClr val="tx1">
                              <a:lumMod val="95000"/>
                            </a:schemeClr>
                          </a:solidFill>
                          <a:effectLst/>
                        </a:rPr>
                        <a:t>1.5 -  0.0251 = 1.48749 = </a:t>
                      </a:r>
                      <a:r>
                        <a:rPr lang="en-US" sz="4800" u="sng" dirty="0">
                          <a:solidFill>
                            <a:schemeClr val="tx1">
                              <a:lumMod val="95000"/>
                            </a:schemeClr>
                          </a:solidFill>
                          <a:effectLst/>
                        </a:rPr>
                        <a:t>1.5</a:t>
                      </a:r>
                      <a:endParaRPr lang="en-US" sz="4000" dirty="0">
                        <a:solidFill>
                          <a:schemeClr val="tx1">
                            <a:lumMod val="95000"/>
                          </a:schemeClr>
                        </a:solidFill>
                        <a:effectLst/>
                      </a:endParaRP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926636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Target 0.2</a:t>
            </a:r>
            <a:r>
              <a:rPr lang="en-US" dirty="0" smtClean="0"/>
              <a:t>: </a:t>
            </a:r>
            <a:r>
              <a:rPr lang="en-US" dirty="0" smtClean="0"/>
              <a:t>Writing a CER Statement</a:t>
            </a:r>
            <a:endParaRPr lang="en-US" dirty="0"/>
          </a:p>
        </p:txBody>
      </p:sp>
      <p:sp>
        <p:nvSpPr>
          <p:cNvPr id="3" name="Content Placeholder 2"/>
          <p:cNvSpPr>
            <a:spLocks noGrp="1"/>
          </p:cNvSpPr>
          <p:nvPr>
            <p:ph idx="1"/>
          </p:nvPr>
        </p:nvSpPr>
        <p:spPr>
          <a:xfrm>
            <a:off x="838200" y="1690688"/>
            <a:ext cx="10859814" cy="4351338"/>
          </a:xfrm>
        </p:spPr>
        <p:txBody>
          <a:bodyPr>
            <a:noAutofit/>
          </a:bodyPr>
          <a:lstStyle/>
          <a:p>
            <a:pPr marL="0" indent="0">
              <a:buNone/>
            </a:pPr>
            <a:r>
              <a:rPr lang="en-US" sz="3600" dirty="0" smtClean="0"/>
              <a:t>Claim: Air has mass</a:t>
            </a:r>
          </a:p>
          <a:p>
            <a:pPr marL="0" indent="0">
              <a:buNone/>
            </a:pPr>
            <a:r>
              <a:rPr lang="en-US" sz="3600" dirty="0" smtClean="0"/>
              <a:t>Evidence: When we blew air through a straw at a cup, the cup moved.  When we blew air into a cup of water, the water rippled.</a:t>
            </a:r>
          </a:p>
          <a:p>
            <a:pPr marL="0" indent="0">
              <a:buNone/>
            </a:pPr>
            <a:r>
              <a:rPr lang="en-US" sz="3600" dirty="0" smtClean="0"/>
              <a:t>Reasoning: The movement of the cup and the ripple movement of the water was an example of force acting on the items.  To be able to apply force to something you have to have mass.  Therefore, the air must have mass to be able to push the cup and the water. </a:t>
            </a:r>
            <a:endParaRPr lang="en-US" sz="3600" dirty="0"/>
          </a:p>
        </p:txBody>
      </p:sp>
    </p:spTree>
    <p:extLst>
      <p:ext uri="{BB962C8B-B14F-4D97-AF65-F5344CB8AC3E}">
        <p14:creationId xmlns:p14="http://schemas.microsoft.com/office/powerpoint/2010/main" val="3971589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988"/>
            <a:ext cx="10515600" cy="1325563"/>
          </a:xfrm>
        </p:spPr>
        <p:txBody>
          <a:bodyPr/>
          <a:lstStyle/>
          <a:p>
            <a:r>
              <a:rPr lang="en-US" dirty="0" smtClean="0"/>
              <a:t>Learning Target 0.2</a:t>
            </a:r>
            <a:r>
              <a:rPr lang="en-US" dirty="0" smtClean="0"/>
              <a:t>: </a:t>
            </a:r>
            <a:r>
              <a:rPr lang="en-US" dirty="0" smtClean="0"/>
              <a:t>Writing a CER Statement</a:t>
            </a:r>
            <a:endParaRPr lang="en-US" dirty="0"/>
          </a:p>
        </p:txBody>
      </p:sp>
      <p:sp>
        <p:nvSpPr>
          <p:cNvPr id="3" name="Content Placeholder 2"/>
          <p:cNvSpPr>
            <a:spLocks noGrp="1"/>
          </p:cNvSpPr>
          <p:nvPr>
            <p:ph idx="1"/>
          </p:nvPr>
        </p:nvSpPr>
        <p:spPr>
          <a:xfrm>
            <a:off x="252248" y="1075833"/>
            <a:ext cx="11382704" cy="4351338"/>
          </a:xfrm>
        </p:spPr>
        <p:txBody>
          <a:bodyPr>
            <a:noAutofit/>
          </a:bodyPr>
          <a:lstStyle/>
          <a:p>
            <a:pPr marL="0" indent="0">
              <a:buNone/>
            </a:pPr>
            <a:r>
              <a:rPr lang="en-US" sz="3600" dirty="0" smtClean="0"/>
              <a:t>Claim: Air has mass</a:t>
            </a:r>
          </a:p>
          <a:p>
            <a:pPr marL="0" indent="0">
              <a:buNone/>
            </a:pPr>
            <a:r>
              <a:rPr lang="en-US" sz="3600" dirty="0" smtClean="0"/>
              <a:t>Evidence: First we dropped a balloon full of air from a table and it took 2.5 seconds to fall to the ground.  After we tried using a ruler and placed an empty balloon on one side and the same type of balloon full of air on the other.  The full balloon pulled down on the ruler.  </a:t>
            </a:r>
          </a:p>
          <a:p>
            <a:pPr marL="0" indent="0">
              <a:buNone/>
            </a:pPr>
            <a:r>
              <a:rPr lang="en-US" sz="3600" dirty="0" smtClean="0"/>
              <a:t>Reasoning: The first experiment was showing air has mass because the air was affected by gravity which you need mass for.  The second experiment showed that the balloon with air was heavier meaning it had more mass, which was the air. </a:t>
            </a:r>
            <a:endParaRPr lang="en-US" sz="3600" dirty="0"/>
          </a:p>
        </p:txBody>
      </p:sp>
    </p:spTree>
    <p:extLst>
      <p:ext uri="{BB962C8B-B14F-4D97-AF65-F5344CB8AC3E}">
        <p14:creationId xmlns:p14="http://schemas.microsoft.com/office/powerpoint/2010/main" val="2885459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900000">
            <a:off x="2603498" y="3161256"/>
            <a:ext cx="7522267" cy="2453366"/>
          </a:xfrm>
        </p:spPr>
        <p:txBody>
          <a:bodyPr>
            <a:noAutofit/>
          </a:bodyPr>
          <a:lstStyle/>
          <a:p>
            <a:r>
              <a:rPr lang="en-US" sz="13800" dirty="0" smtClean="0"/>
              <a:t>Significant Figures</a:t>
            </a:r>
            <a:endParaRPr lang="en-US" sz="13800" dirty="0"/>
          </a:p>
        </p:txBody>
      </p:sp>
    </p:spTree>
    <p:extLst>
      <p:ext uri="{BB962C8B-B14F-4D97-AF65-F5344CB8AC3E}">
        <p14:creationId xmlns:p14="http://schemas.microsoft.com/office/powerpoint/2010/main" val="2728818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1900" y="838200"/>
            <a:ext cx="6896100" cy="6019800"/>
          </a:xfrm>
        </p:spPr>
        <p:txBody>
          <a:bodyPr>
            <a:noAutofit/>
          </a:bodyPr>
          <a:lstStyle/>
          <a:p>
            <a:pPr marL="0" indent="0">
              <a:buNone/>
            </a:pPr>
            <a:r>
              <a:rPr lang="en-US" sz="3600" dirty="0">
                <a:effectLst/>
              </a:rPr>
              <a:t>The closeness of a measurement to the actual value of the quantity being measured  (</a:t>
            </a:r>
            <a:r>
              <a:rPr lang="en-US" sz="3600" dirty="0"/>
              <a:t>How Close)</a:t>
            </a:r>
          </a:p>
          <a:p>
            <a:pPr marL="0" indent="0">
              <a:buNone/>
            </a:pPr>
            <a:endParaRPr lang="en-US" sz="3600" dirty="0" smtClean="0">
              <a:effectLst/>
            </a:endParaRPr>
          </a:p>
          <a:p>
            <a:pPr marL="0" indent="0">
              <a:buNone/>
            </a:pPr>
            <a:endParaRPr lang="en-US" sz="3600" dirty="0">
              <a:effectLst/>
            </a:endParaRPr>
          </a:p>
          <a:p>
            <a:pPr marL="0" indent="0">
              <a:buNone/>
            </a:pPr>
            <a:r>
              <a:rPr lang="en-US" sz="3600" dirty="0">
                <a:effectLst/>
              </a:rPr>
              <a:t>The ability of a measurement to be consistently reproduced under the same conditions </a:t>
            </a:r>
            <a:r>
              <a:rPr lang="en-US" sz="3600" dirty="0"/>
              <a:t>(How Repeatable)</a:t>
            </a:r>
          </a:p>
        </p:txBody>
      </p:sp>
      <p:sp>
        <p:nvSpPr>
          <p:cNvPr id="7" name="Content Placeholder 2"/>
          <p:cNvSpPr txBox="1">
            <a:spLocks/>
          </p:cNvSpPr>
          <p:nvPr/>
        </p:nvSpPr>
        <p:spPr>
          <a:xfrm>
            <a:off x="952500" y="307427"/>
            <a:ext cx="2819400" cy="5410200"/>
          </a:xfrm>
          <a:prstGeom prst="rect">
            <a:avLst/>
          </a:prstGeom>
        </p:spPr>
        <p:txBody>
          <a:bodyPr vert="horz" lIns="91440" tIns="45720" rIns="91440" bIns="45720" rtlCol="0" anchor="ctr">
            <a:normAutofit/>
          </a:bodyPr>
          <a:lst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0" indent="0">
              <a:buNone/>
            </a:pPr>
            <a:r>
              <a:rPr lang="en-US" sz="3600" b="1" dirty="0">
                <a:effectLst/>
              </a:rPr>
              <a:t>Accuracy</a:t>
            </a:r>
          </a:p>
          <a:p>
            <a:pPr marL="0" indent="0">
              <a:buNone/>
            </a:pPr>
            <a:endParaRPr lang="en-US" sz="2400" b="1" dirty="0">
              <a:effectLst/>
            </a:endParaRPr>
          </a:p>
          <a:p>
            <a:pPr marL="0" indent="0">
              <a:buNone/>
            </a:pPr>
            <a:endParaRPr lang="en-US" sz="2400" b="1" dirty="0">
              <a:effectLst/>
            </a:endParaRPr>
          </a:p>
          <a:p>
            <a:pPr marL="0" indent="0">
              <a:buNone/>
            </a:pPr>
            <a:endParaRPr lang="en-US" sz="2400" b="1" dirty="0">
              <a:effectLst/>
            </a:endParaRPr>
          </a:p>
          <a:p>
            <a:pPr marL="0" indent="0">
              <a:buNone/>
            </a:pPr>
            <a:endParaRPr lang="en-US" sz="2400" b="1" dirty="0">
              <a:effectLst/>
            </a:endParaRPr>
          </a:p>
          <a:p>
            <a:pPr marL="0" indent="0">
              <a:buNone/>
            </a:pPr>
            <a:r>
              <a:rPr lang="en-US" sz="3600" b="1" dirty="0">
                <a:effectLst/>
              </a:rPr>
              <a:t>Precision</a:t>
            </a:r>
            <a:endParaRPr lang="en-US" sz="3600" b="1" dirty="0"/>
          </a:p>
        </p:txBody>
      </p:sp>
    </p:spTree>
    <p:extLst>
      <p:ext uri="{BB962C8B-B14F-4D97-AF65-F5344CB8AC3E}">
        <p14:creationId xmlns:p14="http://schemas.microsoft.com/office/powerpoint/2010/main" val="1152616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5486400"/>
            <a:ext cx="8859982" cy="1143000"/>
          </a:xfrm>
        </p:spPr>
        <p:txBody>
          <a:bodyPr>
            <a:normAutofit/>
          </a:bodyPr>
          <a:lstStyle/>
          <a:p>
            <a:pPr marL="0" indent="0" algn="ctr">
              <a:buNone/>
            </a:pPr>
            <a:r>
              <a:rPr lang="en-US" sz="3600" dirty="0"/>
              <a:t>THE GOAL OF SCIENCE IS TO BE BOTH.</a:t>
            </a:r>
          </a:p>
        </p:txBody>
      </p:sp>
      <p:pic>
        <p:nvPicPr>
          <p:cNvPr id="1026" name="Picture 2" descr="http://celebrating200years.noaa.gov/magazine/tct/accuracy_vs_precision_556.jpg" title="Targets representing accuracy and precis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52400"/>
            <a:ext cx="5791200" cy="5489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56742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953" y="472966"/>
            <a:ext cx="11634950" cy="6085489"/>
          </a:xfrm>
        </p:spPr>
        <p:txBody>
          <a:bodyPr>
            <a:noAutofit/>
          </a:bodyPr>
          <a:lstStyle/>
          <a:p>
            <a:pPr marL="0" indent="0">
              <a:buNone/>
            </a:pPr>
            <a:r>
              <a:rPr lang="en-US" sz="4000" dirty="0" smtClean="0"/>
              <a:t>All numbers reported in science give TWO pieces of information:</a:t>
            </a:r>
          </a:p>
          <a:p>
            <a:pPr marL="0" indent="0">
              <a:buNone/>
            </a:pPr>
            <a:r>
              <a:rPr lang="en-US" sz="4000" dirty="0"/>
              <a:t>	</a:t>
            </a:r>
            <a:r>
              <a:rPr lang="en-US" sz="4000" dirty="0" smtClean="0"/>
              <a:t>- Value</a:t>
            </a:r>
          </a:p>
          <a:p>
            <a:pPr marL="0" indent="0">
              <a:buNone/>
            </a:pPr>
            <a:r>
              <a:rPr lang="en-US" sz="4000" dirty="0"/>
              <a:t>	</a:t>
            </a:r>
            <a:r>
              <a:rPr lang="en-US" sz="4000" dirty="0" smtClean="0"/>
              <a:t>- Accuracy (how carefully it was measured,</a:t>
            </a:r>
          </a:p>
          <a:p>
            <a:pPr marL="0" indent="0">
              <a:buNone/>
            </a:pPr>
            <a:r>
              <a:rPr lang="en-US" sz="4000" dirty="0"/>
              <a:t>	</a:t>
            </a:r>
            <a:r>
              <a:rPr lang="en-US" sz="4000" dirty="0" smtClean="0"/>
              <a:t>		     hundredths, thousandths)</a:t>
            </a:r>
          </a:p>
          <a:p>
            <a:pPr marL="0" indent="0">
              <a:buNone/>
            </a:pPr>
            <a:r>
              <a:rPr lang="en-US" sz="4000" dirty="0" smtClean="0"/>
              <a:t>The ACCURACY is given by the number of SIGNIFICANT DIGITS.</a:t>
            </a:r>
          </a:p>
          <a:p>
            <a:pPr marL="0" indent="0">
              <a:buNone/>
            </a:pPr>
            <a:r>
              <a:rPr lang="en-US" sz="4000" dirty="0"/>
              <a:t>	</a:t>
            </a:r>
            <a:r>
              <a:rPr lang="en-US" sz="4000" dirty="0" smtClean="0"/>
              <a:t>- How reliable is the measurement?</a:t>
            </a:r>
          </a:p>
          <a:p>
            <a:pPr marL="0" indent="0">
              <a:buNone/>
            </a:pPr>
            <a:r>
              <a:rPr lang="en-US" sz="4000" dirty="0"/>
              <a:t>	</a:t>
            </a:r>
            <a:r>
              <a:rPr lang="en-US" sz="4000" dirty="0" smtClean="0"/>
              <a:t>- Is there doubt?</a:t>
            </a:r>
            <a:endParaRPr lang="en-US" sz="4000" dirty="0"/>
          </a:p>
        </p:txBody>
      </p:sp>
    </p:spTree>
    <p:extLst>
      <p:ext uri="{BB962C8B-B14F-4D97-AF65-F5344CB8AC3E}">
        <p14:creationId xmlns:p14="http://schemas.microsoft.com/office/powerpoint/2010/main" val="3900113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title="Chemists work with numbers every day"/>
          <p:cNvGraphicFramePr>
            <a:graphicFrameLocks noGrp="1"/>
          </p:cNvGraphicFramePr>
          <p:nvPr>
            <p:extLst>
              <p:ext uri="{D42A27DB-BD31-4B8C-83A1-F6EECF244321}">
                <p14:modId xmlns:p14="http://schemas.microsoft.com/office/powerpoint/2010/main" val="1819245956"/>
              </p:ext>
            </p:extLst>
          </p:nvPr>
        </p:nvGraphicFramePr>
        <p:xfrm>
          <a:off x="877613" y="289035"/>
          <a:ext cx="9401503" cy="1554480"/>
        </p:xfrm>
        <a:graphic>
          <a:graphicData uri="http://schemas.openxmlformats.org/drawingml/2006/table">
            <a:tbl>
              <a:tblPr/>
              <a:tblGrid>
                <a:gridCol w="9401503">
                  <a:extLst>
                    <a:ext uri="{9D8B030D-6E8A-4147-A177-3AD203B41FA5}">
                      <a16:colId xmlns:a16="http://schemas.microsoft.com/office/drawing/2014/main" val="20000"/>
                    </a:ext>
                  </a:extLst>
                </a:gridCol>
              </a:tblGrid>
              <a:tr h="0">
                <a:tc>
                  <a:txBody>
                    <a:bodyPr/>
                    <a:lstStyle/>
                    <a:p>
                      <a:r>
                        <a:rPr lang="en-US" sz="3200" dirty="0">
                          <a:solidFill>
                            <a:schemeClr val="tx1"/>
                          </a:solidFill>
                          <a:effectLst/>
                          <a:latin typeface="Comic Sans MS"/>
                        </a:rPr>
                        <a:t>Chemists work with numbers everyday and it is important that those numbers show the correct Significant Figures...</a:t>
                      </a:r>
                      <a:endParaRPr lang="en-US" sz="2400" dirty="0">
                        <a:solidFill>
                          <a:schemeClr val="tx1"/>
                        </a:solidFill>
                        <a:effectLst/>
                      </a:endParaRP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5" name="Table 4" title="Why??"/>
          <p:cNvGraphicFramePr>
            <a:graphicFrameLocks noGrp="1"/>
          </p:cNvGraphicFramePr>
          <p:nvPr>
            <p:extLst>
              <p:ext uri="{D42A27DB-BD31-4B8C-83A1-F6EECF244321}">
                <p14:modId xmlns:p14="http://schemas.microsoft.com/office/powerpoint/2010/main" val="90505147"/>
              </p:ext>
            </p:extLst>
          </p:nvPr>
        </p:nvGraphicFramePr>
        <p:xfrm>
          <a:off x="4114801" y="1755228"/>
          <a:ext cx="5027613" cy="762000"/>
        </p:xfrm>
        <a:graphic>
          <a:graphicData uri="http://schemas.openxmlformats.org/drawingml/2006/table">
            <a:tbl>
              <a:tblPr/>
              <a:tblGrid>
                <a:gridCol w="5027613">
                  <a:extLst>
                    <a:ext uri="{9D8B030D-6E8A-4147-A177-3AD203B41FA5}">
                      <a16:colId xmlns:a16="http://schemas.microsoft.com/office/drawing/2014/main" val="20000"/>
                    </a:ext>
                  </a:extLst>
                </a:gridCol>
              </a:tblGrid>
              <a:tr h="0">
                <a:tc>
                  <a:txBody>
                    <a:bodyPr/>
                    <a:lstStyle/>
                    <a:p>
                      <a:r>
                        <a:rPr lang="en-US" sz="4400" dirty="0">
                          <a:solidFill>
                            <a:schemeClr val="tx1"/>
                          </a:solidFill>
                          <a:effectLst/>
                          <a:latin typeface="Comic Sans MS"/>
                        </a:rPr>
                        <a:t>WHY???</a:t>
                      </a:r>
                      <a:endParaRPr lang="en-US" sz="2400" dirty="0">
                        <a:solidFill>
                          <a:schemeClr val="tx1"/>
                        </a:solidFill>
                        <a:effectLst/>
                      </a:endParaRP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6" name="Table 5" title="Example measurements"/>
          <p:cNvGraphicFramePr>
            <a:graphicFrameLocks noGrp="1"/>
          </p:cNvGraphicFramePr>
          <p:nvPr>
            <p:extLst>
              <p:ext uri="{D42A27DB-BD31-4B8C-83A1-F6EECF244321}">
                <p14:modId xmlns:p14="http://schemas.microsoft.com/office/powerpoint/2010/main" val="210608558"/>
              </p:ext>
            </p:extLst>
          </p:nvPr>
        </p:nvGraphicFramePr>
        <p:xfrm>
          <a:off x="1211317" y="2501462"/>
          <a:ext cx="9540766" cy="3322320"/>
        </p:xfrm>
        <a:graphic>
          <a:graphicData uri="http://schemas.openxmlformats.org/drawingml/2006/table">
            <a:tbl>
              <a:tblPr/>
              <a:tblGrid>
                <a:gridCol w="9540766">
                  <a:extLst>
                    <a:ext uri="{9D8B030D-6E8A-4147-A177-3AD203B41FA5}">
                      <a16:colId xmlns:a16="http://schemas.microsoft.com/office/drawing/2014/main" val="20000"/>
                    </a:ext>
                  </a:extLst>
                </a:gridCol>
              </a:tblGrid>
              <a:tr h="0">
                <a:tc>
                  <a:txBody>
                    <a:bodyPr/>
                    <a:lstStyle/>
                    <a:p>
                      <a:r>
                        <a:rPr lang="en-US" sz="3200" dirty="0">
                          <a:solidFill>
                            <a:schemeClr val="tx1"/>
                          </a:solidFill>
                          <a:effectLst/>
                          <a:latin typeface="Comic Sans MS"/>
                        </a:rPr>
                        <a:t>Significant figures are important because they tell us how 'good' the data we are using is. </a:t>
                      </a:r>
                      <a:endParaRPr lang="en-US" sz="2000" dirty="0">
                        <a:solidFill>
                          <a:schemeClr val="tx1"/>
                        </a:solidFill>
                        <a:effectLst/>
                      </a:endParaRPr>
                    </a:p>
                    <a:p>
                      <a:r>
                        <a:rPr lang="en-US" sz="3200" dirty="0">
                          <a:solidFill>
                            <a:schemeClr val="tx1"/>
                          </a:solidFill>
                          <a:effectLst/>
                          <a:latin typeface="Comic Sans MS"/>
                        </a:rPr>
                        <a:t>For example, let’s consider the following three numbers:</a:t>
                      </a:r>
                      <a:endParaRPr lang="en-US" sz="2000" dirty="0">
                        <a:solidFill>
                          <a:schemeClr val="tx1"/>
                        </a:solidFill>
                        <a:effectLst/>
                      </a:endParaRPr>
                    </a:p>
                    <a:p>
                      <a:pPr algn="ctr"/>
                      <a:r>
                        <a:rPr lang="en-US" sz="2800" dirty="0">
                          <a:solidFill>
                            <a:schemeClr val="tx1"/>
                          </a:solidFill>
                          <a:effectLst/>
                          <a:latin typeface="Comic Sans MS"/>
                        </a:rPr>
                        <a:t>100 grams</a:t>
                      </a:r>
                      <a:endParaRPr lang="en-US" dirty="0">
                        <a:solidFill>
                          <a:schemeClr val="tx1"/>
                        </a:solidFill>
                        <a:effectLst/>
                      </a:endParaRPr>
                    </a:p>
                    <a:p>
                      <a:pPr algn="ctr"/>
                      <a:r>
                        <a:rPr lang="en-US" sz="2800" dirty="0">
                          <a:solidFill>
                            <a:schemeClr val="tx1"/>
                          </a:solidFill>
                          <a:effectLst/>
                          <a:latin typeface="Comic Sans MS"/>
                        </a:rPr>
                        <a:t>100. grams</a:t>
                      </a:r>
                      <a:endParaRPr lang="en-US" dirty="0">
                        <a:solidFill>
                          <a:schemeClr val="tx1"/>
                        </a:solidFill>
                        <a:effectLst/>
                      </a:endParaRPr>
                    </a:p>
                    <a:p>
                      <a:pPr algn="ctr"/>
                      <a:r>
                        <a:rPr lang="en-US" sz="2800" dirty="0">
                          <a:solidFill>
                            <a:schemeClr val="tx1"/>
                          </a:solidFill>
                          <a:effectLst/>
                          <a:latin typeface="Comic Sans MS"/>
                        </a:rPr>
                        <a:t>100.00 grams</a:t>
                      </a:r>
                      <a:endParaRPr lang="en-US" dirty="0">
                        <a:solidFill>
                          <a:schemeClr val="tx1"/>
                        </a:solidFill>
                        <a:effectLst/>
                      </a:endParaRP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7" name="Table 6" title="Data is only good if it is reliable!"/>
          <p:cNvGraphicFramePr>
            <a:graphicFrameLocks noGrp="1"/>
          </p:cNvGraphicFramePr>
          <p:nvPr>
            <p:extLst>
              <p:ext uri="{D42A27DB-BD31-4B8C-83A1-F6EECF244321}">
                <p14:modId xmlns:p14="http://schemas.microsoft.com/office/powerpoint/2010/main" val="4263061400"/>
              </p:ext>
            </p:extLst>
          </p:nvPr>
        </p:nvGraphicFramePr>
        <p:xfrm>
          <a:off x="1905000" y="5867400"/>
          <a:ext cx="7924800" cy="640080"/>
        </p:xfrm>
        <a:graphic>
          <a:graphicData uri="http://schemas.openxmlformats.org/drawingml/2006/table">
            <a:tbl>
              <a:tblPr/>
              <a:tblGrid>
                <a:gridCol w="7924800">
                  <a:extLst>
                    <a:ext uri="{9D8B030D-6E8A-4147-A177-3AD203B41FA5}">
                      <a16:colId xmlns:a16="http://schemas.microsoft.com/office/drawing/2014/main" val="20000"/>
                    </a:ext>
                  </a:extLst>
                </a:gridCol>
              </a:tblGrid>
              <a:tr h="0">
                <a:tc>
                  <a:txBody>
                    <a:bodyPr/>
                    <a:lstStyle/>
                    <a:p>
                      <a:r>
                        <a:rPr lang="en-US" sz="3600" dirty="0">
                          <a:solidFill>
                            <a:schemeClr val="tx1"/>
                          </a:solidFill>
                          <a:effectLst/>
                          <a:latin typeface="Comic Sans MS"/>
                        </a:rPr>
                        <a:t>Data is only good if it is reliable !</a:t>
                      </a:r>
                      <a:endParaRPr lang="en-US" dirty="0">
                        <a:solidFill>
                          <a:schemeClr val="tx1"/>
                        </a:solidFill>
                        <a:effectLst/>
                      </a:endParaRP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601494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381001"/>
            <a:ext cx="7415694" cy="883819"/>
          </a:xfrm>
        </p:spPr>
        <p:txBody>
          <a:bodyPr/>
          <a:lstStyle/>
          <a:p>
            <a:pPr algn="ctr"/>
            <a:r>
              <a:rPr lang="en-US" dirty="0" smtClean="0"/>
              <a:t>THE RULES OF “SIG FIGS”</a:t>
            </a:r>
            <a:endParaRPr lang="en-US" dirty="0"/>
          </a:p>
        </p:txBody>
      </p:sp>
      <p:sp>
        <p:nvSpPr>
          <p:cNvPr id="3" name="Content Placeholder 2"/>
          <p:cNvSpPr>
            <a:spLocks noGrp="1"/>
          </p:cNvSpPr>
          <p:nvPr>
            <p:ph idx="1"/>
          </p:nvPr>
        </p:nvSpPr>
        <p:spPr>
          <a:xfrm>
            <a:off x="504496" y="1576552"/>
            <a:ext cx="10988565" cy="4431713"/>
          </a:xfrm>
        </p:spPr>
        <p:txBody>
          <a:bodyPr>
            <a:noAutofit/>
          </a:bodyPr>
          <a:lstStyle/>
          <a:p>
            <a:pPr marL="514350" indent="-514350">
              <a:buAutoNum type="arabicPeriod"/>
            </a:pPr>
            <a:r>
              <a:rPr lang="en-US" sz="4000" dirty="0" smtClean="0"/>
              <a:t>Digits other than zero are ALWAYS significant</a:t>
            </a:r>
          </a:p>
          <a:p>
            <a:pPr marL="0" indent="0">
              <a:buNone/>
            </a:pPr>
            <a:r>
              <a:rPr lang="en-US" sz="4000" dirty="0"/>
              <a:t>	</a:t>
            </a:r>
            <a:r>
              <a:rPr lang="en-US" sz="4000" u="sng" dirty="0" smtClean="0"/>
              <a:t>1.94</a:t>
            </a:r>
            <a:r>
              <a:rPr lang="en-US" sz="4000" dirty="0" smtClean="0"/>
              <a:t>		</a:t>
            </a:r>
            <a:r>
              <a:rPr lang="en-US" sz="4000" u="sng" dirty="0" smtClean="0"/>
              <a:t>7323</a:t>
            </a:r>
            <a:r>
              <a:rPr lang="en-US" sz="4000" dirty="0" smtClean="0"/>
              <a:t>		</a:t>
            </a:r>
            <a:r>
              <a:rPr lang="en-US" sz="4000" u="sng" dirty="0" smtClean="0"/>
              <a:t>.85</a:t>
            </a:r>
            <a:r>
              <a:rPr lang="en-US" sz="4000" dirty="0" smtClean="0"/>
              <a:t>		</a:t>
            </a:r>
            <a:r>
              <a:rPr lang="en-US" sz="4000" u="sng" dirty="0" smtClean="0"/>
              <a:t>24.88</a:t>
            </a:r>
          </a:p>
          <a:p>
            <a:pPr marL="0" indent="0">
              <a:buNone/>
            </a:pPr>
            <a:endParaRPr lang="en-US" sz="4000" dirty="0" smtClean="0"/>
          </a:p>
          <a:p>
            <a:pPr marL="514350" indent="-514350">
              <a:buFont typeface="+mj-lt"/>
              <a:buAutoNum type="arabicPeriod" startAt="2"/>
            </a:pPr>
            <a:r>
              <a:rPr lang="en-US" sz="4000" dirty="0" smtClean="0"/>
              <a:t>Zeros to the right of a decimal AND to the right of a non-zero digit are significant</a:t>
            </a:r>
          </a:p>
          <a:p>
            <a:pPr marL="0" indent="0">
              <a:buNone/>
            </a:pPr>
            <a:r>
              <a:rPr lang="en-US" sz="4000" dirty="0"/>
              <a:t>	</a:t>
            </a:r>
            <a:r>
              <a:rPr lang="en-US" sz="4000" u="sng" dirty="0" smtClean="0"/>
              <a:t>.740</a:t>
            </a:r>
            <a:r>
              <a:rPr lang="en-US" sz="4000" dirty="0" smtClean="0"/>
              <a:t>		.00</a:t>
            </a:r>
            <a:r>
              <a:rPr lang="en-US" sz="4000" u="sng" dirty="0" smtClean="0"/>
              <a:t>42</a:t>
            </a:r>
            <a:r>
              <a:rPr lang="en-US" sz="4000" dirty="0" smtClean="0"/>
              <a:t>		</a:t>
            </a:r>
            <a:r>
              <a:rPr lang="en-US" sz="4000" u="sng" dirty="0" smtClean="0"/>
              <a:t>19.40</a:t>
            </a:r>
            <a:r>
              <a:rPr lang="en-US" sz="4000" dirty="0" smtClean="0"/>
              <a:t>		0.0</a:t>
            </a:r>
            <a:r>
              <a:rPr lang="en-US" sz="4000" u="sng" dirty="0" smtClean="0"/>
              <a:t>500</a:t>
            </a:r>
          </a:p>
        </p:txBody>
      </p:sp>
    </p:spTree>
    <p:extLst>
      <p:ext uri="{BB962C8B-B14F-4D97-AF65-F5344CB8AC3E}">
        <p14:creationId xmlns:p14="http://schemas.microsoft.com/office/powerpoint/2010/main" val="2933632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6137</TotalTime>
  <Words>561</Words>
  <Application>Microsoft Office PowerPoint</Application>
  <PresentationFormat>Widescreen</PresentationFormat>
  <Paragraphs>72</Paragraphs>
  <Slides>15</Slides>
  <Notes>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15</vt:i4>
      </vt:variant>
    </vt:vector>
  </HeadingPairs>
  <TitlesOfParts>
    <vt:vector size="26" baseType="lpstr">
      <vt:lpstr>Arial</vt:lpstr>
      <vt:lpstr>Calibri</vt:lpstr>
      <vt:lpstr>Calibri Light</vt:lpstr>
      <vt:lpstr>Comic Sans MS</vt:lpstr>
      <vt:lpstr>Rockwell</vt:lpstr>
      <vt:lpstr>Symbol</vt:lpstr>
      <vt:lpstr>Times New Roman</vt:lpstr>
      <vt:lpstr>Times New Roman,serif</vt:lpstr>
      <vt:lpstr>Wingdings</vt:lpstr>
      <vt:lpstr>1_Kilter</vt:lpstr>
      <vt:lpstr>Office Theme</vt:lpstr>
      <vt:lpstr>Learning Target 0.2: Writing a CER Statement</vt:lpstr>
      <vt:lpstr>Learning Target 0.2: Writing a CER Statement</vt:lpstr>
      <vt:lpstr>Learning Target 0.2: Writing a CER Statement</vt:lpstr>
      <vt:lpstr>Significant Figures</vt:lpstr>
      <vt:lpstr>PowerPoint Presentation</vt:lpstr>
      <vt:lpstr>PowerPoint Presentation</vt:lpstr>
      <vt:lpstr>PowerPoint Presentation</vt:lpstr>
      <vt:lpstr>PowerPoint Presentation</vt:lpstr>
      <vt:lpstr>THE RULES OF “SIG FIGS”</vt:lpstr>
      <vt:lpstr>PowerPoint Presentation</vt:lpstr>
      <vt:lpstr>THE RULES …continued</vt:lpstr>
      <vt:lpstr>PowerPoint Presentation</vt:lpstr>
      <vt:lpstr>PowerPoint Presentation</vt:lpstr>
      <vt:lpstr>PowerPoint Presentation</vt:lpstr>
      <vt:lpstr>PowerPoint Presentation</vt:lpstr>
    </vt:vector>
  </TitlesOfParts>
  <Company>LUHSD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Scott</dc:creator>
  <cp:lastModifiedBy>Katherine Macedo</cp:lastModifiedBy>
  <cp:revision>16</cp:revision>
  <cp:lastPrinted>2018-08-14T15:01:15Z</cp:lastPrinted>
  <dcterms:created xsi:type="dcterms:W3CDTF">2015-08-10T20:47:23Z</dcterms:created>
  <dcterms:modified xsi:type="dcterms:W3CDTF">2019-08-12T18:12:31Z</dcterms:modified>
</cp:coreProperties>
</file>