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23"/>
  </p:notesMasterIdLst>
  <p:handoutMasterIdLst>
    <p:handoutMasterId r:id="rId24"/>
  </p:handoutMasterIdLst>
  <p:sldIdLst>
    <p:sldId id="273" r:id="rId2"/>
    <p:sldId id="274" r:id="rId3"/>
    <p:sldId id="286" r:id="rId4"/>
    <p:sldId id="287" r:id="rId5"/>
    <p:sldId id="288" r:id="rId6"/>
    <p:sldId id="289" r:id="rId7"/>
    <p:sldId id="256" r:id="rId8"/>
    <p:sldId id="262" r:id="rId9"/>
    <p:sldId id="276" r:id="rId10"/>
    <p:sldId id="280" r:id="rId11"/>
    <p:sldId id="290" r:id="rId12"/>
    <p:sldId id="264" r:id="rId13"/>
    <p:sldId id="275" r:id="rId14"/>
    <p:sldId id="277" r:id="rId15"/>
    <p:sldId id="293" r:id="rId16"/>
    <p:sldId id="265" r:id="rId17"/>
    <p:sldId id="279" r:id="rId18"/>
    <p:sldId id="278" r:id="rId19"/>
    <p:sldId id="292" r:id="rId20"/>
    <p:sldId id="284" r:id="rId21"/>
    <p:sldId id="291" r:id="rId2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32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30" autoAdjust="0"/>
    <p:restoredTop sz="94660"/>
  </p:normalViewPr>
  <p:slideViewPr>
    <p:cSldViewPr>
      <p:cViewPr varScale="1">
        <p:scale>
          <a:sx n="69" d="100"/>
          <a:sy n="69" d="100"/>
        </p:scale>
        <p:origin x="4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BC668B5E-7755-47B4-A4FF-C059CF5EFCA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689B39C-D92D-422B-91AB-D61E2837A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64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5CBE2575-2345-4576-9D4B-B97A588F4B19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77ECEB10-3813-4F48-8B5D-B3BB6BD1A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3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CEB10-3813-4F48-8B5D-B3BB6BD1AD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18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Think</a:t>
            </a:r>
            <a:r>
              <a:rPr lang="en-US" baseline="0" dirty="0" smtClean="0"/>
              <a:t> about our last worksheet, measurements and conversions. Wasn’t it exhausting writing all those zeroes? Didn’t some of you lose points because you forgot a zero?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CEB10-3813-4F48-8B5D-B3BB6BD1AD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11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 x 10</a:t>
            </a:r>
            <a:r>
              <a:rPr lang="en-US" baseline="0" dirty="0" smtClean="0"/>
              <a:t> x 10 x 10 x 10 x 10 (1 with 6 zeroes) (“move the decimal point </a:t>
            </a:r>
            <a:r>
              <a:rPr lang="en-US" baseline="0" smtClean="0"/>
              <a:t>6 over”).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CEB10-3813-4F48-8B5D-B3BB6BD1ADE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24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 x 10</a:t>
            </a:r>
            <a:r>
              <a:rPr lang="en-US" baseline="0" dirty="0" smtClean="0"/>
              <a:t> x 10 x 10 x 10 x 10 (1 with 6 zeroes) (“move the decimal point </a:t>
            </a:r>
            <a:r>
              <a:rPr lang="en-US" baseline="0" smtClean="0"/>
              <a:t>6 over”).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CEB10-3813-4F48-8B5D-B3BB6BD1ADE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24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 x 10</a:t>
            </a:r>
            <a:r>
              <a:rPr lang="en-US" baseline="0" dirty="0" smtClean="0"/>
              <a:t> x 10 x 10 x 10 x 10 (1 with 6 zeroes) (“move the decimal point </a:t>
            </a:r>
            <a:r>
              <a:rPr lang="en-US" baseline="0" smtClean="0"/>
              <a:t>6 over”).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CEB10-3813-4F48-8B5D-B3BB6BD1ADE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24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B901756-C66C-4C2C-A283-9D13BBA8CA2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A418-B652-40F7-B2F8-700ED09F9E7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093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1756-C66C-4C2C-A283-9D13BBA8CA2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A418-B652-40F7-B2F8-700ED09F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8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1756-C66C-4C2C-A283-9D13BBA8CA2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A418-B652-40F7-B2F8-700ED09F9E7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57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1756-C66C-4C2C-A283-9D13BBA8CA2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A418-B652-40F7-B2F8-700ED09F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7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1756-C66C-4C2C-A283-9D13BBA8CA2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A418-B652-40F7-B2F8-700ED09F9E7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54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1756-C66C-4C2C-A283-9D13BBA8CA2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A418-B652-40F7-B2F8-700ED09F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4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1756-C66C-4C2C-A283-9D13BBA8CA2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A418-B652-40F7-B2F8-700ED09F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4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1756-C66C-4C2C-A283-9D13BBA8CA2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A418-B652-40F7-B2F8-700ED09F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090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1756-C66C-4C2C-A283-9D13BBA8CA2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A418-B652-40F7-B2F8-700ED09F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83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1756-C66C-4C2C-A283-9D13BBA8CA2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A418-B652-40F7-B2F8-700ED09F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27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1756-C66C-4C2C-A283-9D13BBA8CA2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A418-B652-40F7-B2F8-700ED09F9E7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925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B901756-C66C-4C2C-A283-9D13BBA8CA27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C04A418-B652-40F7-B2F8-700ED09F9E7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03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862776"/>
              </p:ext>
            </p:extLst>
          </p:nvPr>
        </p:nvGraphicFramePr>
        <p:xfrm>
          <a:off x="685800" y="762000"/>
          <a:ext cx="4343400" cy="1005840"/>
        </p:xfrm>
        <a:graphic>
          <a:graphicData uri="http://schemas.openxmlformats.org/drawingml/2006/table">
            <a:tbl>
              <a:tblPr/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6000" dirty="0">
                          <a:effectLst/>
                        </a:rPr>
                        <a:t>Practice: 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77579"/>
              </p:ext>
            </p:extLst>
          </p:nvPr>
        </p:nvGraphicFramePr>
        <p:xfrm>
          <a:off x="152400" y="1981200"/>
          <a:ext cx="8229600" cy="22860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4800" dirty="0" smtClean="0">
                          <a:effectLst/>
                          <a:latin typeface="ComicSansMS"/>
                        </a:rPr>
                        <a:t>a)   27.68 </a:t>
                      </a:r>
                      <a:r>
                        <a:rPr lang="en-US" sz="4800" dirty="0">
                          <a:effectLst/>
                          <a:latin typeface="ComicSansMS"/>
                        </a:rPr>
                        <a:t>cm –14.369 cm =</a:t>
                      </a:r>
                      <a:endParaRPr lang="en-US" sz="4000" dirty="0">
                        <a:effectLst/>
                      </a:endParaRPr>
                    </a:p>
                    <a:p>
                      <a:r>
                        <a:rPr lang="en-US" sz="4800" dirty="0" smtClean="0">
                          <a:effectLst/>
                          <a:latin typeface="ComicSansMS"/>
                        </a:rPr>
                        <a:t>b)   6.54 </a:t>
                      </a:r>
                      <a:r>
                        <a:rPr lang="en-US" sz="4800" dirty="0">
                          <a:effectLst/>
                          <a:latin typeface="ComicSansMS"/>
                        </a:rPr>
                        <a:t>m x 0.37 m =</a:t>
                      </a:r>
                      <a:endParaRPr lang="en-US" sz="4000" dirty="0">
                        <a:effectLst/>
                      </a:endParaRPr>
                    </a:p>
                    <a:p>
                      <a:r>
                        <a:rPr lang="en-US" sz="4800" dirty="0" smtClean="0">
                          <a:effectLst/>
                          <a:latin typeface="ComicSansMS"/>
                        </a:rPr>
                        <a:t>c)   40.8 </a:t>
                      </a:r>
                      <a:r>
                        <a:rPr lang="en-US" sz="4800" dirty="0">
                          <a:effectLst/>
                          <a:latin typeface="ComicSansMS"/>
                        </a:rPr>
                        <a:t>m</a:t>
                      </a:r>
                      <a:r>
                        <a:rPr lang="en-US" sz="4800" baseline="30000" dirty="0">
                          <a:effectLst/>
                          <a:latin typeface="ComicSansMS"/>
                        </a:rPr>
                        <a:t>2</a:t>
                      </a:r>
                      <a:r>
                        <a:rPr lang="en-US" sz="4800" dirty="0">
                          <a:effectLst/>
                          <a:latin typeface="ComicSansMS"/>
                        </a:rPr>
                        <a:t> </a:t>
                      </a:r>
                      <a:r>
                        <a:rPr lang="en-US" sz="4800" dirty="0">
                          <a:effectLst/>
                          <a:latin typeface="Symbol"/>
                        </a:rPr>
                        <a:t>¸ </a:t>
                      </a:r>
                      <a:r>
                        <a:rPr lang="en-US" sz="4800" dirty="0">
                          <a:effectLst/>
                          <a:latin typeface="ComicSansMS"/>
                        </a:rPr>
                        <a:t>5.050 m =</a:t>
                      </a:r>
                      <a:endParaRPr lang="en-US" sz="40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78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24000" y="1847165"/>
            <a:ext cx="6870032" cy="990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3700" b="1" dirty="0" smtClean="0"/>
              <a:t>1.  Move the decimal to the right of the first non-zero number.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544053" y="2971800"/>
            <a:ext cx="7074568" cy="1066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3600" b="1" dirty="0" smtClean="0"/>
              <a:t>2.  Count how many places the decimal had to be moved.</a:t>
            </a:r>
          </a:p>
        </p:txBody>
      </p:sp>
      <p:sp>
        <p:nvSpPr>
          <p:cNvPr id="25610" name="TextBox 5"/>
          <p:cNvSpPr txBox="1">
            <a:spLocks noChangeArrowheads="1"/>
          </p:cNvSpPr>
          <p:nvPr/>
        </p:nvSpPr>
        <p:spPr bwMode="auto">
          <a:xfrm>
            <a:off x="226048" y="1143000"/>
            <a:ext cx="89500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3600" b="1" dirty="0">
                <a:latin typeface="Stone Sans OS ITC TT-Bold" charset="0"/>
              </a:rPr>
              <a:t>To write a number in scientific notation:</a:t>
            </a:r>
          </a:p>
        </p:txBody>
      </p:sp>
    </p:spTree>
    <p:extLst>
      <p:ext uri="{BB962C8B-B14F-4D97-AF65-F5344CB8AC3E}">
        <p14:creationId xmlns:p14="http://schemas.microsoft.com/office/powerpoint/2010/main" val="314241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00199" y="1809065"/>
            <a:ext cx="7263063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3100" b="1" dirty="0" smtClean="0">
                <a:solidFill>
                  <a:srgbClr val="18102C"/>
                </a:solidFill>
              </a:rPr>
              <a:t>3.  If the </a:t>
            </a:r>
            <a:r>
              <a:rPr lang="en-US" altLang="en-US" sz="3100" b="1" dirty="0" smtClean="0">
                <a:solidFill>
                  <a:srgbClr val="18102C"/>
                </a:solidFill>
              </a:rPr>
              <a:t>number you </a:t>
            </a:r>
            <a:r>
              <a:rPr lang="en-US" altLang="en-US" sz="3100" b="1" dirty="0" smtClean="0">
                <a:solidFill>
                  <a:srgbClr val="18102C"/>
                </a:solidFill>
              </a:rPr>
              <a:t>started with was small, the exponent is negative.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624261" y="3047999"/>
            <a:ext cx="7239001" cy="10668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anose="020E0502030303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2500" dirty="0" smtClean="0">
                <a:solidFill>
                  <a:srgbClr val="23320C"/>
                </a:solidFill>
                <a:latin typeface="Arial Black" panose="020B0A04020102020204" pitchFamily="34" charset="0"/>
              </a:rPr>
              <a:t>4.  If </a:t>
            </a:r>
            <a:r>
              <a:rPr lang="en-US" altLang="en-US" sz="2500" dirty="0" smtClean="0">
                <a:solidFill>
                  <a:srgbClr val="23320C"/>
                </a:solidFill>
                <a:latin typeface="Arial Black" panose="020B0A04020102020204" pitchFamily="34" charset="0"/>
              </a:rPr>
              <a:t>the number </a:t>
            </a:r>
            <a:r>
              <a:rPr lang="en-US" altLang="en-US" sz="2500" dirty="0" smtClean="0">
                <a:solidFill>
                  <a:srgbClr val="23320C"/>
                </a:solidFill>
                <a:latin typeface="Arial Black" panose="020B0A04020102020204" pitchFamily="34" charset="0"/>
              </a:rPr>
              <a:t>you started with was big, the exponent is positive.</a:t>
            </a:r>
          </a:p>
        </p:txBody>
      </p:sp>
      <p:sp>
        <p:nvSpPr>
          <p:cNvPr id="25610" name="TextBox 5"/>
          <p:cNvSpPr txBox="1">
            <a:spLocks noChangeArrowheads="1"/>
          </p:cNvSpPr>
          <p:nvPr/>
        </p:nvSpPr>
        <p:spPr bwMode="auto">
          <a:xfrm>
            <a:off x="177922" y="990600"/>
            <a:ext cx="89500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3600" b="1" dirty="0">
                <a:latin typeface="Stone Sans OS ITC TT-Bold" charset="0"/>
              </a:rPr>
              <a:t>To write a number in scientific notation:</a:t>
            </a:r>
          </a:p>
        </p:txBody>
      </p:sp>
    </p:spTree>
    <p:extLst>
      <p:ext uri="{BB962C8B-B14F-4D97-AF65-F5344CB8AC3E}">
        <p14:creationId xmlns:p14="http://schemas.microsoft.com/office/powerpoint/2010/main" val="256993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6705600" cy="2133600"/>
          </a:xfrm>
        </p:spPr>
        <p:txBody>
          <a:bodyPr>
            <a:normAutofit/>
          </a:bodyPr>
          <a:lstStyle/>
          <a:p>
            <a:pPr algn="l"/>
            <a:r>
              <a:rPr lang="en-US" sz="11500" b="1" dirty="0" smtClean="0"/>
              <a:t>BIG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Examples!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143000"/>
            <a:ext cx="54102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/>
              <a:t>60,000 = 6 x 10</a:t>
            </a:r>
            <a:r>
              <a:rPr lang="en-US" sz="4000" baseline="30000" dirty="0" smtClean="0"/>
              <a:t>4</a:t>
            </a:r>
          </a:p>
          <a:p>
            <a:pPr marL="0" indent="0">
              <a:buNone/>
            </a:pPr>
            <a:r>
              <a:rPr lang="en-US" sz="4000" dirty="0" smtClean="0"/>
              <a:t>98,000,000 = 9.8 x 10</a:t>
            </a:r>
            <a:r>
              <a:rPr lang="en-US" sz="4000" baseline="30000" dirty="0" smtClean="0"/>
              <a:t>7</a:t>
            </a:r>
            <a:endParaRPr lang="en-US" sz="4000" baseline="30000" dirty="0"/>
          </a:p>
          <a:p>
            <a:pPr marL="0" indent="0">
              <a:buNone/>
            </a:pPr>
            <a:r>
              <a:rPr lang="en-US" sz="4000" dirty="0" smtClean="0"/>
              <a:t>8657 = 8.657 x 10</a:t>
            </a:r>
            <a:r>
              <a:rPr lang="en-US" sz="4000" baseline="30000" dirty="0" smtClean="0"/>
              <a:t>3</a:t>
            </a:r>
          </a:p>
          <a:p>
            <a:pPr marL="0" indent="0">
              <a:buNone/>
            </a:pPr>
            <a:endParaRPr lang="en-US" baseline="30000" dirty="0"/>
          </a:p>
          <a:p>
            <a:pPr marL="0" indent="0">
              <a:buNone/>
            </a:pPr>
            <a:r>
              <a:rPr lang="en-US" sz="4400" dirty="0" smtClean="0"/>
              <a:t>250 = </a:t>
            </a:r>
          </a:p>
          <a:p>
            <a:pPr marL="0" indent="0">
              <a:buNone/>
            </a:pPr>
            <a:r>
              <a:rPr lang="en-US" sz="4400" dirty="0" smtClean="0"/>
              <a:t>36,700 =</a:t>
            </a:r>
          </a:p>
          <a:p>
            <a:pPr marL="0" indent="0">
              <a:buNone/>
            </a:pPr>
            <a:r>
              <a:rPr lang="en-US" sz="4400" dirty="0" smtClean="0"/>
              <a:t>99,000,000,000 =</a:t>
            </a:r>
          </a:p>
        </p:txBody>
      </p:sp>
    </p:spTree>
    <p:extLst>
      <p:ext uri="{BB962C8B-B14F-4D97-AF65-F5344CB8AC3E}">
        <p14:creationId xmlns:p14="http://schemas.microsoft.com/office/powerpoint/2010/main" val="26195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2.quickmeme.com/img/69/69f42d62a782458fa2b6f327197ac5bb9ac553c29897696647d0871929f7ef9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85800"/>
            <a:ext cx="4114800" cy="3963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05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7105318">
            <a:off x="-573088" y="3173698"/>
            <a:ext cx="5322086" cy="838200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latin typeface="Comic Sans MS" pitchFamily="66" charset="0"/>
              </a:rPr>
              <a:t>Try These</a:t>
            </a:r>
            <a:endParaRPr lang="en-US" sz="8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2072623"/>
            <a:ext cx="4658735" cy="40730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	4,000</a:t>
            </a:r>
          </a:p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	2.48 X 10</a:t>
            </a:r>
            <a:r>
              <a:rPr lang="en-US" sz="4800" b="1" baseline="30000" dirty="0" smtClean="0">
                <a:latin typeface="Comic Sans MS" pitchFamily="66" charset="0"/>
              </a:rPr>
              <a:t>3</a:t>
            </a:r>
            <a:endParaRPr lang="en-US" sz="48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	6.123 X 10</a:t>
            </a:r>
            <a:r>
              <a:rPr lang="en-US" sz="4800" b="1" baseline="30000" dirty="0" smtClean="0">
                <a:latin typeface="Comic Sans MS" pitchFamily="66" charset="0"/>
              </a:rPr>
              <a:t>6</a:t>
            </a:r>
            <a:r>
              <a:rPr lang="en-US" sz="4800" b="1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	306,000,000</a:t>
            </a:r>
          </a:p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	5.70 x 10</a:t>
            </a:r>
            <a:r>
              <a:rPr lang="en-US" sz="4800" b="1" baseline="30000" dirty="0" smtClean="0">
                <a:latin typeface="Comic Sans MS" pitchFamily="66" charset="0"/>
              </a:rPr>
              <a:t>5</a:t>
            </a:r>
            <a:endParaRPr lang="en-US" sz="4800" b="1" baseline="30000" dirty="0">
              <a:latin typeface="Comic Sans MS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3663" y="1371600"/>
            <a:ext cx="8534400" cy="6477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4000" dirty="0" smtClean="0"/>
              <a:t>Convert each from scientific notation into standard/long form or vice versa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46151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7105318">
            <a:off x="-573088" y="3173698"/>
            <a:ext cx="5322086" cy="838200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latin typeface="Comic Sans MS" pitchFamily="66" charset="0"/>
              </a:rPr>
              <a:t>A</a:t>
            </a:r>
            <a:r>
              <a:rPr lang="en-US" sz="4800" b="1" dirty="0" smtClean="0">
                <a:latin typeface="Comic Sans MS" pitchFamily="66" charset="0"/>
              </a:rPr>
              <a:t>nswers</a:t>
            </a:r>
            <a:endParaRPr lang="en-US" sz="48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2072623"/>
            <a:ext cx="4658735" cy="40730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	4x10</a:t>
            </a:r>
            <a:r>
              <a:rPr lang="en-US" sz="4800" b="1" baseline="30000" dirty="0" smtClean="0">
                <a:latin typeface="Comic Sans MS" pitchFamily="66" charset="0"/>
              </a:rPr>
              <a:t>3</a:t>
            </a:r>
          </a:p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	2480</a:t>
            </a:r>
          </a:p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	6123000</a:t>
            </a:r>
          </a:p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3.06x10</a:t>
            </a:r>
            <a:r>
              <a:rPr lang="en-US" sz="4800" b="1" baseline="30000" dirty="0" smtClean="0">
                <a:latin typeface="Comic Sans MS" pitchFamily="66" charset="0"/>
              </a:rPr>
              <a:t>8</a:t>
            </a:r>
          </a:p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	570000</a:t>
            </a:r>
            <a:endParaRPr lang="en-US" sz="4800" b="1" baseline="30000" dirty="0">
              <a:latin typeface="Comic Sans MS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3663" y="1371600"/>
            <a:ext cx="8534400" cy="6477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4000" dirty="0" smtClean="0"/>
              <a:t>Convert each from scientific notation into standard/long form or vice versa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8165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57400"/>
            <a:ext cx="3505200" cy="23622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small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4800" b="1" dirty="0" smtClean="0"/>
              <a:t>Examples!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0821" y="990600"/>
            <a:ext cx="5791200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/>
              <a:t>0.02 = 2  x 10</a:t>
            </a:r>
            <a:r>
              <a:rPr lang="en-US" sz="4000" baseline="30000" dirty="0" smtClean="0"/>
              <a:t>-2</a:t>
            </a:r>
          </a:p>
          <a:p>
            <a:pPr marL="0" indent="0">
              <a:buNone/>
            </a:pPr>
            <a:r>
              <a:rPr lang="en-US" sz="4000" dirty="0" smtClean="0"/>
              <a:t>0.0065 = 6.5 x 10</a:t>
            </a:r>
            <a:r>
              <a:rPr lang="en-US" sz="4000" baseline="30000" dirty="0" smtClean="0"/>
              <a:t>-3</a:t>
            </a:r>
          </a:p>
          <a:p>
            <a:pPr marL="0" indent="0">
              <a:buNone/>
            </a:pPr>
            <a:r>
              <a:rPr lang="en-US" sz="4000" dirty="0" smtClean="0"/>
              <a:t>0.0000708 = 7.08 x 10</a:t>
            </a:r>
            <a:r>
              <a:rPr lang="en-US" sz="4000" baseline="30000" dirty="0" smtClean="0"/>
              <a:t>-5</a:t>
            </a:r>
            <a:endParaRPr lang="en-US" sz="4000" baseline="30000" dirty="0"/>
          </a:p>
          <a:p>
            <a:pPr marL="0" indent="0">
              <a:buNone/>
            </a:pPr>
            <a:endParaRPr lang="en-US" sz="4000" baseline="30000" dirty="0" smtClean="0"/>
          </a:p>
          <a:p>
            <a:pPr marL="0" indent="0">
              <a:buNone/>
            </a:pPr>
            <a:r>
              <a:rPr lang="en-US" sz="4000" dirty="0" smtClean="0"/>
              <a:t>0.25 = </a:t>
            </a:r>
          </a:p>
          <a:p>
            <a:pPr marL="0" indent="0">
              <a:buNone/>
            </a:pPr>
            <a:r>
              <a:rPr lang="en-US" sz="4000" dirty="0" smtClean="0"/>
              <a:t>0.0036 =</a:t>
            </a:r>
          </a:p>
          <a:p>
            <a:pPr marL="0" indent="0">
              <a:buNone/>
            </a:pPr>
            <a:r>
              <a:rPr lang="en-US" sz="4000" dirty="0" smtClean="0"/>
              <a:t>0.00007001 =</a:t>
            </a:r>
          </a:p>
        </p:txBody>
      </p:sp>
    </p:spTree>
    <p:extLst>
      <p:ext uri="{BB962C8B-B14F-4D97-AF65-F5344CB8AC3E}">
        <p14:creationId xmlns:p14="http://schemas.microsoft.com/office/powerpoint/2010/main" val="189029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479747" cy="1295400"/>
          </a:xfrm>
        </p:spPr>
        <p:txBody>
          <a:bodyPr>
            <a:noAutofit/>
          </a:bodyPr>
          <a:lstStyle/>
          <a:p>
            <a:pPr algn="ctr"/>
            <a:r>
              <a:rPr lang="en-US" sz="4000" b="1" u="sng" dirty="0" smtClean="0">
                <a:latin typeface="Comic Sans MS" pitchFamily="66" charset="0"/>
              </a:rPr>
              <a:t>Why does a Negative Exponent give us a small number?</a:t>
            </a:r>
            <a:endParaRPr lang="en-US" sz="4000" b="1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672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sz="4400" dirty="0" smtClean="0">
                <a:solidFill>
                  <a:srgbClr val="0000FF"/>
                </a:solidFill>
              </a:rPr>
              <a:t>  </a:t>
            </a:r>
            <a:r>
              <a:rPr lang="en-US" sz="5200" b="1" dirty="0" smtClean="0"/>
              <a:t>10000 =   10 x 10 x 10 x 10 = 10</a:t>
            </a:r>
            <a:r>
              <a:rPr lang="en-US" sz="5200" b="1" baseline="30000" dirty="0" smtClean="0"/>
              <a:t>4</a:t>
            </a:r>
            <a:r>
              <a:rPr lang="en-US" sz="5200" b="1" dirty="0" smtClean="0"/>
              <a:t>  </a:t>
            </a:r>
          </a:p>
          <a:p>
            <a:pPr marL="514350" indent="-514350">
              <a:buNone/>
            </a:pPr>
            <a:r>
              <a:rPr lang="en-US" sz="5200" b="1" dirty="0" smtClean="0"/>
              <a:t>  1000   =   10 x 10 x 10 = 10</a:t>
            </a:r>
            <a:r>
              <a:rPr lang="en-US" sz="5200" b="1" baseline="30000" dirty="0" smtClean="0"/>
              <a:t>3</a:t>
            </a:r>
            <a:endParaRPr lang="en-US" sz="5200" b="1" dirty="0" smtClean="0"/>
          </a:p>
          <a:p>
            <a:pPr>
              <a:buNone/>
            </a:pPr>
            <a:r>
              <a:rPr lang="en-US" sz="5200" b="1" dirty="0" smtClean="0"/>
              <a:t>  100     =   10 x 10 = 10</a:t>
            </a:r>
            <a:r>
              <a:rPr lang="en-US" sz="5200" b="1" baseline="30000" dirty="0" smtClean="0"/>
              <a:t>2</a:t>
            </a:r>
          </a:p>
          <a:p>
            <a:pPr>
              <a:buNone/>
            </a:pPr>
            <a:r>
              <a:rPr lang="en-US" sz="5200" b="1" dirty="0" smtClean="0"/>
              <a:t>	  10      =   10</a:t>
            </a:r>
            <a:r>
              <a:rPr lang="en-US" sz="5200" b="1" baseline="30000" dirty="0" smtClean="0"/>
              <a:t>1</a:t>
            </a:r>
            <a:r>
              <a:rPr lang="en-US" sz="5200" b="1" dirty="0" smtClean="0"/>
              <a:t>   </a:t>
            </a:r>
          </a:p>
          <a:p>
            <a:pPr marL="514350" indent="-514350">
              <a:buNone/>
            </a:pPr>
            <a:r>
              <a:rPr lang="en-US" sz="5200" b="1" dirty="0" smtClean="0"/>
              <a:t>   1        =   10</a:t>
            </a:r>
            <a:r>
              <a:rPr lang="en-US" sz="5200" b="1" baseline="30000" dirty="0" smtClean="0"/>
              <a:t>0</a:t>
            </a:r>
            <a:r>
              <a:rPr lang="en-US" sz="5200" b="1" dirty="0" smtClean="0"/>
              <a:t> </a:t>
            </a:r>
          </a:p>
          <a:p>
            <a:pPr marL="514350" indent="-514350" algn="ctr">
              <a:buNone/>
            </a:pPr>
            <a:r>
              <a:rPr lang="en-US" sz="5200" i="1" dirty="0" smtClean="0">
                <a:latin typeface="Comic Sans MS" pitchFamily="66" charset="0"/>
              </a:rPr>
              <a:t>Do you see a pattern?</a:t>
            </a:r>
            <a:r>
              <a:rPr lang="en-US" sz="4400" i="1" dirty="0" smtClean="0">
                <a:solidFill>
                  <a:srgbClr val="0000FF"/>
                </a:solidFill>
              </a:rPr>
              <a:t> </a:t>
            </a:r>
          </a:p>
          <a:p>
            <a:pPr marL="514350" indent="-514350">
              <a:buAutoNum type="arabicPlain" startAt="100"/>
            </a:pPr>
            <a:endParaRPr lang="en-US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318006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7105318">
            <a:off x="-877888" y="2792699"/>
            <a:ext cx="5322086" cy="838200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latin typeface="Comic Sans MS" pitchFamily="66" charset="0"/>
              </a:rPr>
              <a:t>Try These</a:t>
            </a:r>
            <a:endParaRPr lang="en-US" sz="8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2209800"/>
            <a:ext cx="5022273" cy="48350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	0.00873</a:t>
            </a:r>
          </a:p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	3.48 X 10</a:t>
            </a:r>
            <a:r>
              <a:rPr lang="en-US" sz="4800" b="1" baseline="30000" dirty="0" smtClean="0">
                <a:latin typeface="Comic Sans MS" pitchFamily="66" charset="0"/>
              </a:rPr>
              <a:t>-4</a:t>
            </a:r>
            <a:endParaRPr lang="en-US" sz="48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	0.156</a:t>
            </a:r>
          </a:p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	0.00000099</a:t>
            </a:r>
          </a:p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	5.70 x 10</a:t>
            </a:r>
            <a:r>
              <a:rPr lang="en-US" sz="4800" b="1" baseline="30000" dirty="0" smtClean="0">
                <a:latin typeface="Comic Sans MS" pitchFamily="66" charset="0"/>
              </a:rPr>
              <a:t>-6</a:t>
            </a:r>
            <a:endParaRPr lang="en-US" sz="4800" b="1" baseline="30000" dirty="0">
              <a:latin typeface="Comic Sans MS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1219200"/>
            <a:ext cx="8534400" cy="6477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4000" dirty="0" smtClean="0"/>
              <a:t>Convert each from scientific notation into standard/long form or vice versa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4021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7105318">
            <a:off x="-877888" y="2792699"/>
            <a:ext cx="5322086" cy="8382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atin typeface="Comic Sans MS" pitchFamily="66" charset="0"/>
              </a:rPr>
              <a:t>Answers</a:t>
            </a:r>
            <a:endParaRPr lang="en-US" sz="54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22940"/>
            <a:ext cx="5022273" cy="48350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8.73x10</a:t>
            </a:r>
            <a:r>
              <a:rPr lang="en-US" sz="4800" b="1" baseline="30000" dirty="0" smtClean="0">
                <a:latin typeface="Comic Sans MS" pitchFamily="66" charset="0"/>
              </a:rPr>
              <a:t>-3</a:t>
            </a:r>
          </a:p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	0.000348</a:t>
            </a:r>
          </a:p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1.56x10</a:t>
            </a:r>
            <a:r>
              <a:rPr lang="en-US" sz="4800" b="1" baseline="30000" dirty="0" smtClean="0">
                <a:latin typeface="Comic Sans MS" pitchFamily="66" charset="0"/>
              </a:rPr>
              <a:t>-1</a:t>
            </a:r>
          </a:p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9.9x10</a:t>
            </a:r>
            <a:r>
              <a:rPr lang="en-US" sz="4800" b="1" baseline="30000" dirty="0" smtClean="0">
                <a:latin typeface="Comic Sans MS" pitchFamily="66" charset="0"/>
              </a:rPr>
              <a:t>-7</a:t>
            </a:r>
          </a:p>
          <a:p>
            <a:pPr>
              <a:buNone/>
            </a:pPr>
            <a:r>
              <a:rPr lang="en-US" sz="4800" b="1" dirty="0" smtClean="0">
                <a:latin typeface="Comic Sans MS" pitchFamily="66" charset="0"/>
              </a:rPr>
              <a:t>0.00000570</a:t>
            </a:r>
            <a:endParaRPr lang="en-US" sz="4800" b="1" baseline="30000" dirty="0">
              <a:latin typeface="Comic Sans MS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1219200"/>
            <a:ext cx="8534400" cy="6477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4000" dirty="0" smtClean="0"/>
              <a:t>Convert each from scientific notation into standard/long form or vice versa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99812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903522"/>
              </p:ext>
            </p:extLst>
          </p:nvPr>
        </p:nvGraphicFramePr>
        <p:xfrm>
          <a:off x="609600" y="800100"/>
          <a:ext cx="8229600" cy="10058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6000" dirty="0">
                          <a:effectLst/>
                        </a:rPr>
                        <a:t>Practice: 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266893"/>
              </p:ext>
            </p:extLst>
          </p:nvPr>
        </p:nvGraphicFramePr>
        <p:xfrm>
          <a:off x="152400" y="1981200"/>
          <a:ext cx="8382000" cy="2103120"/>
        </p:xfrm>
        <a:graphic>
          <a:graphicData uri="http://schemas.openxmlformats.org/drawingml/2006/table">
            <a:tbl>
              <a:tblPr/>
              <a:tblGrid>
                <a:gridCol w="838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4400" dirty="0" smtClean="0">
                          <a:effectLst/>
                          <a:latin typeface="ComicSansMS"/>
                        </a:rPr>
                        <a:t>a) </a:t>
                      </a:r>
                      <a:r>
                        <a:rPr lang="en-US" sz="2400" dirty="0" smtClean="0">
                          <a:effectLst/>
                          <a:latin typeface="ComicSansMS"/>
                        </a:rPr>
                        <a:t>27.68 </a:t>
                      </a:r>
                      <a:r>
                        <a:rPr lang="en-US" sz="2400" dirty="0">
                          <a:effectLst/>
                          <a:latin typeface="ComicSansMS"/>
                        </a:rPr>
                        <a:t>cm –14.369 cm </a:t>
                      </a:r>
                      <a:r>
                        <a:rPr lang="en-US" sz="2400" dirty="0" smtClean="0">
                          <a:effectLst/>
                          <a:latin typeface="ComicSansMS"/>
                        </a:rPr>
                        <a:t>=  </a:t>
                      </a:r>
                      <a:r>
                        <a:rPr lang="en-US" sz="4400" dirty="0" smtClean="0">
                          <a:effectLst/>
                          <a:latin typeface="ComicSansMS"/>
                        </a:rPr>
                        <a:t>13.311 </a:t>
                      </a:r>
                      <a:r>
                        <a:rPr lang="en-US" sz="4400" dirty="0" smtClean="0">
                          <a:effectLst/>
                          <a:latin typeface="ComicSansMS"/>
                          <a:sym typeface="Wingdings" panose="05000000000000000000" pitchFamily="2" charset="2"/>
                        </a:rPr>
                        <a:t> 13.31</a:t>
                      </a:r>
                      <a:endParaRPr lang="en-US" sz="1800" dirty="0">
                        <a:effectLst/>
                      </a:endParaRPr>
                    </a:p>
                    <a:p>
                      <a:r>
                        <a:rPr lang="en-US" sz="4400" dirty="0" smtClean="0">
                          <a:effectLst/>
                          <a:latin typeface="ComicSansMS"/>
                        </a:rPr>
                        <a:t>b) </a:t>
                      </a:r>
                      <a:r>
                        <a:rPr lang="en-US" sz="2400" dirty="0" smtClean="0">
                          <a:effectLst/>
                          <a:latin typeface="ComicSansMS"/>
                        </a:rPr>
                        <a:t>6.54 </a:t>
                      </a:r>
                      <a:r>
                        <a:rPr lang="en-US" sz="2400" dirty="0">
                          <a:effectLst/>
                          <a:latin typeface="ComicSansMS"/>
                        </a:rPr>
                        <a:t>m x 0.37 m </a:t>
                      </a:r>
                      <a:r>
                        <a:rPr lang="en-US" sz="2400" dirty="0" smtClean="0">
                          <a:effectLst/>
                          <a:latin typeface="ComicSansMS"/>
                        </a:rPr>
                        <a:t>=           </a:t>
                      </a:r>
                      <a:r>
                        <a:rPr lang="en-US" sz="4400" dirty="0" smtClean="0">
                          <a:effectLst/>
                          <a:latin typeface="ComicSansMS"/>
                        </a:rPr>
                        <a:t>2.4198 </a:t>
                      </a:r>
                      <a:r>
                        <a:rPr lang="en-US" sz="4400" dirty="0" smtClean="0">
                          <a:effectLst/>
                          <a:latin typeface="ComicSansMS"/>
                          <a:sym typeface="Wingdings" panose="05000000000000000000" pitchFamily="2" charset="2"/>
                        </a:rPr>
                        <a:t> 2.4</a:t>
                      </a:r>
                      <a:endParaRPr lang="en-US" sz="3600" dirty="0">
                        <a:effectLst/>
                      </a:endParaRPr>
                    </a:p>
                    <a:p>
                      <a:r>
                        <a:rPr lang="en-US" sz="4400" dirty="0" smtClean="0">
                          <a:effectLst/>
                          <a:latin typeface="ComicSansMS"/>
                        </a:rPr>
                        <a:t>c) </a:t>
                      </a:r>
                      <a:r>
                        <a:rPr lang="en-US" sz="2400" dirty="0" smtClean="0">
                          <a:effectLst/>
                          <a:latin typeface="ComicSansMS"/>
                        </a:rPr>
                        <a:t>40.8 </a:t>
                      </a:r>
                      <a:r>
                        <a:rPr lang="en-US" sz="2400" dirty="0">
                          <a:effectLst/>
                          <a:latin typeface="ComicSansMS"/>
                        </a:rPr>
                        <a:t>m</a:t>
                      </a:r>
                      <a:r>
                        <a:rPr lang="en-US" sz="2400" baseline="30000" dirty="0">
                          <a:effectLst/>
                          <a:latin typeface="ComicSansMS"/>
                        </a:rPr>
                        <a:t>2</a:t>
                      </a:r>
                      <a:r>
                        <a:rPr lang="en-US" sz="2400" dirty="0">
                          <a:effectLst/>
                          <a:latin typeface="ComicSansMS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Symbol"/>
                        </a:rPr>
                        <a:t>¸ </a:t>
                      </a:r>
                      <a:r>
                        <a:rPr lang="en-US" sz="2400" dirty="0">
                          <a:effectLst/>
                          <a:latin typeface="ComicSansMS"/>
                        </a:rPr>
                        <a:t>5.050 m </a:t>
                      </a:r>
                      <a:r>
                        <a:rPr lang="en-US" sz="2400" dirty="0" smtClean="0">
                          <a:effectLst/>
                          <a:latin typeface="ComicSansMS"/>
                        </a:rPr>
                        <a:t>=        </a:t>
                      </a:r>
                      <a:r>
                        <a:rPr lang="en-US" sz="4400" dirty="0" smtClean="0">
                          <a:effectLst/>
                          <a:latin typeface="ComicSansMS"/>
                        </a:rPr>
                        <a:t>8.07921 </a:t>
                      </a:r>
                      <a:r>
                        <a:rPr lang="en-US" sz="4400" dirty="0" smtClean="0">
                          <a:effectLst/>
                          <a:latin typeface="ComicSansMS"/>
                          <a:sym typeface="Wingdings" panose="05000000000000000000" pitchFamily="2" charset="2"/>
                        </a:rPr>
                        <a:t> 8.08</a:t>
                      </a:r>
                      <a:endParaRPr lang="en-US" sz="18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6577"/>
              </p:ext>
            </p:extLst>
          </p:nvPr>
        </p:nvGraphicFramePr>
        <p:xfrm>
          <a:off x="3962400" y="1143000"/>
          <a:ext cx="2590800" cy="487680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600" u="sng" dirty="0" smtClean="0">
                          <a:solidFill>
                            <a:schemeClr val="tx1"/>
                          </a:solidFill>
                          <a:effectLst/>
                        </a:rPr>
                        <a:t>Raw </a:t>
                      </a:r>
                      <a:r>
                        <a:rPr lang="en-US" sz="2600" u="sng" dirty="0">
                          <a:solidFill>
                            <a:schemeClr val="tx1"/>
                          </a:solidFill>
                          <a:effectLst/>
                        </a:rPr>
                        <a:t>Math Value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024495"/>
              </p:ext>
            </p:extLst>
          </p:nvPr>
        </p:nvGraphicFramePr>
        <p:xfrm>
          <a:off x="6629400" y="1143000"/>
          <a:ext cx="2667000" cy="48768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600" u="sng" dirty="0">
                          <a:solidFill>
                            <a:schemeClr val="tx1"/>
                          </a:solidFill>
                          <a:effectLst/>
                        </a:rPr>
                        <a:t>Sig. Fig. Value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39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763000" cy="40730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b="1" dirty="0" smtClean="0">
                <a:latin typeface="Comic Sans MS" pitchFamily="66" charset="0"/>
              </a:rPr>
              <a:t>10,003			   9.57 x 10</a:t>
            </a:r>
            <a:r>
              <a:rPr lang="en-US" sz="4400" b="1" baseline="30000" dirty="0" smtClean="0">
                <a:latin typeface="Comic Sans MS" pitchFamily="66" charset="0"/>
              </a:rPr>
              <a:t>-7</a:t>
            </a:r>
          </a:p>
          <a:p>
            <a:pPr>
              <a:buNone/>
            </a:pPr>
            <a:r>
              <a:rPr lang="en-US" sz="4400" b="1" dirty="0" smtClean="0">
                <a:latin typeface="Comic Sans MS" pitchFamily="66" charset="0"/>
              </a:rPr>
              <a:t>1.6 x 10</a:t>
            </a:r>
            <a:r>
              <a:rPr lang="en-US" sz="4400" b="1" baseline="30000" dirty="0" smtClean="0">
                <a:latin typeface="Comic Sans MS" pitchFamily="66" charset="0"/>
              </a:rPr>
              <a:t>3</a:t>
            </a:r>
            <a:r>
              <a:rPr lang="en-US" sz="4400" b="1" dirty="0" smtClean="0">
                <a:latin typeface="Comic Sans MS" pitchFamily="66" charset="0"/>
              </a:rPr>
              <a:t>			  507,000,000</a:t>
            </a:r>
          </a:p>
          <a:p>
            <a:pPr>
              <a:buNone/>
            </a:pPr>
            <a:r>
              <a:rPr lang="en-US" sz="4400" b="1" dirty="0" smtClean="0">
                <a:latin typeface="Comic Sans MS" pitchFamily="66" charset="0"/>
              </a:rPr>
              <a:t>0.0001			</a:t>
            </a:r>
            <a:r>
              <a:rPr lang="en-US" sz="4400" b="1" dirty="0">
                <a:latin typeface="Comic Sans MS" pitchFamily="66" charset="0"/>
              </a:rPr>
              <a:t> </a:t>
            </a:r>
            <a:r>
              <a:rPr lang="en-US" sz="4400" b="1" dirty="0" smtClean="0">
                <a:latin typeface="Comic Sans MS" pitchFamily="66" charset="0"/>
              </a:rPr>
              <a:t> 3.301 x 10</a:t>
            </a:r>
            <a:r>
              <a:rPr lang="en-US" sz="4400" b="1" baseline="30000" dirty="0" smtClean="0">
                <a:latin typeface="Comic Sans MS" pitchFamily="66" charset="0"/>
              </a:rPr>
              <a:t>5</a:t>
            </a:r>
          </a:p>
          <a:p>
            <a:pPr>
              <a:buNone/>
            </a:pPr>
            <a:r>
              <a:rPr lang="en-US" sz="4400" b="1" dirty="0" smtClean="0">
                <a:latin typeface="Comic Sans MS" pitchFamily="66" charset="0"/>
              </a:rPr>
              <a:t>6.1 x 10</a:t>
            </a:r>
            <a:r>
              <a:rPr lang="en-US" sz="4400" b="1" baseline="30000" dirty="0" smtClean="0">
                <a:latin typeface="Comic Sans MS" pitchFamily="66" charset="0"/>
              </a:rPr>
              <a:t>10</a:t>
            </a:r>
            <a:r>
              <a:rPr lang="en-US" sz="4400" b="1" dirty="0" smtClean="0">
                <a:latin typeface="Comic Sans MS" pitchFamily="66" charset="0"/>
              </a:rPr>
              <a:t>			1.8 x 10</a:t>
            </a:r>
            <a:r>
              <a:rPr lang="en-US" sz="4400" b="1" baseline="30000" dirty="0" smtClean="0">
                <a:latin typeface="Comic Sans MS" pitchFamily="66" charset="0"/>
              </a:rPr>
              <a:t>-9</a:t>
            </a:r>
          </a:p>
          <a:p>
            <a:pPr>
              <a:buNone/>
            </a:pPr>
            <a:r>
              <a:rPr lang="en-US" sz="4400" b="1" dirty="0" smtClean="0">
                <a:latin typeface="Comic Sans MS" pitchFamily="66" charset="0"/>
              </a:rPr>
              <a:t>10,000,000,000	     0.0045</a:t>
            </a:r>
            <a:endParaRPr lang="en-US" sz="4400" b="1" baseline="30000" dirty="0">
              <a:latin typeface="Comic Sans MS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1068805"/>
            <a:ext cx="8534400" cy="6477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4000" dirty="0" smtClean="0"/>
              <a:t>Convert each from scientific notation into standard/long form or vice versa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4945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763000" cy="40730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b="1" dirty="0" smtClean="0">
                <a:latin typeface="Comic Sans MS" pitchFamily="66" charset="0"/>
              </a:rPr>
              <a:t>1.0003x10</a:t>
            </a:r>
            <a:r>
              <a:rPr lang="en-US" sz="4400" b="1" baseline="30000" dirty="0" smtClean="0">
                <a:latin typeface="Comic Sans MS" pitchFamily="66" charset="0"/>
              </a:rPr>
              <a:t>4</a:t>
            </a:r>
            <a:r>
              <a:rPr lang="en-US" sz="4400" b="1" dirty="0" smtClean="0">
                <a:latin typeface="Comic Sans MS" pitchFamily="66" charset="0"/>
              </a:rPr>
              <a:t>		0.000000957</a:t>
            </a:r>
            <a:endParaRPr lang="en-US" sz="4400" b="1" baseline="30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4400" b="1" dirty="0" smtClean="0">
                <a:latin typeface="Comic Sans MS" pitchFamily="66" charset="0"/>
              </a:rPr>
              <a:t>1600			      5.07x10</a:t>
            </a:r>
            <a:r>
              <a:rPr lang="en-US" sz="4400" b="1" baseline="30000" dirty="0" smtClean="0">
                <a:latin typeface="Comic Sans MS" pitchFamily="66" charset="0"/>
              </a:rPr>
              <a:t>8</a:t>
            </a:r>
          </a:p>
          <a:p>
            <a:pPr>
              <a:buNone/>
            </a:pPr>
            <a:r>
              <a:rPr lang="en-US" sz="4400" b="1" dirty="0" smtClean="0">
                <a:latin typeface="Comic Sans MS" pitchFamily="66" charset="0"/>
              </a:rPr>
              <a:t>1x10</a:t>
            </a:r>
            <a:r>
              <a:rPr lang="en-US" sz="4400" b="1" baseline="30000" dirty="0" smtClean="0">
                <a:latin typeface="Comic Sans MS" pitchFamily="66" charset="0"/>
              </a:rPr>
              <a:t>-4</a:t>
            </a:r>
            <a:r>
              <a:rPr lang="en-US" sz="4400" b="1" dirty="0" smtClean="0">
                <a:latin typeface="Comic Sans MS" pitchFamily="66" charset="0"/>
              </a:rPr>
              <a:t>			</a:t>
            </a:r>
            <a:r>
              <a:rPr lang="en-US" sz="4400" b="1" dirty="0">
                <a:latin typeface="Comic Sans MS" pitchFamily="66" charset="0"/>
              </a:rPr>
              <a:t> </a:t>
            </a:r>
            <a:r>
              <a:rPr lang="en-US" sz="4400" b="1" dirty="0" smtClean="0">
                <a:latin typeface="Comic Sans MS" pitchFamily="66" charset="0"/>
              </a:rPr>
              <a:t>      330100</a:t>
            </a:r>
            <a:endParaRPr lang="en-US" sz="4400" b="1" baseline="30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4000" b="1" dirty="0" smtClean="0">
                <a:latin typeface="Comic Sans MS" pitchFamily="66" charset="0"/>
              </a:rPr>
              <a:t>61000000000</a:t>
            </a:r>
            <a:r>
              <a:rPr lang="en-US" sz="4400" b="1" dirty="0" smtClean="0">
                <a:latin typeface="Comic Sans MS" pitchFamily="66" charset="0"/>
              </a:rPr>
              <a:t>		0.0000000018</a:t>
            </a:r>
            <a:endParaRPr lang="en-US" sz="4400" b="1" baseline="30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4400" b="1" dirty="0" smtClean="0">
                <a:latin typeface="Comic Sans MS" pitchFamily="66" charset="0"/>
              </a:rPr>
              <a:t>1x10</a:t>
            </a:r>
            <a:r>
              <a:rPr lang="en-US" sz="4400" b="1" baseline="30000" dirty="0" smtClean="0">
                <a:latin typeface="Comic Sans MS" pitchFamily="66" charset="0"/>
              </a:rPr>
              <a:t>10</a:t>
            </a:r>
            <a:r>
              <a:rPr lang="en-US" sz="4400" b="1" dirty="0" smtClean="0">
                <a:latin typeface="Comic Sans MS" pitchFamily="66" charset="0"/>
              </a:rPr>
              <a:t>	               4.5x10</a:t>
            </a:r>
            <a:r>
              <a:rPr lang="en-US" sz="4400" b="1" baseline="30000" dirty="0" smtClean="0">
                <a:latin typeface="Comic Sans MS" pitchFamily="66" charset="0"/>
              </a:rPr>
              <a:t>-3</a:t>
            </a:r>
            <a:endParaRPr lang="en-US" sz="4400" b="1" baseline="30000" dirty="0">
              <a:latin typeface="Comic Sans MS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609600"/>
            <a:ext cx="8534400" cy="6477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4000" dirty="0" smtClean="0"/>
              <a:t>ANSWERS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6596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950" b="1" u="sng" dirty="0"/>
              <a:t>Warm-Up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AutoNum type="arabicPeriod"/>
            </a:pPr>
            <a:r>
              <a:rPr lang="en-US" sz="4050" dirty="0"/>
              <a:t>Convert 97.0 miles to km.</a:t>
            </a:r>
          </a:p>
          <a:p>
            <a:pPr marL="385763" indent="-385763">
              <a:buAutoNum type="arabicPeriod"/>
            </a:pPr>
            <a:r>
              <a:rPr lang="en-US" sz="4050" dirty="0"/>
              <a:t>Convert 86 µL to M</a:t>
            </a:r>
            <a:r>
              <a:rPr lang="en-US" sz="4050" dirty="0" smtClean="0"/>
              <a:t>L</a:t>
            </a:r>
            <a:r>
              <a:rPr lang="en-US" sz="4050" dirty="0"/>
              <a:t>.</a:t>
            </a:r>
          </a:p>
          <a:p>
            <a:pPr marL="385763" indent="-385763">
              <a:buAutoNum type="arabicPeriod"/>
            </a:pPr>
            <a:r>
              <a:rPr lang="en-US" sz="4050" dirty="0"/>
              <a:t>Convert 980 </a:t>
            </a:r>
            <a:r>
              <a:rPr lang="en-US" sz="4050" dirty="0" smtClean="0"/>
              <a:t>fluid ounces to </a:t>
            </a:r>
            <a:r>
              <a:rPr lang="en-US" sz="4050" dirty="0" err="1" smtClean="0"/>
              <a:t>kL</a:t>
            </a:r>
            <a:r>
              <a:rPr lang="en-US" sz="4050" dirty="0" smtClean="0"/>
              <a:t>. </a:t>
            </a:r>
            <a:r>
              <a:rPr lang="en-US" sz="3600" i="1" dirty="0" smtClean="0"/>
              <a:t>(Hint: there are 29.6 mL in 1 fl. </a:t>
            </a:r>
            <a:r>
              <a:rPr lang="en-US" sz="3600" i="1" dirty="0" err="1" smtClean="0"/>
              <a:t>oz</a:t>
            </a:r>
            <a:r>
              <a:rPr lang="en-US" sz="3600" i="1" dirty="0" smtClean="0"/>
              <a:t>)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43572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58712"/>
            <a:ext cx="7290054" cy="1499616"/>
          </a:xfrm>
        </p:spPr>
        <p:txBody>
          <a:bodyPr/>
          <a:lstStyle/>
          <a:p>
            <a:r>
              <a:rPr lang="en-US" b="1" dirty="0" smtClean="0"/>
              <a:t>1. Convert 97.0 miles to km.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6106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97.0 mi	1.609 km  = 156.073 </a:t>
            </a:r>
            <a:r>
              <a:rPr lang="en-US" sz="4000" dirty="0" smtClean="0">
                <a:sym typeface="Wingdings" panose="05000000000000000000" pitchFamily="2" charset="2"/>
              </a:rPr>
              <a:t>		   			1 mi			</a:t>
            </a:r>
            <a:r>
              <a:rPr lang="en-US" sz="4000" b="1" dirty="0">
                <a:sym typeface="Wingdings" panose="05000000000000000000" pitchFamily="2" charset="2"/>
              </a:rPr>
              <a:t>156 km</a:t>
            </a:r>
          </a:p>
          <a:p>
            <a:pPr marL="0" indent="0">
              <a:buNone/>
            </a:pPr>
            <a:endParaRPr lang="en-US" sz="4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590800"/>
            <a:ext cx="404622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057400" y="2057400"/>
            <a:ext cx="15766" cy="135497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1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58712"/>
            <a:ext cx="7290054" cy="1499616"/>
          </a:xfrm>
        </p:spPr>
        <p:txBody>
          <a:bodyPr/>
          <a:lstStyle/>
          <a:p>
            <a:pPr lv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</a:pPr>
            <a:r>
              <a:rPr lang="en-US" sz="4050" b="1" cap="none" spc="0" dirty="0" smtClean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2.  Convert </a:t>
            </a:r>
            <a:r>
              <a:rPr lang="en-US" sz="4050" b="1" cap="none" spc="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86 µL to ML.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6106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86.0 µL	10</a:t>
            </a:r>
            <a:r>
              <a:rPr lang="en-US" sz="4000" baseline="30000" dirty="0" smtClean="0"/>
              <a:t>-6</a:t>
            </a:r>
            <a:r>
              <a:rPr lang="en-US" sz="4000" dirty="0" smtClean="0"/>
              <a:t> ML  = 0.0000000000860 </a:t>
            </a:r>
            <a:r>
              <a:rPr lang="en-US" sz="4000" dirty="0" smtClean="0">
                <a:sym typeface="Wingdings" panose="05000000000000000000" pitchFamily="2" charset="2"/>
              </a:rPr>
              <a:t>		 10</a:t>
            </a:r>
            <a:r>
              <a:rPr lang="en-US" sz="4000" baseline="30000" dirty="0" smtClean="0">
                <a:sym typeface="Wingdings" panose="05000000000000000000" pitchFamily="2" charset="2"/>
              </a:rPr>
              <a:t>6</a:t>
            </a:r>
            <a:r>
              <a:rPr lang="en-US" sz="4000" dirty="0" smtClean="0">
                <a:sym typeface="Wingdings" panose="05000000000000000000" pitchFamily="2" charset="2"/>
              </a:rPr>
              <a:t> µL					  ML</a:t>
            </a:r>
            <a:endParaRPr lang="en-US" sz="4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590800"/>
            <a:ext cx="404622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057400" y="2057400"/>
            <a:ext cx="15766" cy="135497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86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557784"/>
            <a:ext cx="8147304" cy="1499616"/>
          </a:xfrm>
        </p:spPr>
        <p:txBody>
          <a:bodyPr/>
          <a:lstStyle/>
          <a:p>
            <a:r>
              <a:rPr lang="en-US" b="1" dirty="0" smtClean="0"/>
              <a:t>3. Convert </a:t>
            </a:r>
            <a:r>
              <a:rPr lang="en-US" b="1" dirty="0"/>
              <a:t>980 fluid ounces to </a:t>
            </a:r>
            <a:r>
              <a:rPr lang="en-US" b="1" dirty="0" err="1"/>
              <a:t>kL</a:t>
            </a:r>
            <a:r>
              <a:rPr lang="en-US" b="1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6106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980 </a:t>
            </a:r>
            <a:r>
              <a:rPr lang="en-US" sz="4000" dirty="0" err="1" smtClean="0"/>
              <a:t>floz</a:t>
            </a:r>
            <a:r>
              <a:rPr lang="en-US" sz="4000" dirty="0" smtClean="0"/>
              <a:t>	 29.6 mL   10</a:t>
            </a:r>
            <a:r>
              <a:rPr lang="en-US" sz="4000" baseline="30000" dirty="0" smtClean="0"/>
              <a:t>-3</a:t>
            </a:r>
            <a:r>
              <a:rPr lang="en-US" sz="4000" dirty="0" smtClean="0"/>
              <a:t> </a:t>
            </a:r>
            <a:r>
              <a:rPr lang="en-US" sz="4000" dirty="0" err="1" smtClean="0"/>
              <a:t>kL</a:t>
            </a:r>
            <a:r>
              <a:rPr lang="en-US" sz="4000" dirty="0" smtClean="0"/>
              <a:t>    = 0.029 </a:t>
            </a:r>
            <a:r>
              <a:rPr lang="en-US" sz="4000" dirty="0" err="1" smtClean="0"/>
              <a:t>kL</a:t>
            </a:r>
            <a:r>
              <a:rPr lang="en-US" sz="4000" dirty="0" smtClean="0">
                <a:sym typeface="Wingdings" panose="05000000000000000000" pitchFamily="2" charset="2"/>
              </a:rPr>
              <a:t>		</a:t>
            </a:r>
            <a:r>
              <a:rPr lang="en-US" sz="4000" dirty="0">
                <a:sym typeface="Wingdings" panose="05000000000000000000" pitchFamily="2" charset="2"/>
              </a:rPr>
              <a:t> </a:t>
            </a:r>
            <a:r>
              <a:rPr lang="en-US" sz="4000" dirty="0" smtClean="0">
                <a:sym typeface="Wingdings" panose="05000000000000000000" pitchFamily="2" charset="2"/>
              </a:rPr>
              <a:t> 1 </a:t>
            </a:r>
            <a:r>
              <a:rPr lang="en-US" sz="4000" dirty="0" err="1" smtClean="0">
                <a:sym typeface="Wingdings" panose="05000000000000000000" pitchFamily="2" charset="2"/>
              </a:rPr>
              <a:t>fl</a:t>
            </a:r>
            <a:r>
              <a:rPr lang="en-US" sz="4000" dirty="0" smtClean="0">
                <a:sym typeface="Wingdings" panose="05000000000000000000" pitchFamily="2" charset="2"/>
              </a:rPr>
              <a:t> </a:t>
            </a:r>
            <a:r>
              <a:rPr lang="en-US" sz="4000" dirty="0" err="1" smtClean="0">
                <a:sym typeface="Wingdings" panose="05000000000000000000" pitchFamily="2" charset="2"/>
              </a:rPr>
              <a:t>oz</a:t>
            </a:r>
            <a:r>
              <a:rPr lang="en-US" sz="4000" dirty="0" smtClean="0">
                <a:sym typeface="Wingdings" panose="05000000000000000000" pitchFamily="2" charset="2"/>
              </a:rPr>
              <a:t>	</a:t>
            </a:r>
            <a:r>
              <a:rPr lang="en-US" sz="4000" dirty="0">
                <a:sym typeface="Wingdings" panose="05000000000000000000" pitchFamily="2" charset="2"/>
              </a:rPr>
              <a:t> </a:t>
            </a:r>
            <a:r>
              <a:rPr lang="en-US" sz="4000" dirty="0" smtClean="0">
                <a:sym typeface="Wingdings" panose="05000000000000000000" pitchFamily="2" charset="2"/>
              </a:rPr>
              <a:t>  10</a:t>
            </a:r>
            <a:r>
              <a:rPr lang="en-US" sz="4000" baseline="30000" dirty="0" smtClean="0">
                <a:sym typeface="Wingdings" panose="05000000000000000000" pitchFamily="2" charset="2"/>
              </a:rPr>
              <a:t>3</a:t>
            </a:r>
            <a:r>
              <a:rPr lang="en-US" sz="4000" dirty="0" smtClean="0">
                <a:sym typeface="Wingdings" panose="05000000000000000000" pitchFamily="2" charset="2"/>
              </a:rPr>
              <a:t> mL</a:t>
            </a:r>
            <a:endParaRPr lang="en-US" sz="4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590800"/>
            <a:ext cx="57150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133600" y="2057400"/>
            <a:ext cx="15766" cy="135497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114800" y="2036620"/>
            <a:ext cx="15766" cy="135497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47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999699" y="1732248"/>
            <a:ext cx="6542978" cy="1606102"/>
          </a:xfrm>
        </p:spPr>
        <p:txBody>
          <a:bodyPr>
            <a:noAutofit/>
          </a:bodyPr>
          <a:lstStyle/>
          <a:p>
            <a:r>
              <a:rPr lang="en-US" sz="13800" dirty="0" smtClean="0"/>
              <a:t>Scientific Notation</a:t>
            </a:r>
            <a:endParaRPr lang="en-US" sz="138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5800" y="5313732"/>
            <a:ext cx="5332004" cy="1128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None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051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609600"/>
            <a:ext cx="6858000" cy="964212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/>
              <a:t>Scientific Notation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52600"/>
            <a:ext cx="6400800" cy="3629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effectLst/>
              </a:rPr>
              <a:t>Scientific notation is way </a:t>
            </a:r>
            <a:r>
              <a:rPr lang="en-US" sz="4400" dirty="0">
                <a:effectLst/>
              </a:rPr>
              <a:t>of writing numbers that are </a:t>
            </a:r>
            <a:r>
              <a:rPr lang="en-US" sz="4400" b="1" dirty="0">
                <a:effectLst/>
              </a:rPr>
              <a:t>too big </a:t>
            </a:r>
            <a:r>
              <a:rPr lang="en-US" sz="4400" dirty="0">
                <a:effectLst/>
              </a:rPr>
              <a:t>or </a:t>
            </a:r>
            <a:r>
              <a:rPr lang="en-US" sz="4400" b="1" dirty="0">
                <a:effectLst/>
              </a:rPr>
              <a:t>too small </a:t>
            </a:r>
            <a:r>
              <a:rPr lang="en-US" sz="4400" dirty="0">
                <a:effectLst/>
              </a:rPr>
              <a:t>to be conveniently written in </a:t>
            </a:r>
            <a:r>
              <a:rPr lang="en-US" sz="4400" b="1" dirty="0">
                <a:effectLst/>
              </a:rPr>
              <a:t>decimal form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5131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95400"/>
            <a:ext cx="8686800" cy="9144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Comic Sans MS" pitchFamily="66" charset="0"/>
              </a:rPr>
              <a:t>Rules for Scientific Notation</a:t>
            </a: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799" y="2438400"/>
            <a:ext cx="7387389" cy="37822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b="1" dirty="0" smtClean="0">
                <a:latin typeface="Comic Sans MS" pitchFamily="66" charset="0"/>
              </a:rPr>
              <a:t>	</a:t>
            </a:r>
            <a:r>
              <a:rPr lang="en-US" sz="2800" b="1" u="sng" dirty="0" smtClean="0">
                <a:latin typeface="Comic Sans MS" pitchFamily="66" charset="0"/>
              </a:rPr>
              <a:t>To be in proper scientific notation the number must be written with</a:t>
            </a:r>
          </a:p>
          <a:p>
            <a:pPr>
              <a:buNone/>
            </a:pPr>
            <a:r>
              <a:rPr lang="en-US" sz="2800" b="1" dirty="0" smtClean="0">
                <a:latin typeface="Comic Sans MS" pitchFamily="66" charset="0"/>
              </a:rPr>
              <a:t>	* a number between 1 and 10</a:t>
            </a:r>
          </a:p>
          <a:p>
            <a:pPr>
              <a:buNone/>
            </a:pPr>
            <a:r>
              <a:rPr lang="en-US" sz="2800" b="1" dirty="0" smtClean="0">
                <a:latin typeface="Comic Sans MS" pitchFamily="66" charset="0"/>
              </a:rPr>
              <a:t>	* and multiplied by a power of ten </a:t>
            </a:r>
          </a:p>
          <a:p>
            <a:pPr>
              <a:buNone/>
            </a:pPr>
            <a:endParaRPr lang="en-US" sz="1000" b="1" dirty="0">
              <a:latin typeface="Comic Sans MS" pitchFamily="66" charset="0"/>
            </a:endParaRPr>
          </a:p>
          <a:p>
            <a:pPr>
              <a:buNone/>
            </a:pPr>
            <a:r>
              <a:rPr lang="en-US" sz="2800" b="1" i="1" dirty="0" smtClean="0">
                <a:latin typeface="Comic Sans MS" pitchFamily="66" charset="0"/>
              </a:rPr>
              <a:t>23 X 10 </a:t>
            </a:r>
            <a:r>
              <a:rPr lang="en-US" sz="2800" b="1" i="1" baseline="30000" dirty="0" smtClean="0">
                <a:latin typeface="Comic Sans MS" pitchFamily="66" charset="0"/>
              </a:rPr>
              <a:t>5</a:t>
            </a:r>
            <a:r>
              <a:rPr lang="en-US" sz="2800" b="1" i="1" dirty="0" smtClean="0">
                <a:latin typeface="Comic Sans MS" pitchFamily="66" charset="0"/>
              </a:rPr>
              <a:t>  is not in proper scientific notation.  Why?</a:t>
            </a:r>
            <a:endParaRPr lang="en-US" sz="2800" b="1" i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18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TC101859865[[fn=Kilter]]</Template>
  <TotalTime>9267</TotalTime>
  <Words>497</Words>
  <Application>Microsoft Office PowerPoint</Application>
  <PresentationFormat>On-screen Show (4:3)</PresentationFormat>
  <Paragraphs>107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ＭＳ Ｐゴシック</vt:lpstr>
      <vt:lpstr>Arial Black</vt:lpstr>
      <vt:lpstr>Calibri</vt:lpstr>
      <vt:lpstr>Candara</vt:lpstr>
      <vt:lpstr>Comic Sans MS</vt:lpstr>
      <vt:lpstr>ComicSansMS</vt:lpstr>
      <vt:lpstr>Stone Sans OS ITC TT-Bold</vt:lpstr>
      <vt:lpstr>Symbol</vt:lpstr>
      <vt:lpstr>Tw Cen MT</vt:lpstr>
      <vt:lpstr>Tw Cen MT Condensed</vt:lpstr>
      <vt:lpstr>Wingdings</vt:lpstr>
      <vt:lpstr>Wingdings 3</vt:lpstr>
      <vt:lpstr>Integral</vt:lpstr>
      <vt:lpstr>PowerPoint Presentation</vt:lpstr>
      <vt:lpstr>PowerPoint Presentation</vt:lpstr>
      <vt:lpstr>Warm-Up</vt:lpstr>
      <vt:lpstr>1. Convert 97.0 miles to km.</vt:lpstr>
      <vt:lpstr>2.  Convert 86 µL to ML.</vt:lpstr>
      <vt:lpstr>3. Convert 980 fluid ounces to kL.</vt:lpstr>
      <vt:lpstr>Scientific Notation</vt:lpstr>
      <vt:lpstr>Scientific Notation</vt:lpstr>
      <vt:lpstr>Rules for Scientific Notation</vt:lpstr>
      <vt:lpstr>PowerPoint Presentation</vt:lpstr>
      <vt:lpstr>PowerPoint Presentation</vt:lpstr>
      <vt:lpstr>BIG Examples!</vt:lpstr>
      <vt:lpstr>PowerPoint Presentation</vt:lpstr>
      <vt:lpstr>Try These</vt:lpstr>
      <vt:lpstr>Answers</vt:lpstr>
      <vt:lpstr>small Examples!</vt:lpstr>
      <vt:lpstr>Why does a Negative Exponent give us a small number?</vt:lpstr>
      <vt:lpstr>Try These</vt:lpstr>
      <vt:lpstr>Answers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Warm-Up</dc:title>
  <dc:creator>Katherine Scott</dc:creator>
  <cp:lastModifiedBy>Katherine Macedo</cp:lastModifiedBy>
  <cp:revision>56</cp:revision>
  <cp:lastPrinted>2018-08-28T20:30:26Z</cp:lastPrinted>
  <dcterms:created xsi:type="dcterms:W3CDTF">2013-09-05T21:30:54Z</dcterms:created>
  <dcterms:modified xsi:type="dcterms:W3CDTF">2019-08-23T16:38:37Z</dcterms:modified>
</cp:coreProperties>
</file>