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8" r:id="rId4"/>
    <p:sldId id="257" r:id="rId5"/>
    <p:sldId id="260" r:id="rId6"/>
    <p:sldId id="261" r:id="rId7"/>
    <p:sldId id="267" r:id="rId8"/>
    <p:sldId id="262" r:id="rId9"/>
    <p:sldId id="281" r:id="rId10"/>
    <p:sldId id="265" r:id="rId11"/>
    <p:sldId id="280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64" autoAdjust="0"/>
  </p:normalViewPr>
  <p:slideViewPr>
    <p:cSldViewPr>
      <p:cViewPr varScale="1">
        <p:scale>
          <a:sx n="63" d="100"/>
          <a:sy n="63" d="100"/>
        </p:scale>
        <p:origin x="84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26782-4672-4ABF-BE0F-41A8D7F09C0A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D842C-3AB9-4B64-AD10-7DAD51470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7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36F0-DF02-4A7E-8AA4-946450DCA394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586-24B8-4995-84ED-C02A1D38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6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36F0-DF02-4A7E-8AA4-946450DCA394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586-24B8-4995-84ED-C02A1D38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36F0-DF02-4A7E-8AA4-946450DCA394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586-24B8-4995-84ED-C02A1D38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36F0-DF02-4A7E-8AA4-946450DCA394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586-24B8-4995-84ED-C02A1D38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2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36F0-DF02-4A7E-8AA4-946450DCA394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586-24B8-4995-84ED-C02A1D38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3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36F0-DF02-4A7E-8AA4-946450DCA394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586-24B8-4995-84ED-C02A1D38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9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36F0-DF02-4A7E-8AA4-946450DCA394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586-24B8-4995-84ED-C02A1D38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2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36F0-DF02-4A7E-8AA4-946450DCA394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586-24B8-4995-84ED-C02A1D38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4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36F0-DF02-4A7E-8AA4-946450DCA394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586-24B8-4995-84ED-C02A1D38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36F0-DF02-4A7E-8AA4-946450DCA394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586-24B8-4995-84ED-C02A1D38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1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36F0-DF02-4A7E-8AA4-946450DCA394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586-24B8-4995-84ED-C02A1D38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A36F0-DF02-4A7E-8AA4-946450DCA394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79586-24B8-4995-84ED-C02A1D389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2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asure Mints" title="Pu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45" y="89115"/>
            <a:ext cx="5257800" cy="341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445" y="449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oudy Stout" panose="0202090407030B020401" pitchFamily="18" charset="0"/>
              </a:rPr>
              <a:t>Measurement</a:t>
            </a:r>
            <a:br>
              <a:rPr lang="en-US" dirty="0">
                <a:latin typeface="Goudy Stout" panose="0202090407030B020401" pitchFamily="18" charset="0"/>
              </a:rPr>
            </a:br>
            <a:r>
              <a:rPr lang="en-US" dirty="0">
                <a:latin typeface="Goudy Stout" panose="0202090407030B020401" pitchFamily="18" charset="0"/>
              </a:rPr>
              <a:t>&amp; the Metric System</a:t>
            </a:r>
            <a:br>
              <a:rPr lang="en-US" dirty="0">
                <a:latin typeface="Goudy Stout" panose="0202090407030B020401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quot;I love my new measuring tape, it rules&quot;" title="P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5105400" cy="507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33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86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400" i="1" dirty="0"/>
              <a:t>You are driving to visit a friend and get lost - Google Maps is not working!!!  You stop and ask a stranger walking his dog for directions, and he seems to know where you want to go.  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/>
              <a:t>“Take a left at the next stoplight, </a:t>
            </a:r>
            <a:r>
              <a:rPr lang="en-US" sz="4400" dirty="0" smtClean="0"/>
              <a:t>and</a:t>
            </a:r>
            <a:r>
              <a:rPr lang="en-US" sz="4400" dirty="0"/>
              <a:t> </a:t>
            </a:r>
            <a:r>
              <a:rPr lang="en-US" sz="4400" dirty="0" smtClean="0"/>
              <a:t>then </a:t>
            </a:r>
            <a:r>
              <a:rPr lang="en-US" sz="4400" dirty="0"/>
              <a:t>go five </a:t>
            </a:r>
            <a:r>
              <a:rPr lang="en-US" sz="4400" dirty="0" smtClean="0"/>
              <a:t>_________. </a:t>
            </a:r>
            <a:r>
              <a:rPr lang="en-US" sz="4400" dirty="0"/>
              <a:t>”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4400" dirty="0"/>
              <a:t>“After that, make a right and go </a:t>
            </a:r>
            <a:r>
              <a:rPr lang="en-US" sz="4400" dirty="0" smtClean="0"/>
              <a:t>through three ________.”</a:t>
            </a:r>
            <a:endParaRPr lang="en-US" sz="44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4400" dirty="0"/>
              <a:t>“You should see a Starbucks </a:t>
            </a:r>
            <a:r>
              <a:rPr lang="en-US" sz="4400" dirty="0" smtClean="0"/>
              <a:t>straight ahead</a:t>
            </a:r>
            <a:r>
              <a:rPr lang="en-US" sz="4400" dirty="0"/>
              <a:t>, go two </a:t>
            </a:r>
            <a:r>
              <a:rPr lang="en-US" sz="4400" dirty="0" smtClean="0"/>
              <a:t>_______ </a:t>
            </a:r>
            <a:r>
              <a:rPr lang="en-US" sz="4400" dirty="0"/>
              <a:t>past that.”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4400" dirty="0"/>
              <a:t>“Your friend’s </a:t>
            </a:r>
            <a:r>
              <a:rPr lang="en-US" sz="4400" dirty="0" smtClean="0"/>
              <a:t>_______ should be </a:t>
            </a:r>
            <a:r>
              <a:rPr lang="en-US" sz="4400" dirty="0"/>
              <a:t>fifth on the right.”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are units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304800"/>
            <a:ext cx="61722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Complete the units sort with your partner.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the cards into five groups – examples of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Length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Mass</a:t>
            </a:r>
          </a:p>
          <a:p>
            <a:pPr lvl="1"/>
            <a:r>
              <a:rPr lang="en-US" dirty="0" smtClean="0"/>
              <a:t>Volume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47800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• The dimensions, capacity, or amount of something</a:t>
            </a:r>
            <a:endParaRPr lang="en-US" sz="3600" dirty="0"/>
          </a:p>
          <a:p>
            <a:r>
              <a:rPr lang="en-US" sz="3600" dirty="0" smtClean="0"/>
              <a:t>	– </a:t>
            </a:r>
            <a:r>
              <a:rPr lang="en-US" sz="3600" dirty="0"/>
              <a:t>Time</a:t>
            </a:r>
          </a:p>
          <a:p>
            <a:r>
              <a:rPr lang="en-US" sz="3600" dirty="0" smtClean="0"/>
              <a:t>	– </a:t>
            </a:r>
            <a:r>
              <a:rPr lang="en-US" sz="3600" dirty="0"/>
              <a:t>Temperature</a:t>
            </a:r>
          </a:p>
          <a:p>
            <a:r>
              <a:rPr lang="en-US" sz="3600" dirty="0" smtClean="0"/>
              <a:t>	– </a:t>
            </a:r>
            <a:r>
              <a:rPr lang="en-US" sz="3600" dirty="0"/>
              <a:t>Length</a:t>
            </a:r>
          </a:p>
          <a:p>
            <a:r>
              <a:rPr lang="en-US" sz="3600" dirty="0" smtClean="0"/>
              <a:t>	– </a:t>
            </a:r>
            <a:r>
              <a:rPr lang="en-US" sz="3600" dirty="0"/>
              <a:t>Volume </a:t>
            </a:r>
          </a:p>
          <a:p>
            <a:r>
              <a:rPr lang="en-US" sz="3600" dirty="0" smtClean="0"/>
              <a:t>	– </a:t>
            </a:r>
            <a:r>
              <a:rPr lang="en-US" sz="3600" dirty="0"/>
              <a:t>Mass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3697" y="304800"/>
            <a:ext cx="7772400" cy="1470025"/>
          </a:xfrm>
        </p:spPr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title="Rul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3048">
            <a:off x="699759" y="3950198"/>
            <a:ext cx="2163247" cy="28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title="Thermome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475">
            <a:off x="3380622" y="4706147"/>
            <a:ext cx="3200400" cy="134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title="Beak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711" y="4008142"/>
            <a:ext cx="1662128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title="Graduated Cylinder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1291477"/>
            <a:ext cx="1447800" cy="190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title="Sca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1884924" cy="130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 title="Definitions of Matte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643993"/>
              </p:ext>
            </p:extLst>
          </p:nvPr>
        </p:nvGraphicFramePr>
        <p:xfrm>
          <a:off x="400415" y="838200"/>
          <a:ext cx="8229600" cy="338328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b="1" u="sng" dirty="0">
                          <a:solidFill>
                            <a:srgbClr val="0000FF"/>
                          </a:solidFill>
                          <a:effectLst/>
                        </a:rPr>
                        <a:t>Mass</a:t>
                      </a:r>
                      <a:r>
                        <a:rPr lang="en-US" sz="3600" b="1" dirty="0">
                          <a:solidFill>
                            <a:srgbClr val="0000FF"/>
                          </a:solidFill>
                          <a:effectLst/>
                        </a:rPr>
                        <a:t> - the amount of matter </a:t>
                      </a:r>
                      <a:endParaRPr lang="en-US" sz="2800" dirty="0">
                        <a:effectLst/>
                      </a:endParaRPr>
                    </a:p>
                    <a:p>
                      <a:r>
                        <a:rPr lang="en-US" sz="3600" b="1" u="sng" dirty="0">
                          <a:solidFill>
                            <a:srgbClr val="0000FF"/>
                          </a:solidFill>
                          <a:effectLst/>
                        </a:rPr>
                        <a:t>Volume</a:t>
                      </a:r>
                      <a:r>
                        <a:rPr lang="en-US" sz="3600" b="1" dirty="0">
                          <a:solidFill>
                            <a:srgbClr val="0000FF"/>
                          </a:solidFill>
                          <a:effectLst/>
                        </a:rPr>
                        <a:t> - the 3D space matter occupies </a:t>
                      </a:r>
                      <a:endParaRPr lang="en-US" sz="2800" dirty="0">
                        <a:effectLst/>
                      </a:endParaRPr>
                    </a:p>
                    <a:p>
                      <a:r>
                        <a:rPr lang="en-US" sz="3600" b="1" u="sng" dirty="0">
                          <a:solidFill>
                            <a:srgbClr val="0000FF"/>
                          </a:solidFill>
                          <a:effectLst/>
                        </a:rPr>
                        <a:t>Temperature</a:t>
                      </a:r>
                      <a:r>
                        <a:rPr lang="en-US" sz="3600" b="1" dirty="0">
                          <a:solidFill>
                            <a:srgbClr val="0000FF"/>
                          </a:solidFill>
                          <a:effectLst/>
                        </a:rPr>
                        <a:t> - the average </a:t>
                      </a:r>
                      <a:r>
                        <a:rPr lang="en-US" sz="3600" b="1" dirty="0" smtClean="0">
                          <a:solidFill>
                            <a:srgbClr val="0000FF"/>
                          </a:solidFill>
                          <a:effectLst/>
                        </a:rPr>
                        <a:t>kinetic energy </a:t>
                      </a:r>
                      <a:r>
                        <a:rPr lang="en-US" sz="3600" b="1" dirty="0">
                          <a:solidFill>
                            <a:srgbClr val="0000FF"/>
                          </a:solidFill>
                          <a:effectLst/>
                        </a:rPr>
                        <a:t>of the particles in matter </a:t>
                      </a:r>
                      <a:endParaRPr lang="en-US" sz="2800" dirty="0">
                        <a:effectLst/>
                      </a:endParaRPr>
                    </a:p>
                    <a:p>
                      <a:r>
                        <a:rPr lang="en-US" sz="3600" b="1" u="sng" dirty="0">
                          <a:solidFill>
                            <a:srgbClr val="0000FF"/>
                          </a:solidFill>
                          <a:effectLst/>
                        </a:rPr>
                        <a:t>Length</a:t>
                      </a:r>
                      <a:r>
                        <a:rPr lang="en-US" sz="3600" b="1" dirty="0">
                          <a:solidFill>
                            <a:srgbClr val="0000FF"/>
                          </a:solidFill>
                          <a:effectLst/>
                        </a:rPr>
                        <a:t> - the longest linear dimension of matter 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82387"/>
            <a:ext cx="6627479" cy="688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 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 title="Decora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1905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571812"/>
            <a:ext cx="8621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When we measure, we use a measuring tool to compare some dimension (amount) of an object to a standard, </a:t>
            </a:r>
            <a:r>
              <a:rPr lang="en-US" sz="3600" b="1" i="1" dirty="0"/>
              <a:t>an exact quantity that is agreed upon for comparison.</a:t>
            </a:r>
            <a:endParaRPr lang="en-US" sz="36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9249" y="297335"/>
            <a:ext cx="7772400" cy="1470025"/>
          </a:xfrm>
        </p:spPr>
        <p:txBody>
          <a:bodyPr/>
          <a:lstStyle/>
          <a:p>
            <a:r>
              <a:rPr lang="en-US" dirty="0" smtClean="0"/>
              <a:t>Standards of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2627" y="1447800"/>
            <a:ext cx="6781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• Based on multiples of ten</a:t>
            </a:r>
          </a:p>
          <a:p>
            <a:r>
              <a:rPr lang="en-US" sz="3600" dirty="0"/>
              <a:t>• Uses “base units”</a:t>
            </a:r>
          </a:p>
          <a:p>
            <a:r>
              <a:rPr lang="en-US" sz="3600" b="1" dirty="0" smtClean="0"/>
              <a:t>	– </a:t>
            </a:r>
            <a:r>
              <a:rPr lang="en-US" sz="3600" dirty="0"/>
              <a:t>Time: </a:t>
            </a:r>
            <a:r>
              <a:rPr lang="en-US" sz="3600" b="1" dirty="0"/>
              <a:t>second (s)</a:t>
            </a:r>
            <a:endParaRPr lang="en-US" sz="3600" dirty="0"/>
          </a:p>
          <a:p>
            <a:r>
              <a:rPr lang="en-US" sz="3600" b="1" dirty="0" smtClean="0"/>
              <a:t>	– </a:t>
            </a:r>
            <a:r>
              <a:rPr lang="en-US" sz="3600" dirty="0"/>
              <a:t>Temperature: </a:t>
            </a:r>
            <a:r>
              <a:rPr lang="en-US" sz="3600" b="1" dirty="0"/>
              <a:t>Kelvin (K)</a:t>
            </a:r>
            <a:endParaRPr lang="en-US" sz="3600" dirty="0"/>
          </a:p>
          <a:p>
            <a:r>
              <a:rPr lang="en-US" sz="3600" b="1" dirty="0" smtClean="0"/>
              <a:t>	– </a:t>
            </a:r>
            <a:r>
              <a:rPr lang="en-US" sz="3600" dirty="0"/>
              <a:t>Length: </a:t>
            </a:r>
            <a:r>
              <a:rPr lang="en-US" sz="3600" b="1" dirty="0"/>
              <a:t>meter (m)</a:t>
            </a:r>
            <a:endParaRPr lang="en-US" sz="3600" dirty="0"/>
          </a:p>
          <a:p>
            <a:r>
              <a:rPr lang="en-US" sz="3600" b="1" dirty="0" smtClean="0"/>
              <a:t>	– </a:t>
            </a:r>
            <a:r>
              <a:rPr lang="en-US" sz="3600" dirty="0"/>
              <a:t>Volume: </a:t>
            </a:r>
            <a:r>
              <a:rPr lang="en-US" sz="3600" b="1" dirty="0"/>
              <a:t>liter (L)</a:t>
            </a:r>
            <a:endParaRPr lang="en-US" sz="3600" dirty="0"/>
          </a:p>
          <a:p>
            <a:r>
              <a:rPr lang="en-US" sz="3600" b="1" dirty="0" smtClean="0"/>
              <a:t>	– </a:t>
            </a:r>
            <a:r>
              <a:rPr lang="en-US" sz="3600" dirty="0"/>
              <a:t>Mass: </a:t>
            </a:r>
            <a:r>
              <a:rPr lang="en-US" sz="3600" b="1" dirty="0"/>
              <a:t>gram (g)</a:t>
            </a:r>
            <a:r>
              <a:rPr lang="en-US" sz="360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4681" y="8238"/>
            <a:ext cx="7772400" cy="1470025"/>
          </a:xfrm>
        </p:spPr>
        <p:txBody>
          <a:bodyPr/>
          <a:lstStyle/>
          <a:p>
            <a:r>
              <a:rPr lang="en-US" u="sng" dirty="0" smtClean="0"/>
              <a:t>The Metric System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715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se unit and instrument used for the measurement" title="Summary of Type of measur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1" y="2514600"/>
            <a:ext cx="872391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799" y="609600"/>
            <a:ext cx="7772400" cy="1470025"/>
          </a:xfrm>
        </p:spPr>
        <p:txBody>
          <a:bodyPr/>
          <a:lstStyle/>
          <a:p>
            <a:r>
              <a:rPr lang="en-US" dirty="0" smtClean="0"/>
              <a:t>All of these are directly measured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quot;Graduated Cylinder&quot;" title="Pu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2"/>
          <a:stretch/>
        </p:blipFill>
        <p:spPr bwMode="auto">
          <a:xfrm>
            <a:off x="2209800" y="993775"/>
            <a:ext cx="4572000" cy="449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Graduated Cylinders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20463"/>
            <a:ext cx="8797729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Identify the measurement in metric units. </a:t>
            </a:r>
            <a:endParaRPr lang="en-US" sz="3600" dirty="0"/>
          </a:p>
          <a:p>
            <a:r>
              <a:rPr lang="en-US" sz="3600" b="1" dirty="0" smtClean="0"/>
              <a:t>1. </a:t>
            </a:r>
            <a:r>
              <a:rPr lang="en-US" sz="3600" b="1" dirty="0"/>
              <a:t>John’s height is</a:t>
            </a:r>
            <a:endParaRPr lang="en-US" sz="3600" dirty="0"/>
          </a:p>
          <a:p>
            <a:r>
              <a:rPr lang="en-US" sz="3600" b="1" dirty="0" smtClean="0"/>
              <a:t>	A) </a:t>
            </a:r>
            <a:r>
              <a:rPr lang="en-US" sz="3600" b="1" dirty="0"/>
              <a:t>1.5 yards </a:t>
            </a:r>
            <a:r>
              <a:rPr lang="en-US" sz="3600" b="1" dirty="0" smtClean="0"/>
              <a:t>    B) </a:t>
            </a:r>
            <a:r>
              <a:rPr lang="en-US" sz="3600" b="1" dirty="0"/>
              <a:t>6 feet </a:t>
            </a:r>
            <a:r>
              <a:rPr lang="en-US" sz="3600" b="1" dirty="0" smtClean="0"/>
              <a:t>          C) 2 meters</a:t>
            </a:r>
          </a:p>
          <a:p>
            <a:endParaRPr lang="en-US" dirty="0"/>
          </a:p>
          <a:p>
            <a:r>
              <a:rPr lang="en-US" sz="3600" b="1" dirty="0"/>
              <a:t>2</a:t>
            </a:r>
            <a:r>
              <a:rPr lang="en-US" sz="3600" b="1" dirty="0" smtClean="0"/>
              <a:t>. </a:t>
            </a:r>
            <a:r>
              <a:rPr lang="en-US" sz="3600" b="1" dirty="0"/>
              <a:t>The volume of saline in the IV bottle is</a:t>
            </a:r>
            <a:endParaRPr lang="en-US" sz="3600" dirty="0"/>
          </a:p>
          <a:p>
            <a:r>
              <a:rPr lang="en-US" sz="3600" b="1" dirty="0" smtClean="0"/>
              <a:t>	A) </a:t>
            </a:r>
            <a:r>
              <a:rPr lang="en-US" sz="3600" b="1" dirty="0"/>
              <a:t>1 liters </a:t>
            </a:r>
            <a:r>
              <a:rPr lang="en-US" sz="3600" b="1" dirty="0" smtClean="0"/>
              <a:t>	B) </a:t>
            </a:r>
            <a:r>
              <a:rPr lang="en-US" sz="3600" b="1" dirty="0"/>
              <a:t>1 quart </a:t>
            </a:r>
            <a:r>
              <a:rPr lang="en-US" sz="3600" b="1" dirty="0" smtClean="0"/>
              <a:t>       C) </a:t>
            </a:r>
            <a:r>
              <a:rPr lang="en-US" sz="3600" b="1" dirty="0"/>
              <a:t>2 </a:t>
            </a:r>
            <a:r>
              <a:rPr lang="en-US" sz="3600" b="1" dirty="0" smtClean="0"/>
              <a:t>pints</a:t>
            </a:r>
          </a:p>
          <a:p>
            <a:endParaRPr lang="en-US" dirty="0"/>
          </a:p>
          <a:p>
            <a:r>
              <a:rPr lang="en-US" sz="3600" b="1" dirty="0"/>
              <a:t>3</a:t>
            </a:r>
            <a:r>
              <a:rPr lang="en-US" sz="3600" b="1" dirty="0" smtClean="0"/>
              <a:t>. </a:t>
            </a:r>
            <a:r>
              <a:rPr lang="en-US" sz="3600" b="1" dirty="0"/>
              <a:t>The mass of a lemon is</a:t>
            </a:r>
            <a:endParaRPr lang="en-US" sz="3600" dirty="0"/>
          </a:p>
          <a:p>
            <a:r>
              <a:rPr lang="en-US" sz="3600" b="1" dirty="0" smtClean="0"/>
              <a:t>	A) </a:t>
            </a:r>
            <a:r>
              <a:rPr lang="en-US" sz="3600" b="1" dirty="0"/>
              <a:t>12 ounces </a:t>
            </a:r>
            <a:r>
              <a:rPr lang="en-US" sz="3600" b="1" dirty="0" smtClean="0"/>
              <a:t>  B) </a:t>
            </a:r>
            <a:r>
              <a:rPr lang="en-US" sz="3600" b="1" dirty="0"/>
              <a:t>145 grams </a:t>
            </a:r>
            <a:r>
              <a:rPr lang="en-US" sz="3600" b="1" dirty="0" smtClean="0"/>
              <a:t>  C) </a:t>
            </a:r>
            <a:r>
              <a:rPr lang="en-US" sz="3600" b="1" dirty="0"/>
              <a:t>0.6 </a:t>
            </a:r>
            <a:r>
              <a:rPr lang="en-US" sz="3600" b="1" dirty="0" err="1" smtClean="0"/>
              <a:t>lbs</a:t>
            </a:r>
            <a:r>
              <a:rPr lang="en-US" sz="3600" b="1" dirty="0" smtClean="0"/>
              <a:t> 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238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Learning Check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20463"/>
            <a:ext cx="8797729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Identify the measurement in metric units. </a:t>
            </a:r>
            <a:endParaRPr lang="en-US" sz="3600" dirty="0"/>
          </a:p>
          <a:p>
            <a:r>
              <a:rPr lang="en-US" sz="3600" b="1" dirty="0" smtClean="0"/>
              <a:t>1. </a:t>
            </a:r>
            <a:r>
              <a:rPr lang="en-US" sz="3600" b="1" dirty="0"/>
              <a:t>John’s height is</a:t>
            </a:r>
            <a:endParaRPr lang="en-US" sz="3600" dirty="0"/>
          </a:p>
          <a:p>
            <a:r>
              <a:rPr lang="en-US" sz="3600" b="1" dirty="0" smtClean="0"/>
              <a:t>	A) </a:t>
            </a:r>
            <a:r>
              <a:rPr lang="en-US" sz="3600" b="1" dirty="0"/>
              <a:t>1.5 yards </a:t>
            </a:r>
            <a:r>
              <a:rPr lang="en-US" sz="3600" b="1" dirty="0" smtClean="0"/>
              <a:t>    B) </a:t>
            </a:r>
            <a:r>
              <a:rPr lang="en-US" sz="3600" b="1" dirty="0"/>
              <a:t>6 feet </a:t>
            </a:r>
            <a:r>
              <a:rPr lang="en-US" sz="3600" b="1" dirty="0" smtClean="0"/>
              <a:t>          </a:t>
            </a:r>
            <a:r>
              <a:rPr lang="en-US" sz="3600" b="1" dirty="0" smtClean="0">
                <a:solidFill>
                  <a:srgbClr val="FF0000"/>
                </a:solidFill>
              </a:rPr>
              <a:t>C) 2 meters</a:t>
            </a:r>
          </a:p>
          <a:p>
            <a:endParaRPr lang="en-US" dirty="0"/>
          </a:p>
          <a:p>
            <a:r>
              <a:rPr lang="en-US" sz="3600" b="1" dirty="0"/>
              <a:t>2</a:t>
            </a:r>
            <a:r>
              <a:rPr lang="en-US" sz="3600" b="1" dirty="0" smtClean="0"/>
              <a:t>. </a:t>
            </a:r>
            <a:r>
              <a:rPr lang="en-US" sz="3600" b="1" dirty="0"/>
              <a:t>The volume of saline in the IV bottle is</a:t>
            </a:r>
            <a:endParaRPr lang="en-US" sz="3600" dirty="0"/>
          </a:p>
          <a:p>
            <a:r>
              <a:rPr lang="en-US" sz="3600" b="1" dirty="0" smtClean="0"/>
              <a:t>	</a:t>
            </a:r>
            <a:r>
              <a:rPr lang="en-US" sz="3600" b="1" dirty="0" smtClean="0">
                <a:solidFill>
                  <a:srgbClr val="FF0000"/>
                </a:solidFill>
              </a:rPr>
              <a:t>A) </a:t>
            </a:r>
            <a:r>
              <a:rPr lang="en-US" sz="3600" b="1" dirty="0">
                <a:solidFill>
                  <a:srgbClr val="FF0000"/>
                </a:solidFill>
              </a:rPr>
              <a:t>1 liters </a:t>
            </a:r>
            <a:r>
              <a:rPr lang="en-US" sz="3600" b="1" dirty="0" smtClean="0"/>
              <a:t>	B) </a:t>
            </a:r>
            <a:r>
              <a:rPr lang="en-US" sz="3600" b="1" dirty="0"/>
              <a:t>1 quart </a:t>
            </a:r>
            <a:r>
              <a:rPr lang="en-US" sz="3600" b="1" dirty="0" smtClean="0"/>
              <a:t>       C) </a:t>
            </a:r>
            <a:r>
              <a:rPr lang="en-US" sz="3600" b="1" dirty="0"/>
              <a:t>2 </a:t>
            </a:r>
            <a:r>
              <a:rPr lang="en-US" sz="3600" b="1" dirty="0" smtClean="0"/>
              <a:t>pints</a:t>
            </a:r>
          </a:p>
          <a:p>
            <a:endParaRPr lang="en-US" dirty="0"/>
          </a:p>
          <a:p>
            <a:r>
              <a:rPr lang="en-US" sz="3600" b="1" dirty="0"/>
              <a:t>3</a:t>
            </a:r>
            <a:r>
              <a:rPr lang="en-US" sz="3600" b="1" dirty="0" smtClean="0"/>
              <a:t>. </a:t>
            </a:r>
            <a:r>
              <a:rPr lang="en-US" sz="3600" b="1" dirty="0"/>
              <a:t>The mass of a lemon is</a:t>
            </a:r>
            <a:endParaRPr lang="en-US" sz="3600" dirty="0"/>
          </a:p>
          <a:p>
            <a:r>
              <a:rPr lang="en-US" sz="3600" b="1" dirty="0" smtClean="0"/>
              <a:t>	A) </a:t>
            </a:r>
            <a:r>
              <a:rPr lang="en-US" sz="3600" b="1" dirty="0"/>
              <a:t>12 ounces </a:t>
            </a:r>
            <a:r>
              <a:rPr lang="en-US" sz="3600" b="1" dirty="0" smtClean="0"/>
              <a:t>  </a:t>
            </a:r>
            <a:r>
              <a:rPr lang="en-US" sz="3600" b="1" dirty="0" smtClean="0">
                <a:solidFill>
                  <a:srgbClr val="FF0000"/>
                </a:solidFill>
              </a:rPr>
              <a:t>B) </a:t>
            </a:r>
            <a:r>
              <a:rPr lang="en-US" sz="3600" b="1" dirty="0">
                <a:solidFill>
                  <a:srgbClr val="FF0000"/>
                </a:solidFill>
              </a:rPr>
              <a:t>145 grams </a:t>
            </a: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 smtClean="0"/>
              <a:t>C) </a:t>
            </a:r>
            <a:r>
              <a:rPr lang="en-US" sz="3600" b="1" dirty="0"/>
              <a:t>0.6 </a:t>
            </a:r>
            <a:r>
              <a:rPr lang="en-US" sz="3600" b="1" dirty="0" err="1" smtClean="0"/>
              <a:t>lbs</a:t>
            </a:r>
            <a:r>
              <a:rPr lang="en-US" sz="3600" b="1" dirty="0" smtClean="0"/>
              <a:t> 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238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Learning Check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178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Goudy Stout</vt:lpstr>
      <vt:lpstr>Office Theme</vt:lpstr>
      <vt:lpstr>Measurement &amp; the Metric System </vt:lpstr>
      <vt:lpstr>Measurement</vt:lpstr>
      <vt:lpstr>Measurement Definitions</vt:lpstr>
      <vt:lpstr>Standards of Measurement</vt:lpstr>
      <vt:lpstr>The Metric System</vt:lpstr>
      <vt:lpstr>All of these are directly measured</vt:lpstr>
      <vt:lpstr>Graduated Cylinders</vt:lpstr>
      <vt:lpstr>Learning Check </vt:lpstr>
      <vt:lpstr>Learning Check </vt:lpstr>
      <vt:lpstr> </vt:lpstr>
      <vt:lpstr>Why are units important?</vt:lpstr>
      <vt:lpstr>Complete the units sort with your partner.</vt:lpstr>
    </vt:vector>
  </TitlesOfParts>
  <Company>SDUHSD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Katherine Macedo</cp:lastModifiedBy>
  <cp:revision>16</cp:revision>
  <dcterms:created xsi:type="dcterms:W3CDTF">2015-06-05T15:33:10Z</dcterms:created>
  <dcterms:modified xsi:type="dcterms:W3CDTF">2019-08-02T18:20:29Z</dcterms:modified>
</cp:coreProperties>
</file>