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0" r:id="rId5"/>
    <p:sldId id="259" r:id="rId6"/>
    <p:sldId id="258" r:id="rId7"/>
    <p:sldId id="265" r:id="rId8"/>
    <p:sldId id="264" r:id="rId9"/>
    <p:sldId id="263" r:id="rId10"/>
    <p:sldId id="268" r:id="rId11"/>
    <p:sldId id="272" r:id="rId12"/>
    <p:sldId id="267" r:id="rId13"/>
    <p:sldId id="270" r:id="rId14"/>
    <p:sldId id="269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9" autoAdjust="0"/>
    <p:restoredTop sz="94660"/>
  </p:normalViewPr>
  <p:slideViewPr>
    <p:cSldViewPr>
      <p:cViewPr varScale="1">
        <p:scale>
          <a:sx n="30" d="100"/>
          <a:sy n="30" d="100"/>
        </p:scale>
        <p:origin x="10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60A8-356E-43CA-8CEE-5EDD1EAF8E3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D6BC7-E4F7-40B1-A94D-83CD832B1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92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60A8-356E-43CA-8CEE-5EDD1EAF8E3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D6BC7-E4F7-40B1-A94D-83CD832B1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3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60A8-356E-43CA-8CEE-5EDD1EAF8E3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D6BC7-E4F7-40B1-A94D-83CD832B1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4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60A8-356E-43CA-8CEE-5EDD1EAF8E3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D6BC7-E4F7-40B1-A94D-83CD832B1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46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60A8-356E-43CA-8CEE-5EDD1EAF8E3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D6BC7-E4F7-40B1-A94D-83CD832B1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49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60A8-356E-43CA-8CEE-5EDD1EAF8E3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D6BC7-E4F7-40B1-A94D-83CD832B1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87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60A8-356E-43CA-8CEE-5EDD1EAF8E3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D6BC7-E4F7-40B1-A94D-83CD832B1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39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60A8-356E-43CA-8CEE-5EDD1EAF8E3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D6BC7-E4F7-40B1-A94D-83CD832B1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60A8-356E-43CA-8CEE-5EDD1EAF8E3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D6BC7-E4F7-40B1-A94D-83CD832B1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17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60A8-356E-43CA-8CEE-5EDD1EAF8E3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D6BC7-E4F7-40B1-A94D-83CD832B1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5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60A8-356E-43CA-8CEE-5EDD1EAF8E3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D6BC7-E4F7-40B1-A94D-83CD832B1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6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860A8-356E-43CA-8CEE-5EDD1EAF8E3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D6BC7-E4F7-40B1-A94D-83CD832B1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8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596078"/>
              </p:ext>
            </p:extLst>
          </p:nvPr>
        </p:nvGraphicFramePr>
        <p:xfrm>
          <a:off x="304800" y="533400"/>
          <a:ext cx="8229600" cy="155448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>
                          <a:solidFill>
                            <a:srgbClr val="3F3F4D"/>
                          </a:solidFill>
                          <a:effectLst/>
                          <a:latin typeface="Calibri"/>
                        </a:rPr>
                        <a:t>Matter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696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1524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Brain break!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859064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Based on the previous notes classify the following as a compound, an element, a homogeneous mixture or a heterogeneous mixture: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2057400"/>
            <a:ext cx="6324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200" dirty="0" smtClean="0"/>
              <a:t>Blood</a:t>
            </a:r>
          </a:p>
          <a:p>
            <a:pPr marL="342900" indent="-342900">
              <a:buAutoNum type="alphaLcParenR"/>
            </a:pPr>
            <a:r>
              <a:rPr lang="en-US" sz="3200" dirty="0" smtClean="0"/>
              <a:t>Chocolate chip cookie</a:t>
            </a:r>
          </a:p>
          <a:p>
            <a:pPr marL="342900" indent="-342900">
              <a:buAutoNum type="alphaLcParenR"/>
            </a:pPr>
            <a:r>
              <a:rPr lang="en-US" sz="3200" dirty="0" smtClean="0"/>
              <a:t>Glucose (C</a:t>
            </a:r>
            <a:r>
              <a:rPr lang="en-US" sz="3200" baseline="-25000" dirty="0" smtClean="0"/>
              <a:t>6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12</a:t>
            </a:r>
            <a:r>
              <a:rPr lang="en-US" sz="3200" dirty="0" smtClean="0"/>
              <a:t>O</a:t>
            </a:r>
            <a:r>
              <a:rPr lang="en-US" sz="3200" baseline="-25000" dirty="0" smtClean="0"/>
              <a:t>6</a:t>
            </a:r>
            <a:r>
              <a:rPr lang="en-US" sz="3200" dirty="0" smtClean="0"/>
              <a:t>)</a:t>
            </a:r>
          </a:p>
          <a:p>
            <a:pPr marL="342900" indent="-342900">
              <a:buAutoNum type="alphaLcParenR"/>
            </a:pPr>
            <a:r>
              <a:rPr lang="en-US" sz="3200" dirty="0" smtClean="0"/>
              <a:t>Filtered hot tea</a:t>
            </a:r>
          </a:p>
          <a:p>
            <a:pPr marL="342900" indent="-342900">
              <a:buAutoNum type="alphaLcParenR"/>
            </a:pPr>
            <a:r>
              <a:rPr lang="en-US" sz="3200" dirty="0" smtClean="0"/>
              <a:t>The gas in a scuba divers tank</a:t>
            </a:r>
          </a:p>
          <a:p>
            <a:pPr marL="342900" indent="-342900">
              <a:buAutoNum type="alphaLcParenR"/>
            </a:pPr>
            <a:r>
              <a:rPr lang="en-US" sz="3200" dirty="0" smtClean="0"/>
              <a:t>Carbon (C)</a:t>
            </a:r>
          </a:p>
          <a:p>
            <a:pPr marL="342900" indent="-342900">
              <a:buAutoNum type="alphaLcParenR"/>
            </a:pPr>
            <a:r>
              <a:rPr lang="en-US" sz="3200" dirty="0" smtClean="0"/>
              <a:t>Distilled water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04632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147983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Brain break!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100" y="997803"/>
            <a:ext cx="8572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Based on the previous notes classify the following as a compound, an element, a homogeneous mixture or a heterogeneous mixture: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19100" y="1876485"/>
            <a:ext cx="8305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200" dirty="0" smtClean="0"/>
              <a:t>Blood – </a:t>
            </a:r>
            <a:r>
              <a:rPr lang="en-US" sz="3200" b="1" dirty="0" smtClean="0"/>
              <a:t>homogeneous mixture</a:t>
            </a:r>
          </a:p>
          <a:p>
            <a:pPr marL="342900" indent="-342900">
              <a:buAutoNum type="alphaLcParenR"/>
            </a:pPr>
            <a:r>
              <a:rPr lang="en-US" sz="3200" dirty="0" smtClean="0"/>
              <a:t>Chocolate chip cookie – </a:t>
            </a:r>
            <a:r>
              <a:rPr lang="en-US" sz="3200" b="1" dirty="0" smtClean="0"/>
              <a:t>heterogeneous mixture</a:t>
            </a:r>
          </a:p>
          <a:p>
            <a:pPr marL="342900" indent="-342900">
              <a:buAutoNum type="alphaLcParenR"/>
            </a:pPr>
            <a:r>
              <a:rPr lang="en-US" sz="3200" dirty="0" smtClean="0"/>
              <a:t>Glucose (C</a:t>
            </a:r>
            <a:r>
              <a:rPr lang="en-US" sz="3200" baseline="-25000" dirty="0" smtClean="0"/>
              <a:t>6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12</a:t>
            </a:r>
            <a:r>
              <a:rPr lang="en-US" sz="3200" dirty="0" smtClean="0"/>
              <a:t>O</a:t>
            </a:r>
            <a:r>
              <a:rPr lang="en-US" sz="3200" baseline="-25000" dirty="0" smtClean="0"/>
              <a:t>6</a:t>
            </a:r>
            <a:r>
              <a:rPr lang="en-US" sz="3200" dirty="0" smtClean="0"/>
              <a:t>) – </a:t>
            </a:r>
            <a:r>
              <a:rPr lang="en-US" sz="3200" b="1" dirty="0" smtClean="0"/>
              <a:t>compound </a:t>
            </a:r>
          </a:p>
          <a:p>
            <a:pPr marL="342900" indent="-342900">
              <a:buAutoNum type="alphaLcParenR"/>
            </a:pPr>
            <a:r>
              <a:rPr lang="en-US" sz="3200" dirty="0" smtClean="0"/>
              <a:t>Filtered hot tea – </a:t>
            </a:r>
            <a:r>
              <a:rPr lang="en-US" sz="3200" b="1" dirty="0" smtClean="0"/>
              <a:t>homogeneous mixture</a:t>
            </a:r>
          </a:p>
          <a:p>
            <a:pPr marL="342900" indent="-342900">
              <a:buAutoNum type="alphaLcParenR"/>
            </a:pPr>
            <a:r>
              <a:rPr lang="en-US" sz="3200" dirty="0" smtClean="0"/>
              <a:t>The gas in a scuba divers tank – </a:t>
            </a:r>
            <a:r>
              <a:rPr lang="en-US" sz="3200" b="1" dirty="0" smtClean="0"/>
              <a:t>homogeneous mixture</a:t>
            </a:r>
          </a:p>
          <a:p>
            <a:pPr marL="342900" indent="-342900">
              <a:buAutoNum type="alphaLcParenR"/>
            </a:pPr>
            <a:r>
              <a:rPr lang="en-US" sz="3200" dirty="0" smtClean="0"/>
              <a:t>Carbon (C) – </a:t>
            </a:r>
            <a:r>
              <a:rPr lang="en-US" sz="3200" b="1" dirty="0" smtClean="0"/>
              <a:t>element </a:t>
            </a:r>
          </a:p>
          <a:p>
            <a:pPr marL="342900" indent="-342900">
              <a:buAutoNum type="alphaLcParenR"/>
            </a:pPr>
            <a:r>
              <a:rPr lang="en-US" sz="3200" dirty="0" smtClean="0"/>
              <a:t>Distilled water – </a:t>
            </a:r>
            <a:r>
              <a:rPr lang="en-US" sz="3200" b="1" dirty="0" smtClean="0"/>
              <a:t>compound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25912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010792"/>
              </p:ext>
            </p:extLst>
          </p:nvPr>
        </p:nvGraphicFramePr>
        <p:xfrm>
          <a:off x="457200" y="381000"/>
          <a:ext cx="8229600" cy="82296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4800" b="1" dirty="0">
                          <a:solidFill>
                            <a:srgbClr val="3F3F4D"/>
                          </a:solidFill>
                          <a:effectLst/>
                          <a:latin typeface="Calibri"/>
                        </a:rPr>
                        <a:t>Physical Property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1524000"/>
            <a:ext cx="8991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 </a:t>
            </a:r>
            <a:r>
              <a:rPr lang="en-US" sz="3200" u="sng" dirty="0" smtClean="0"/>
              <a:t>physical property</a:t>
            </a:r>
            <a:r>
              <a:rPr lang="en-US" sz="3200" dirty="0" smtClean="0"/>
              <a:t> is any characteristic of a material you can observe without changing the identity of the substance </a:t>
            </a:r>
            <a:r>
              <a:rPr lang="en-US" sz="3200" i="1" dirty="0" smtClean="0"/>
              <a:t>(what the substance is and does)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u="sng" dirty="0" smtClean="0"/>
              <a:t>Intensive</a:t>
            </a:r>
            <a:r>
              <a:rPr lang="en-US" sz="3200" dirty="0" smtClean="0"/>
              <a:t> – </a:t>
            </a:r>
            <a:r>
              <a:rPr lang="en-US" sz="3200" b="1" dirty="0" smtClean="0"/>
              <a:t>does not depend on the amount </a:t>
            </a:r>
            <a:r>
              <a:rPr lang="en-US" sz="3200" dirty="0" smtClean="0"/>
              <a:t>of the substance (density, malleability, color, melting point, boiling point)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u="sng" dirty="0" smtClean="0"/>
              <a:t>Extensive</a:t>
            </a:r>
            <a:r>
              <a:rPr lang="en-US" sz="3200" dirty="0" smtClean="0"/>
              <a:t> – </a:t>
            </a:r>
            <a:r>
              <a:rPr lang="en-US" sz="3200" b="1" dirty="0" smtClean="0"/>
              <a:t>does depend on the amount </a:t>
            </a:r>
            <a:r>
              <a:rPr lang="en-US" sz="3200" dirty="0" smtClean="0"/>
              <a:t>(mass, length, volume)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8744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100598"/>
              </p:ext>
            </p:extLst>
          </p:nvPr>
        </p:nvGraphicFramePr>
        <p:xfrm>
          <a:off x="304800" y="228600"/>
          <a:ext cx="8229600" cy="51816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Classification of Properties....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630642"/>
              </p:ext>
            </p:extLst>
          </p:nvPr>
        </p:nvGraphicFramePr>
        <p:xfrm>
          <a:off x="457200" y="1066800"/>
          <a:ext cx="8229600" cy="179832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Comic Sans MS"/>
                        </a:rPr>
                        <a:t>Extensive properties - depend on the amount of matter that is present</a:t>
                      </a:r>
                      <a:endParaRPr lang="en-US" dirty="0">
                        <a:effectLst/>
                      </a:endParaRPr>
                    </a:p>
                    <a:p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Comic Sans MS"/>
                        </a:rPr>
                        <a:t>Intensive properties - do not depend on the amount of matter present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804095"/>
              </p:ext>
            </p:extLst>
          </p:nvPr>
        </p:nvGraphicFramePr>
        <p:xfrm>
          <a:off x="457200" y="2895600"/>
          <a:ext cx="8229600" cy="51816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Comic Sans MS"/>
                        </a:rPr>
                        <a:t>identify extensive and intensive properties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356338"/>
              </p:ext>
            </p:extLst>
          </p:nvPr>
        </p:nvGraphicFramePr>
        <p:xfrm>
          <a:off x="1066800" y="4495800"/>
          <a:ext cx="6934200" cy="1112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3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Volume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Melting 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Boiling</a:t>
                      </a:r>
                      <a:r>
                        <a:rPr lang="en-US" baseline="0" dirty="0" smtClean="0"/>
                        <a:t> Point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Freezing</a:t>
                      </a:r>
                      <a:r>
                        <a:rPr lang="en-US" baseline="0" dirty="0" smtClean="0"/>
                        <a:t> 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Density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Magnetic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Conductive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area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3389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115108"/>
              </p:ext>
            </p:extLst>
          </p:nvPr>
        </p:nvGraphicFramePr>
        <p:xfrm>
          <a:off x="533400" y="381000"/>
          <a:ext cx="8229600" cy="82296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4800" b="1" dirty="0">
                          <a:solidFill>
                            <a:srgbClr val="3F3F4D"/>
                          </a:solidFill>
                          <a:effectLst/>
                          <a:latin typeface="Calibri"/>
                        </a:rPr>
                        <a:t>Chemical Property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1371600"/>
            <a:ext cx="853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 </a:t>
            </a:r>
            <a:r>
              <a:rPr lang="en-US" sz="3200" u="sng" dirty="0" smtClean="0"/>
              <a:t>chemical property</a:t>
            </a:r>
            <a:r>
              <a:rPr lang="en-US" sz="3200" dirty="0" smtClean="0"/>
              <a:t> is any characteristic of a material that you can observe that produces one or more new substances. </a:t>
            </a:r>
            <a:r>
              <a:rPr lang="en-US" sz="3200" i="1" dirty="0" smtClean="0"/>
              <a:t>(how a substance reacts with other substances)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Decomposition, explosion, reactivity, burning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3926145"/>
            <a:ext cx="3581400" cy="26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31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7848600" cy="6308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071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487334"/>
              </p:ext>
            </p:extLst>
          </p:nvPr>
        </p:nvGraphicFramePr>
        <p:xfrm>
          <a:off x="304800" y="152400"/>
          <a:ext cx="8229600" cy="97536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5800" b="1" dirty="0">
                          <a:solidFill>
                            <a:srgbClr val="3F3F4D"/>
                          </a:solidFill>
                          <a:effectLst/>
                          <a:latin typeface="Calibri"/>
                        </a:rPr>
                        <a:t>Matter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282881"/>
              </p:ext>
            </p:extLst>
          </p:nvPr>
        </p:nvGraphicFramePr>
        <p:xfrm>
          <a:off x="304800" y="1371600"/>
          <a:ext cx="4114800" cy="173736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600" i="1" dirty="0">
                          <a:solidFill>
                            <a:srgbClr val="3F3F4D"/>
                          </a:solidFill>
                          <a:effectLst/>
                          <a:latin typeface="Calibri"/>
                        </a:rPr>
                        <a:t>Matter is any thing that takes up space and has mass.</a:t>
                      </a:r>
                      <a:endParaRPr lang="en-US" sz="2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"/>
            <a:ext cx="3114675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48143"/>
              </p:ext>
            </p:extLst>
          </p:nvPr>
        </p:nvGraphicFramePr>
        <p:xfrm>
          <a:off x="533400" y="4495800"/>
          <a:ext cx="7848600" cy="1854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69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9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9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9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9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Toothpaste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The ocean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Batteries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Gasoline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Heat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Electricity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Fear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Saliva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Paper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 dog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 star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DNA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Helium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Bacteria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Wind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Juice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Peanut Butter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Democracy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 cell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Atoms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Sound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Clouds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Car exhaust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Wisdom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Soil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394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504935"/>
              </p:ext>
            </p:extLst>
          </p:nvPr>
        </p:nvGraphicFramePr>
        <p:xfrm>
          <a:off x="533400" y="914400"/>
          <a:ext cx="8229600" cy="368808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534949"/>
                          </a:solidFill>
                          <a:effectLst/>
                          <a:latin typeface="Franklin Gothic 6"/>
                        </a:rPr>
                        <a:t>Matter can be made up of only one </a:t>
                      </a:r>
                      <a:r>
                        <a:rPr lang="en-US" sz="3600" dirty="0" smtClean="0">
                          <a:solidFill>
                            <a:srgbClr val="534949"/>
                          </a:solidFill>
                          <a:effectLst/>
                          <a:latin typeface="Franklin Gothic 6"/>
                        </a:rPr>
                        <a:t>substance (pure), </a:t>
                      </a:r>
                      <a:r>
                        <a:rPr lang="en-US" sz="3600" dirty="0">
                          <a:solidFill>
                            <a:srgbClr val="534949"/>
                          </a:solidFill>
                          <a:effectLst/>
                          <a:latin typeface="Franklin Gothic 6"/>
                        </a:rPr>
                        <a:t>or any number of different </a:t>
                      </a:r>
                      <a:r>
                        <a:rPr lang="en-US" sz="3600" dirty="0" smtClean="0">
                          <a:solidFill>
                            <a:srgbClr val="534949"/>
                          </a:solidFill>
                          <a:effectLst/>
                          <a:latin typeface="Franklin Gothic 6"/>
                        </a:rPr>
                        <a:t>substances (mixture).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endParaRPr lang="en-US" sz="2000" dirty="0">
                        <a:effectLst/>
                      </a:endParaRPr>
                    </a:p>
                    <a:p>
                      <a:r>
                        <a:rPr lang="en-US" sz="3600" dirty="0">
                          <a:solidFill>
                            <a:srgbClr val="534949"/>
                          </a:solidFill>
                          <a:effectLst/>
                          <a:latin typeface="Franklin Gothic 6"/>
                        </a:rPr>
                        <a:t>A</a:t>
                      </a:r>
                      <a:r>
                        <a:rPr lang="en-US" sz="3600" b="1" dirty="0">
                          <a:solidFill>
                            <a:srgbClr val="534949"/>
                          </a:solidFill>
                          <a:effectLst/>
                          <a:latin typeface="Franklin Gothic 6"/>
                        </a:rPr>
                        <a:t> substance </a:t>
                      </a:r>
                      <a:r>
                        <a:rPr lang="en-US" sz="3600" dirty="0">
                          <a:solidFill>
                            <a:srgbClr val="534949"/>
                          </a:solidFill>
                          <a:effectLst/>
                          <a:latin typeface="Franklin Gothic 6"/>
                        </a:rPr>
                        <a:t>is a type of matter with a fixed composition: element or compound.</a:t>
                      </a:r>
                      <a:endParaRPr lang="en-US" sz="2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625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218186"/>
              </p:ext>
            </p:extLst>
          </p:nvPr>
        </p:nvGraphicFramePr>
        <p:xfrm>
          <a:off x="5867400" y="381000"/>
          <a:ext cx="2895600" cy="822960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4800" b="1" dirty="0">
                          <a:solidFill>
                            <a:srgbClr val="3F3F4D"/>
                          </a:solidFill>
                          <a:effectLst/>
                          <a:latin typeface="Calibri"/>
                        </a:rPr>
                        <a:t>Element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316667"/>
              </p:ext>
            </p:extLst>
          </p:nvPr>
        </p:nvGraphicFramePr>
        <p:xfrm>
          <a:off x="4953000" y="1524000"/>
          <a:ext cx="3962400" cy="4480560"/>
        </p:xfrm>
        <a:graphic>
          <a:graphicData uri="http://schemas.openxmlformats.org/drawingml/2006/table">
            <a:tbl>
              <a:tblPr/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3F3F4D"/>
                          </a:solidFill>
                          <a:effectLst/>
                          <a:latin typeface="Wingdings"/>
                        </a:rPr>
                        <a:t>§ </a:t>
                      </a:r>
                      <a:r>
                        <a:rPr lang="en-US" sz="3200" dirty="0">
                          <a:solidFill>
                            <a:srgbClr val="534949"/>
                          </a:solidFill>
                          <a:effectLst/>
                          <a:latin typeface="Franklin Gothic 6"/>
                        </a:rPr>
                        <a:t>An element is the </a:t>
                      </a:r>
                      <a:r>
                        <a:rPr lang="en-US" sz="3200" b="1" dirty="0">
                          <a:solidFill>
                            <a:srgbClr val="534949"/>
                          </a:solidFill>
                          <a:effectLst/>
                          <a:latin typeface="Franklin Gothic 6"/>
                        </a:rPr>
                        <a:t>simplest form of matter</a:t>
                      </a:r>
                      <a:r>
                        <a:rPr lang="en-US" sz="3200" dirty="0">
                          <a:solidFill>
                            <a:srgbClr val="534949"/>
                          </a:solidFill>
                          <a:effectLst/>
                          <a:latin typeface="Franklin Gothic 6"/>
                        </a:rPr>
                        <a:t>.</a:t>
                      </a:r>
                      <a:endParaRPr lang="en-US" dirty="0">
                        <a:effectLst/>
                      </a:endParaRPr>
                    </a:p>
                    <a:p>
                      <a:r>
                        <a:rPr lang="en-US" sz="2800" b="1" dirty="0">
                          <a:solidFill>
                            <a:srgbClr val="3F3F4D"/>
                          </a:solidFill>
                          <a:effectLst/>
                          <a:latin typeface="Wingdings"/>
                        </a:rPr>
                        <a:t>§ </a:t>
                      </a:r>
                      <a:r>
                        <a:rPr lang="en-US" sz="3200" dirty="0">
                          <a:solidFill>
                            <a:srgbClr val="534949"/>
                          </a:solidFill>
                          <a:effectLst/>
                          <a:latin typeface="Franklin Gothic 6"/>
                        </a:rPr>
                        <a:t>An element is a substance that only has </a:t>
                      </a:r>
                      <a:r>
                        <a:rPr lang="en-US" sz="3200" b="1" dirty="0">
                          <a:solidFill>
                            <a:srgbClr val="534949"/>
                          </a:solidFill>
                          <a:effectLst/>
                          <a:latin typeface="Franklin Gothic 6"/>
                        </a:rPr>
                        <a:t>one type of atom</a:t>
                      </a:r>
                      <a:r>
                        <a:rPr lang="en-US" sz="3200" dirty="0">
                          <a:solidFill>
                            <a:srgbClr val="534949"/>
                          </a:solidFill>
                          <a:effectLst/>
                          <a:latin typeface="Franklin Gothic 6"/>
                        </a:rPr>
                        <a:t>.</a:t>
                      </a:r>
                      <a:endParaRPr lang="en-US" dirty="0">
                        <a:effectLst/>
                      </a:endParaRPr>
                    </a:p>
                    <a:p>
                      <a:r>
                        <a:rPr lang="en-US" sz="2800" dirty="0">
                          <a:solidFill>
                            <a:srgbClr val="3F3F4D"/>
                          </a:solidFill>
                          <a:effectLst/>
                          <a:latin typeface="Wingdings"/>
                        </a:rPr>
                        <a:t>§ </a:t>
                      </a:r>
                      <a:r>
                        <a:rPr lang="en-US" sz="3200" dirty="0">
                          <a:solidFill>
                            <a:srgbClr val="534949"/>
                          </a:solidFill>
                          <a:effectLst/>
                          <a:latin typeface="Franklin Gothic 6"/>
                        </a:rPr>
                        <a:t>An element is </a:t>
                      </a:r>
                      <a:r>
                        <a:rPr lang="en-US" sz="3200" b="1" dirty="0">
                          <a:solidFill>
                            <a:srgbClr val="534949"/>
                          </a:solidFill>
                          <a:effectLst/>
                          <a:latin typeface="Franklin Gothic 6"/>
                        </a:rPr>
                        <a:t>homogeneous</a:t>
                      </a:r>
                      <a:r>
                        <a:rPr lang="en-US" sz="3200" dirty="0">
                          <a:solidFill>
                            <a:srgbClr val="534949"/>
                          </a:solidFill>
                          <a:effectLst/>
                          <a:latin typeface="Franklin Gothic 6"/>
                        </a:rPr>
                        <a:t>.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4419600" cy="517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14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537789"/>
              </p:ext>
            </p:extLst>
          </p:nvPr>
        </p:nvGraphicFramePr>
        <p:xfrm>
          <a:off x="381000" y="228600"/>
          <a:ext cx="8229600" cy="82296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4800" b="1" dirty="0">
                          <a:solidFill>
                            <a:srgbClr val="3F3F4D"/>
                          </a:solidFill>
                          <a:effectLst/>
                          <a:latin typeface="Calibri"/>
                        </a:rPr>
                        <a:t>Molecule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976259"/>
              </p:ext>
            </p:extLst>
          </p:nvPr>
        </p:nvGraphicFramePr>
        <p:xfrm>
          <a:off x="457200" y="1219200"/>
          <a:ext cx="8229600" cy="123444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3900" b="1" dirty="0">
                          <a:solidFill>
                            <a:srgbClr val="3F3F4D"/>
                          </a:solidFill>
                          <a:effectLst/>
                          <a:latin typeface="Wingdings"/>
                        </a:rPr>
                        <a:t>§ </a:t>
                      </a:r>
                      <a:r>
                        <a:rPr lang="en-US" sz="3900" dirty="0">
                          <a:solidFill>
                            <a:srgbClr val="3F3F4D"/>
                          </a:solidFill>
                          <a:effectLst/>
                          <a:latin typeface="Calibri"/>
                        </a:rPr>
                        <a:t>A </a:t>
                      </a:r>
                      <a:r>
                        <a:rPr lang="en-US" sz="3600" b="1" dirty="0">
                          <a:solidFill>
                            <a:srgbClr val="3F3F4D"/>
                          </a:solidFill>
                          <a:effectLst/>
                          <a:latin typeface="Calibri"/>
                        </a:rPr>
                        <a:t>molecule </a:t>
                      </a:r>
                      <a:r>
                        <a:rPr lang="en-US" sz="3600" dirty="0">
                          <a:solidFill>
                            <a:srgbClr val="3F3F4D"/>
                          </a:solidFill>
                          <a:effectLst/>
                          <a:latin typeface="Calibri"/>
                        </a:rPr>
                        <a:t>is a combination of two or more </a:t>
                      </a:r>
                      <a:r>
                        <a:rPr lang="en-US" sz="3600" u="sng" dirty="0">
                          <a:solidFill>
                            <a:srgbClr val="3F3F4D"/>
                          </a:solidFill>
                          <a:effectLst/>
                          <a:latin typeface="Calibri"/>
                        </a:rPr>
                        <a:t>atoms</a:t>
                      </a:r>
                      <a:r>
                        <a:rPr lang="en-US" sz="3600" dirty="0">
                          <a:solidFill>
                            <a:srgbClr val="3F3F4D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93284"/>
              </p:ext>
            </p:extLst>
          </p:nvPr>
        </p:nvGraphicFramePr>
        <p:xfrm>
          <a:off x="381000" y="2667000"/>
          <a:ext cx="8229600" cy="82296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4800" b="1" dirty="0">
                          <a:solidFill>
                            <a:srgbClr val="3F3F4D"/>
                          </a:solidFill>
                          <a:effectLst/>
                          <a:latin typeface="Calibri"/>
                        </a:rPr>
                        <a:t>Compound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880509"/>
              </p:ext>
            </p:extLst>
          </p:nvPr>
        </p:nvGraphicFramePr>
        <p:xfrm>
          <a:off x="457200" y="3962400"/>
          <a:ext cx="8229600" cy="155448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3F3F4D"/>
                          </a:solidFill>
                          <a:effectLst/>
                          <a:latin typeface="Wingdings"/>
                        </a:rPr>
                        <a:t>§ </a:t>
                      </a:r>
                      <a:r>
                        <a:rPr lang="en-US" sz="3200" dirty="0" smtClean="0">
                          <a:solidFill>
                            <a:srgbClr val="534949"/>
                          </a:solidFill>
                          <a:effectLst/>
                          <a:latin typeface="Franklin Gothic 6"/>
                        </a:rPr>
                        <a:t>A compound is a combination of two or more </a:t>
                      </a:r>
                      <a:r>
                        <a:rPr lang="en-US" sz="3200" u="sng" dirty="0" smtClean="0">
                          <a:solidFill>
                            <a:srgbClr val="534949"/>
                          </a:solidFill>
                          <a:effectLst/>
                          <a:latin typeface="Franklin Gothic 6"/>
                        </a:rPr>
                        <a:t>elements</a:t>
                      </a:r>
                      <a:r>
                        <a:rPr lang="en-US" sz="3200" dirty="0" smtClean="0">
                          <a:solidFill>
                            <a:srgbClr val="534949"/>
                          </a:solidFill>
                          <a:effectLst/>
                          <a:latin typeface="Franklin Gothic 6"/>
                        </a:rPr>
                        <a:t>.</a:t>
                      </a:r>
                      <a:endParaRPr lang="en-US" dirty="0">
                        <a:effectLst/>
                      </a:endParaRPr>
                    </a:p>
                    <a:p>
                      <a:r>
                        <a:rPr lang="en-US" sz="2800" dirty="0">
                          <a:solidFill>
                            <a:srgbClr val="3F3F4D"/>
                          </a:solidFill>
                          <a:effectLst/>
                          <a:latin typeface="Wingdings"/>
                        </a:rPr>
                        <a:t>§ </a:t>
                      </a:r>
                      <a:r>
                        <a:rPr lang="en-US" sz="3200" dirty="0">
                          <a:solidFill>
                            <a:srgbClr val="534949"/>
                          </a:solidFill>
                          <a:effectLst/>
                          <a:latin typeface="Franklin Gothic 6"/>
                        </a:rPr>
                        <a:t>A compound is homogeneous.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555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813578"/>
              </p:ext>
            </p:extLst>
          </p:nvPr>
        </p:nvGraphicFramePr>
        <p:xfrm>
          <a:off x="381000" y="152400"/>
          <a:ext cx="8229600" cy="82296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rgbClr val="3F3F4D"/>
                          </a:solidFill>
                          <a:effectLst/>
                          <a:latin typeface="Calibri"/>
                        </a:rPr>
                        <a:t>Mixture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914400"/>
            <a:ext cx="8610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Contains two or more chemical substances that retain their individual identities.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Mixtures can be separated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Two types: homogeneous &amp; heterogeneous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Homogeneous – remains </a:t>
            </a:r>
            <a:r>
              <a:rPr lang="en-US" sz="3200" dirty="0" err="1" smtClean="0"/>
              <a:t>contantly</a:t>
            </a:r>
            <a:r>
              <a:rPr lang="en-US" sz="3200" dirty="0" smtClean="0"/>
              <a:t> and uniformly mixed (also known as a solution)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Heterogeneous – different compounds remain distinct</a:t>
            </a:r>
            <a:endParaRPr lang="en-US" sz="32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850" y="4343400"/>
            <a:ext cx="48079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489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103560"/>
              </p:ext>
            </p:extLst>
          </p:nvPr>
        </p:nvGraphicFramePr>
        <p:xfrm>
          <a:off x="381000" y="304800"/>
          <a:ext cx="8229600" cy="112776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rgbClr val="3F3F4D"/>
                          </a:solidFill>
                          <a:effectLst/>
                          <a:latin typeface="Calibri"/>
                        </a:rPr>
                        <a:t>Identify whether the following are elements (E), compounds (C) or mixtures (M)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7881416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627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1347788"/>
            <a:ext cx="3933825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688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534" y="228600"/>
            <a:ext cx="6494463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29136"/>
            <a:ext cx="1305068" cy="121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441" y="5181600"/>
            <a:ext cx="1899934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31480"/>
            <a:ext cx="2050769" cy="1628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769" y="3929111"/>
            <a:ext cx="1609725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494" y="3637252"/>
            <a:ext cx="1425861" cy="1069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55" y="4676706"/>
            <a:ext cx="1818109" cy="181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995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1643</TotalTime>
  <Words>478</Words>
  <Application>Microsoft Office PowerPoint</Application>
  <PresentationFormat>On-screen Show (4:3)</PresentationFormat>
  <Paragraphs>88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Comic Sans MS</vt:lpstr>
      <vt:lpstr>Franklin Gothic 6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SDUHSD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Katherine Macedo</cp:lastModifiedBy>
  <cp:revision>12</cp:revision>
  <dcterms:created xsi:type="dcterms:W3CDTF">2015-06-05T17:05:59Z</dcterms:created>
  <dcterms:modified xsi:type="dcterms:W3CDTF">2019-08-27T22:46:06Z</dcterms:modified>
</cp:coreProperties>
</file>