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8" r:id="rId3"/>
    <p:sldId id="259" r:id="rId4"/>
    <p:sldId id="260" r:id="rId5"/>
    <p:sldId id="262" r:id="rId6"/>
    <p:sldId id="279" r:id="rId7"/>
    <p:sldId id="261" r:id="rId8"/>
    <p:sldId id="257" r:id="rId9"/>
    <p:sldId id="265" r:id="rId10"/>
    <p:sldId id="275" r:id="rId11"/>
    <p:sldId id="278" r:id="rId12"/>
    <p:sldId id="266" r:id="rId13"/>
    <p:sldId id="267" r:id="rId14"/>
    <p:sldId id="268" r:id="rId15"/>
    <p:sldId id="276" r:id="rId16"/>
    <p:sldId id="277" r:id="rId17"/>
    <p:sldId id="280"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343" autoAdjust="0"/>
  </p:normalViewPr>
  <p:slideViewPr>
    <p:cSldViewPr snapToGrid="0">
      <p:cViewPr varScale="1">
        <p:scale>
          <a:sx n="61" d="100"/>
          <a:sy n="61"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F0EFF-3FE3-4369-A496-0EFBD19F4643}"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D8CDD-6427-46E2-8350-858C00247C63}" type="slidenum">
              <a:rPr lang="en-US" smtClean="0"/>
              <a:t>‹#›</a:t>
            </a:fld>
            <a:endParaRPr lang="en-US"/>
          </a:p>
        </p:txBody>
      </p:sp>
    </p:spTree>
    <p:extLst>
      <p:ext uri="{BB962C8B-B14F-4D97-AF65-F5344CB8AC3E}">
        <p14:creationId xmlns:p14="http://schemas.microsoft.com/office/powerpoint/2010/main" val="124041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2314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6895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0213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3136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9889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1"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2704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9/6/2019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9/6/2019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QzLWXXt9MRA&am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844071"/>
            <a:ext cx="8144134" cy="1373070"/>
          </a:xfrm>
        </p:spPr>
        <p:txBody>
          <a:bodyPr/>
          <a:lstStyle/>
          <a:p>
            <a:r>
              <a:rPr lang="en-US" dirty="0" smtClean="0"/>
              <a:t>Systems, Energy &amp; Kinetic Molecular Theory</a:t>
            </a:r>
            <a:endParaRPr lang="en-US" dirty="0"/>
          </a:p>
        </p:txBody>
      </p:sp>
      <p:sp>
        <p:nvSpPr>
          <p:cNvPr id="3" name="Subtitle 2"/>
          <p:cNvSpPr>
            <a:spLocks noGrp="1"/>
          </p:cNvSpPr>
          <p:nvPr>
            <p:ph type="subTitle" idx="1"/>
          </p:nvPr>
        </p:nvSpPr>
        <p:spPr/>
        <p:txBody>
          <a:bodyPr>
            <a:normAutofit/>
          </a:bodyPr>
          <a:lstStyle/>
          <a:p>
            <a:r>
              <a:rPr lang="en-US" sz="3200" dirty="0" smtClean="0"/>
              <a:t>Learning Targets 1.6 and 2.1</a:t>
            </a:r>
            <a:endParaRPr lang="en-US" sz="3200" dirty="0"/>
          </a:p>
        </p:txBody>
      </p:sp>
    </p:spTree>
    <p:extLst>
      <p:ext uri="{BB962C8B-B14F-4D97-AF65-F5344CB8AC3E}">
        <p14:creationId xmlns:p14="http://schemas.microsoft.com/office/powerpoint/2010/main" val="1109777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Characteristics of the States of Matter</a:t>
            </a:r>
          </a:p>
        </p:txBody>
      </p:sp>
      <p:pic>
        <p:nvPicPr>
          <p:cNvPr id="9" name="Content Placeholder 8" descr="Charactersitics of the states of matter. Solids have definite shape, definite volume, and are not easily compressaed. Liquids have indeffinite shape, definite volume, and are not easily compressed. Gases have indefinite shape, indefinite volume, and are easily compressed.&#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4773" y="1834166"/>
            <a:ext cx="7987686" cy="4800600"/>
          </a:xfrm>
        </p:spPr>
      </p:pic>
    </p:spTree>
    <p:extLst>
      <p:ext uri="{BB962C8B-B14F-4D97-AF65-F5344CB8AC3E}">
        <p14:creationId xmlns:p14="http://schemas.microsoft.com/office/powerpoint/2010/main" val="14217027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title="Solid Liquid Gas they all MA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392" y="443575"/>
            <a:ext cx="7693573" cy="606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739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767255" y="751490"/>
            <a:ext cx="8229600"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b="1" dirty="0"/>
              <a:t>Gases</a:t>
            </a:r>
          </a:p>
        </p:txBody>
      </p:sp>
      <p:sp>
        <p:nvSpPr>
          <p:cNvPr id="7170" name="Rectangle 2"/>
          <p:cNvSpPr>
            <a:spLocks noGrp="1" noChangeArrowheads="1"/>
          </p:cNvSpPr>
          <p:nvPr>
            <p:ph type="body" idx="1"/>
          </p:nvPr>
        </p:nvSpPr>
        <p:spPr>
          <a:xfrm>
            <a:off x="380999" y="2102070"/>
            <a:ext cx="11348545" cy="6289675"/>
          </a:xfrm>
        </p:spPr>
        <p:txBody>
          <a:bodyPr/>
          <a:lstStyle/>
          <a:p>
            <a:pPr marL="341313" indent="-341313">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smtClean="0">
                <a:solidFill>
                  <a:srgbClr val="FFFFFF"/>
                </a:solidFill>
              </a:rPr>
              <a:t>The large space between particles explains why gases can be </a:t>
            </a:r>
            <a:r>
              <a:rPr lang="en-US" altLang="en-US" sz="2800" i="1" dirty="0" smtClean="0"/>
              <a:t>compressed easily</a:t>
            </a:r>
            <a:r>
              <a:rPr lang="en-US" altLang="en-US" sz="2800" dirty="0" smtClean="0"/>
              <a:t>.</a:t>
            </a:r>
          </a:p>
          <a:p>
            <a:pPr marL="341313" indent="-341313">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smtClean="0">
                <a:solidFill>
                  <a:srgbClr val="FFFFFF"/>
                </a:solidFill>
              </a:rPr>
              <a:t>No </a:t>
            </a:r>
            <a:r>
              <a:rPr lang="en-US" altLang="en-US" sz="2800" dirty="0">
                <a:solidFill>
                  <a:srgbClr val="FFFFFF"/>
                </a:solidFill>
              </a:rPr>
              <a:t>attractive forces exist b/w particles.</a:t>
            </a:r>
          </a:p>
          <a:p>
            <a:pPr marL="341313" indent="-341313">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solidFill>
                  <a:srgbClr val="FFFFFF"/>
                </a:solidFill>
              </a:rPr>
              <a:t>Gas particles undergo rapid, constant, and random motion so an uncontained gas can </a:t>
            </a:r>
            <a:r>
              <a:rPr lang="en-US" altLang="en-US" sz="2800" i="1" dirty="0">
                <a:solidFill>
                  <a:srgbClr val="FFFFFF"/>
                </a:solidFill>
              </a:rPr>
              <a:t>spread out into space </a:t>
            </a:r>
            <a:r>
              <a:rPr lang="en-US" altLang="en-US" sz="2800" u="sng" dirty="0">
                <a:solidFill>
                  <a:srgbClr val="FFFFFF"/>
                </a:solidFill>
              </a:rPr>
              <a:t>without</a:t>
            </a:r>
            <a:r>
              <a:rPr lang="en-US" altLang="en-US" sz="2800" dirty="0">
                <a:solidFill>
                  <a:srgbClr val="FFFFFF"/>
                </a:solidFill>
              </a:rPr>
              <a:t> limit.  </a:t>
            </a:r>
            <a:r>
              <a:rPr lang="en-US" altLang="en-US" sz="2800" dirty="0"/>
              <a:t>(diffusion)</a:t>
            </a:r>
          </a:p>
          <a:p>
            <a:pPr marL="341313" indent="-341313">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solidFill>
                  <a:srgbClr val="FFFFFF"/>
                </a:solidFill>
              </a:rPr>
              <a:t>Particles collide and reverse directions often.</a:t>
            </a:r>
          </a:p>
          <a:p>
            <a:pPr marL="341313" indent="-341313">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solidFill>
                  <a:srgbClr val="FFFFFF"/>
                </a:solidFill>
              </a:rPr>
              <a:t>Collisions b/w particles in a gas are perfectly </a:t>
            </a:r>
            <a:r>
              <a:rPr lang="en-US" altLang="en-US" sz="2800" u="sng" dirty="0">
                <a:solidFill>
                  <a:srgbClr val="FFFFFF"/>
                </a:solidFill>
              </a:rPr>
              <a:t>elastic</a:t>
            </a:r>
            <a:r>
              <a:rPr lang="en-US" altLang="en-US" sz="2800" dirty="0">
                <a:solidFill>
                  <a:srgbClr val="FFFFFF"/>
                </a:solidFill>
              </a:rPr>
              <a:t> (no energy is lost in the collision, so they never slow down).  Collisions cause gas pressure.</a:t>
            </a:r>
          </a:p>
          <a:p>
            <a:pPr marL="341313" indent="-341313">
              <a:spcBef>
                <a:spcPts val="7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800" dirty="0">
              <a:solidFill>
                <a:srgbClr val="FFFFFF"/>
              </a:solidFill>
            </a:endParaRPr>
          </a:p>
          <a:p>
            <a:pPr marL="341313" indent="-341313">
              <a:spcBef>
                <a:spcPts val="7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800" dirty="0">
              <a:solidFill>
                <a:srgbClr val="FFFFFF"/>
              </a:solidFill>
            </a:endParaRPr>
          </a:p>
        </p:txBody>
      </p:sp>
    </p:spTree>
    <p:extLst>
      <p:ext uri="{BB962C8B-B14F-4D97-AF65-F5344CB8AC3E}">
        <p14:creationId xmlns:p14="http://schemas.microsoft.com/office/powerpoint/2010/main" val="19977909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641131" y="709448"/>
            <a:ext cx="8229600"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b="1" dirty="0"/>
              <a:t>Liquids</a:t>
            </a:r>
          </a:p>
        </p:txBody>
      </p:sp>
      <p:sp>
        <p:nvSpPr>
          <p:cNvPr id="8194" name="Rectangle 2"/>
          <p:cNvSpPr>
            <a:spLocks noGrp="1" noChangeArrowheads="1"/>
          </p:cNvSpPr>
          <p:nvPr>
            <p:ph type="body" idx="1"/>
          </p:nvPr>
        </p:nvSpPr>
        <p:spPr>
          <a:xfrm>
            <a:off x="451944" y="2088932"/>
            <a:ext cx="11356427" cy="7597775"/>
          </a:xfrm>
        </p:spPr>
        <p:txBody>
          <a:bodyPr/>
          <a:lstStyle/>
          <a:p>
            <a:pPr marL="341313" indent="-341313">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Unlike gases, there </a:t>
            </a:r>
            <a:r>
              <a:rPr lang="en-US" altLang="en-US" sz="3600" u="sng" dirty="0"/>
              <a:t>are</a:t>
            </a:r>
            <a:r>
              <a:rPr lang="en-US" altLang="en-US" sz="3600" dirty="0"/>
              <a:t> </a:t>
            </a:r>
            <a:r>
              <a:rPr lang="en-US" altLang="en-US" sz="3600" i="1" dirty="0"/>
              <a:t>attractive forces</a:t>
            </a:r>
            <a:r>
              <a:rPr lang="en-US" altLang="en-US" sz="3600" dirty="0"/>
              <a:t> between particles in a liquid.</a:t>
            </a:r>
          </a:p>
          <a:p>
            <a:pPr marL="341313" indent="-341313">
              <a:buClr>
                <a:srgbClr val="00FF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These </a:t>
            </a:r>
            <a:r>
              <a:rPr lang="en-US" altLang="en-US" sz="3600" dirty="0" err="1"/>
              <a:t>interparticle</a:t>
            </a:r>
            <a:r>
              <a:rPr lang="en-US" altLang="en-US" sz="3600" dirty="0"/>
              <a:t> forces keep the particles in a liquid close together.</a:t>
            </a:r>
          </a:p>
          <a:p>
            <a:pPr marL="341313" indent="-341313">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Particles in a liquid </a:t>
            </a:r>
            <a:r>
              <a:rPr lang="en-US" altLang="en-US" sz="3600" u="sng" dirty="0"/>
              <a:t>slide</a:t>
            </a:r>
            <a:r>
              <a:rPr lang="en-US" altLang="en-US" sz="3600" dirty="0"/>
              <a:t> past one another.</a:t>
            </a:r>
          </a:p>
          <a:p>
            <a:pPr marL="341313" indent="-341313">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Liquids are not easily compressed (little space between particles).</a:t>
            </a:r>
          </a:p>
          <a:p>
            <a:pPr marL="341313" indent="-341313">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Therefore, liquids are more dense than gases.</a:t>
            </a:r>
          </a:p>
          <a:p>
            <a:pPr marL="341313" indent="-341313">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dirty="0">
              <a:solidFill>
                <a:srgbClr val="FFFFFF"/>
              </a:solidFill>
            </a:endParaRPr>
          </a:p>
          <a:p>
            <a:pPr marL="341313" indent="-341313">
              <a:buClr>
                <a:srgbClr val="00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dirty="0">
              <a:solidFill>
                <a:srgbClr val="00FFFF"/>
              </a:solidFill>
            </a:endParaRPr>
          </a:p>
          <a:p>
            <a:pPr marL="341313" indent="-341313">
              <a:buClr>
                <a:srgbClr val="00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dirty="0">
              <a:solidFill>
                <a:srgbClr val="00FFFF"/>
              </a:solidFill>
            </a:endParaRPr>
          </a:p>
        </p:txBody>
      </p:sp>
    </p:spTree>
    <p:extLst>
      <p:ext uri="{BB962C8B-B14F-4D97-AF65-F5344CB8AC3E}">
        <p14:creationId xmlns:p14="http://schemas.microsoft.com/office/powerpoint/2010/main" val="7365877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81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578069" y="756745"/>
            <a:ext cx="8229600" cy="1143000"/>
          </a:xfrm>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b="1" dirty="0"/>
              <a:t>Solids</a:t>
            </a:r>
          </a:p>
        </p:txBody>
      </p:sp>
      <p:sp>
        <p:nvSpPr>
          <p:cNvPr id="9218" name="Rectangle 2"/>
          <p:cNvSpPr>
            <a:spLocks noGrp="1" noChangeArrowheads="1"/>
          </p:cNvSpPr>
          <p:nvPr>
            <p:ph type="body" idx="1"/>
          </p:nvPr>
        </p:nvSpPr>
        <p:spPr>
          <a:xfrm>
            <a:off x="367861" y="2109953"/>
            <a:ext cx="11219793" cy="5135563"/>
          </a:xfrm>
        </p:spPr>
        <p:txBody>
          <a:bodyPr/>
          <a:lstStyle/>
          <a:p>
            <a:pPr marL="341313" indent="-341313">
              <a:spcBef>
                <a:spcPts val="7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The particles of a solid are packed tightly together and are not easily compressed.</a:t>
            </a:r>
          </a:p>
          <a:p>
            <a:pPr marL="341313" indent="-341313">
              <a:spcBef>
                <a:spcPts val="7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Particles in a solid </a:t>
            </a:r>
            <a:r>
              <a:rPr lang="en-US" altLang="en-US" sz="3600" i="1" dirty="0"/>
              <a:t>vibrate</a:t>
            </a:r>
            <a:r>
              <a:rPr lang="en-US" altLang="en-US" sz="3600" dirty="0"/>
              <a:t> in place.  </a:t>
            </a:r>
          </a:p>
          <a:p>
            <a:pPr marL="341313" indent="-341313">
              <a:spcBef>
                <a:spcPts val="7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Most solids are crystalline. Particles are arranged in an orderly, repeating, three-dimensional pattern called a crystal lattice.</a:t>
            </a:r>
          </a:p>
          <a:p>
            <a:pPr marL="341313" indent="-341313">
              <a:spcBef>
                <a:spcPts val="70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600" dirty="0"/>
              <a:t>Non-crystalline solids (amorphous solids) lack an ordered internal structure.  Ex. glass &amp; plastic.</a:t>
            </a:r>
          </a:p>
          <a:p>
            <a:pPr marL="341313" indent="-341313">
              <a:spcBef>
                <a:spcPts val="700"/>
              </a:spcBef>
              <a:buClr>
                <a:srgbClr val="FFFFFF"/>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2800" dirty="0">
              <a:solidFill>
                <a:srgbClr val="FFFFFF"/>
              </a:solidFill>
            </a:endParaRPr>
          </a:p>
        </p:txBody>
      </p:sp>
    </p:spTree>
    <p:extLst>
      <p:ext uri="{BB962C8B-B14F-4D97-AF65-F5344CB8AC3E}">
        <p14:creationId xmlns:p14="http://schemas.microsoft.com/office/powerpoint/2010/main" val="18931071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400" dirty="0"/>
              <a:t>For Review</a:t>
            </a:r>
          </a:p>
        </p:txBody>
      </p:sp>
      <p:pic>
        <p:nvPicPr>
          <p:cNvPr id="5" name="Content Placeholder 4" descr="Review of the characteristics of the different states fo matter. Solids have definite shape, definite volume, and are not easily compressed. Liquids have indefinite shape, definite volume, and are not easily compressed. Gases have indefinite shape, indefinite volume, and are easily compressed. Note that liquids and gases both have indefinite shape; solids and liquids both have definite shape and are both not easily compressed."/>
          <p:cNvPicPr>
            <a:picLocks noGrp="1" noChangeAspect="1"/>
          </p:cNvPicPr>
          <p:nvPr>
            <p:ph idx="1"/>
          </p:nvPr>
        </p:nvPicPr>
        <p:blipFill rotWithShape="1">
          <a:blip r:embed="rId3">
            <a:extLst>
              <a:ext uri="{28A0092B-C50C-407E-A947-70E740481C1C}">
                <a14:useLocalDpi xmlns:a14="http://schemas.microsoft.com/office/drawing/2010/main" val="0"/>
              </a:ext>
            </a:extLst>
          </a:blip>
          <a:srcRect l="15977" t="20211" r="13121" b="7369"/>
          <a:stretch/>
        </p:blipFill>
        <p:spPr>
          <a:xfrm>
            <a:off x="2069932" y="1416050"/>
            <a:ext cx="8107326" cy="4648200"/>
          </a:xfrm>
        </p:spPr>
      </p:pic>
    </p:spTree>
    <p:extLst>
      <p:ext uri="{BB962C8B-B14F-4D97-AF65-F5344CB8AC3E}">
        <p14:creationId xmlns:p14="http://schemas.microsoft.com/office/powerpoint/2010/main" val="3319735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pPr eaLnBrk="1" hangingPunct="1"/>
            <a:r>
              <a:rPr lang="en-US" altLang="en-US" dirty="0">
                <a:solidFill>
                  <a:schemeClr val="bg1"/>
                </a:solidFill>
              </a:rPr>
              <a:t>Effort Needed to Compress</a:t>
            </a:r>
          </a:p>
        </p:txBody>
      </p:sp>
      <p:pic>
        <p:nvPicPr>
          <p:cNvPr id="7" name="Content Placeholder 6" descr="Effort needed to compress. Molecules are more dense for solids, not as dense for liquids, and least desne for gases."/>
          <p:cNvPicPr>
            <a:picLocks noGrp="1" noChangeAspect="1"/>
          </p:cNvPicPr>
          <p:nvPr>
            <p:ph idx="1"/>
          </p:nvPr>
        </p:nvPicPr>
        <p:blipFill rotWithShape="1">
          <a:blip r:embed="rId3">
            <a:extLst>
              <a:ext uri="{28A0092B-C50C-407E-A947-70E740481C1C}">
                <a14:useLocalDpi xmlns:a14="http://schemas.microsoft.com/office/drawing/2010/main" val="0"/>
              </a:ext>
            </a:extLst>
          </a:blip>
          <a:srcRect l="17821" t="19289" r="16855"/>
          <a:stretch/>
        </p:blipFill>
        <p:spPr>
          <a:xfrm>
            <a:off x="2070538" y="2075793"/>
            <a:ext cx="7975610" cy="4419600"/>
          </a:xfrm>
        </p:spPr>
      </p:pic>
    </p:spTree>
    <p:extLst>
      <p:ext uri="{BB962C8B-B14F-4D97-AF65-F5344CB8AC3E}">
        <p14:creationId xmlns:p14="http://schemas.microsoft.com/office/powerpoint/2010/main" val="29219265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&amp; Cooling Curves</a:t>
            </a:r>
            <a:endParaRPr lang="en-US" dirty="0"/>
          </a:p>
        </p:txBody>
      </p:sp>
      <p:pic>
        <p:nvPicPr>
          <p:cNvPr id="1026" name="Picture 2" descr="Image result for heating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706" y="1834166"/>
            <a:ext cx="6555027" cy="486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44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2583141" cy="1080938"/>
          </a:xfrm>
        </p:spPr>
        <p:txBody>
          <a:bodyPr>
            <a:normAutofit fontScale="90000"/>
          </a:bodyPr>
          <a:lstStyle/>
          <a:p>
            <a:r>
              <a:rPr lang="en-US" dirty="0" smtClean="0"/>
              <a:t>Heating &amp; Cooling Curves</a:t>
            </a:r>
            <a:endParaRPr lang="en-US" dirty="0"/>
          </a:p>
        </p:txBody>
      </p:sp>
      <p:pic>
        <p:nvPicPr>
          <p:cNvPr id="2050" name="Picture 2" descr="Image result for heating curve with KE PE labe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462" y="220880"/>
            <a:ext cx="8560676" cy="642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75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6" y="537919"/>
            <a:ext cx="10097814" cy="1499616"/>
          </a:xfrm>
        </p:spPr>
        <p:txBody>
          <a:bodyPr>
            <a:noAutofit/>
          </a:bodyPr>
          <a:lstStyle/>
          <a:p>
            <a:r>
              <a:rPr lang="en-US" sz="2800" dirty="0" smtClean="0"/>
              <a:t>One of the main goals of </a:t>
            </a:r>
            <a:r>
              <a:rPr lang="en-US" sz="2800" b="1" dirty="0" smtClean="0"/>
              <a:t>Chemistry</a:t>
            </a:r>
            <a:r>
              <a:rPr lang="en-US" sz="2800" dirty="0" smtClean="0"/>
              <a:t> is to </a:t>
            </a:r>
            <a:r>
              <a:rPr lang="en-US" sz="2800" b="1" u="sng" dirty="0" smtClean="0"/>
              <a:t>study energy </a:t>
            </a:r>
            <a:r>
              <a:rPr lang="en-US" sz="2800" b="1" u="sng" dirty="0"/>
              <a:t>flowing</a:t>
            </a:r>
            <a:r>
              <a:rPr lang="en-US" sz="2800" b="1" dirty="0"/>
              <a:t> </a:t>
            </a:r>
            <a:r>
              <a:rPr lang="en-US" sz="2800" dirty="0"/>
              <a:t>from one place to another during chemical or physical </a:t>
            </a:r>
            <a:r>
              <a:rPr lang="en-US" sz="2800" dirty="0" smtClean="0"/>
              <a:t>changes in order…</a:t>
            </a:r>
            <a:endParaRPr lang="en-US" sz="2800" dirty="0"/>
          </a:p>
        </p:txBody>
      </p:sp>
      <p:sp>
        <p:nvSpPr>
          <p:cNvPr id="3" name="Content Placeholder 2"/>
          <p:cNvSpPr>
            <a:spLocks noGrp="1"/>
          </p:cNvSpPr>
          <p:nvPr>
            <p:ph idx="1"/>
          </p:nvPr>
        </p:nvSpPr>
        <p:spPr>
          <a:xfrm>
            <a:off x="850707" y="2301767"/>
            <a:ext cx="9720073" cy="4023360"/>
          </a:xfrm>
        </p:spPr>
        <p:txBody>
          <a:bodyPr>
            <a:normAutofit lnSpcReduction="10000"/>
          </a:bodyPr>
          <a:lstStyle/>
          <a:p>
            <a:r>
              <a:rPr lang="en-US" sz="4000" dirty="0" smtClean="0"/>
              <a:t>…to determine </a:t>
            </a:r>
            <a:r>
              <a:rPr lang="en-US" sz="4000" dirty="0"/>
              <a:t>the quantity of heat exchanged between a system and its </a:t>
            </a:r>
            <a:r>
              <a:rPr lang="en-US" sz="4000" dirty="0" smtClean="0"/>
              <a:t>surroundings.</a:t>
            </a:r>
          </a:p>
          <a:p>
            <a:pPr>
              <a:buFont typeface="Wingdings" panose="05000000000000000000" pitchFamily="2" charset="2"/>
              <a:buChar char="§"/>
            </a:pPr>
            <a:r>
              <a:rPr lang="en-US" sz="4000" dirty="0"/>
              <a:t> </a:t>
            </a:r>
            <a:r>
              <a:rPr lang="en-US" sz="4000" b="1" dirty="0" smtClean="0"/>
              <a:t>System:</a:t>
            </a:r>
            <a:r>
              <a:rPr lang="en-US" sz="4000" dirty="0"/>
              <a:t> P</a:t>
            </a:r>
            <a:r>
              <a:rPr lang="en-US" sz="4000" dirty="0" smtClean="0"/>
              <a:t>art </a:t>
            </a:r>
            <a:r>
              <a:rPr lang="en-US" sz="4000" dirty="0"/>
              <a:t>of the universe being </a:t>
            </a:r>
            <a:r>
              <a:rPr lang="en-US" sz="4000" dirty="0" smtClean="0"/>
              <a:t>studied (usually a chemical reaction)</a:t>
            </a:r>
          </a:p>
          <a:p>
            <a:pPr>
              <a:buFont typeface="Wingdings" panose="05000000000000000000" pitchFamily="2" charset="2"/>
              <a:buChar char="§"/>
            </a:pPr>
            <a:r>
              <a:rPr lang="en-US" sz="4000" b="1" dirty="0"/>
              <a:t> </a:t>
            </a:r>
            <a:r>
              <a:rPr lang="en-US" sz="4000" b="1" dirty="0" smtClean="0"/>
              <a:t>Surroundings:</a:t>
            </a:r>
            <a:r>
              <a:rPr lang="en-US" sz="4000" dirty="0"/>
              <a:t> </a:t>
            </a:r>
            <a:r>
              <a:rPr lang="en-US" sz="4000" dirty="0" smtClean="0"/>
              <a:t>The rest </a:t>
            </a:r>
            <a:r>
              <a:rPr lang="en-US" sz="4000" dirty="0"/>
              <a:t>of the universe that interacts with the </a:t>
            </a:r>
            <a:r>
              <a:rPr lang="en-US" sz="4000" dirty="0" smtClean="0"/>
              <a:t>system</a:t>
            </a:r>
            <a:endParaRPr lang="en-US" sz="4000" dirty="0"/>
          </a:p>
        </p:txBody>
      </p:sp>
    </p:spTree>
    <p:extLst>
      <p:ext uri="{BB962C8B-B14F-4D97-AF65-F5344CB8AC3E}">
        <p14:creationId xmlns:p14="http://schemas.microsoft.com/office/powerpoint/2010/main" val="1774123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systems and how do they respond to change?</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Open system: exchanges of matter and energy occur across boundaries</a:t>
            </a:r>
          </a:p>
          <a:p>
            <a:r>
              <a:rPr lang="en-US" sz="3600" dirty="0" smtClean="0"/>
              <a:t>Closed system: No matter and energy exchanges across boundaries (occur way less)</a:t>
            </a:r>
          </a:p>
          <a:p>
            <a:r>
              <a:rPr lang="en-US" sz="3600" dirty="0" smtClean="0"/>
              <a:t>Inputs: additions to a system</a:t>
            </a:r>
          </a:p>
          <a:p>
            <a:r>
              <a:rPr lang="en-US" sz="3600" dirty="0" smtClean="0"/>
              <a:t>Outputs: losses from a system</a:t>
            </a:r>
            <a:endParaRPr lang="en-US" sz="3600" dirty="0"/>
          </a:p>
        </p:txBody>
      </p:sp>
    </p:spTree>
    <p:extLst>
      <p:ext uri="{BB962C8B-B14F-4D97-AF65-F5344CB8AC3E}">
        <p14:creationId xmlns:p14="http://schemas.microsoft.com/office/powerpoint/2010/main" val="2363836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Analysis</a:t>
            </a:r>
            <a:endParaRPr lang="en-US" dirty="0"/>
          </a:p>
        </p:txBody>
      </p:sp>
      <p:sp>
        <p:nvSpPr>
          <p:cNvPr id="3" name="Content Placeholder 2"/>
          <p:cNvSpPr>
            <a:spLocks noGrp="1"/>
          </p:cNvSpPr>
          <p:nvPr>
            <p:ph idx="1"/>
          </p:nvPr>
        </p:nvSpPr>
        <p:spPr/>
        <p:txBody>
          <a:bodyPr>
            <a:normAutofit/>
          </a:bodyPr>
          <a:lstStyle/>
          <a:p>
            <a:r>
              <a:rPr lang="en-US" sz="4400" dirty="0" smtClean="0"/>
              <a:t>Determine the inputs and outputs of a system and evaluate change</a:t>
            </a:r>
          </a:p>
          <a:p>
            <a:r>
              <a:rPr lang="en-US" sz="4400" dirty="0" smtClean="0"/>
              <a:t>Steady state: when inputs = outputs so the system isn’t changing</a:t>
            </a:r>
            <a:endParaRPr lang="en-US" sz="4400" dirty="0"/>
          </a:p>
        </p:txBody>
      </p:sp>
    </p:spTree>
    <p:extLst>
      <p:ext uri="{BB962C8B-B14F-4D97-AF65-F5344CB8AC3E}">
        <p14:creationId xmlns:p14="http://schemas.microsoft.com/office/powerpoint/2010/main" val="1901282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Firefighters are at risk for steam burns caused by their own sweat"/>
          <p:cNvPicPr/>
          <p:nvPr/>
        </p:nvPicPr>
        <p:blipFill rotWithShape="1">
          <a:blip r:embed="rId2">
            <a:extLst>
              <a:ext uri="{28A0092B-C50C-407E-A947-70E740481C1C}">
                <a14:useLocalDpi xmlns:a14="http://schemas.microsoft.com/office/drawing/2010/main" val="0"/>
              </a:ext>
            </a:extLst>
          </a:blip>
          <a:srcRect l="1805" t="17407" r="37083" b="11296"/>
          <a:stretch/>
        </p:blipFill>
        <p:spPr bwMode="auto">
          <a:xfrm>
            <a:off x="4477406" y="491852"/>
            <a:ext cx="6621517" cy="6019307"/>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Think about it…</a:t>
            </a:r>
            <a:endParaRPr lang="en-US" dirty="0"/>
          </a:p>
        </p:txBody>
      </p:sp>
    </p:spTree>
    <p:extLst>
      <p:ext uri="{BB962C8B-B14F-4D97-AF65-F5344CB8AC3E}">
        <p14:creationId xmlns:p14="http://schemas.microsoft.com/office/powerpoint/2010/main" val="1302596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Energy &amp; Temperature</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www.youtube.com/watch?v=QzLWXXt9MRA&amp;</a:t>
            </a:r>
            <a:endParaRPr lang="en-US" dirty="0" smtClean="0"/>
          </a:p>
          <a:p>
            <a:pPr marL="0" indent="0">
              <a:buNone/>
            </a:pPr>
            <a:endParaRPr lang="en-US" dirty="0"/>
          </a:p>
        </p:txBody>
      </p:sp>
    </p:spTree>
    <p:extLst>
      <p:ext uri="{BB962C8B-B14F-4D97-AF65-F5344CB8AC3E}">
        <p14:creationId xmlns:p14="http://schemas.microsoft.com/office/powerpoint/2010/main" val="1061693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 the ability to do work or transfer heat</a:t>
            </a:r>
            <a:endParaRPr lang="en-US" dirty="0"/>
          </a:p>
        </p:txBody>
      </p:sp>
      <p:sp>
        <p:nvSpPr>
          <p:cNvPr id="3" name="Content Placeholder 2"/>
          <p:cNvSpPr>
            <a:spLocks noGrp="1"/>
          </p:cNvSpPr>
          <p:nvPr>
            <p:ph idx="1"/>
          </p:nvPr>
        </p:nvSpPr>
        <p:spPr/>
        <p:txBody>
          <a:bodyPr>
            <a:normAutofit fontScale="92500"/>
          </a:bodyPr>
          <a:lstStyle/>
          <a:p>
            <a:r>
              <a:rPr lang="en-US" sz="4000" dirty="0" smtClean="0"/>
              <a:t>Kinetic Energy = moving energy</a:t>
            </a:r>
          </a:p>
          <a:p>
            <a:pPr lvl="1"/>
            <a:r>
              <a:rPr lang="en-US" sz="3800" dirty="0" smtClean="0"/>
              <a:t>Ex: wind, heat, electromagnetic radiation</a:t>
            </a:r>
          </a:p>
          <a:p>
            <a:r>
              <a:rPr lang="en-US" sz="4000" dirty="0" smtClean="0"/>
              <a:t>Potential Energy = stored energy</a:t>
            </a:r>
          </a:p>
          <a:p>
            <a:pPr lvl="1"/>
            <a:r>
              <a:rPr lang="en-US" sz="3800" dirty="0" smtClean="0"/>
              <a:t>Unlit match, nuclear energy stored in nuclei of atoms, chemical energy (energy in food)</a:t>
            </a:r>
            <a:endParaRPr lang="en-US" sz="3800" dirty="0"/>
          </a:p>
        </p:txBody>
      </p:sp>
    </p:spTree>
    <p:extLst>
      <p:ext uri="{BB962C8B-B14F-4D97-AF65-F5344CB8AC3E}">
        <p14:creationId xmlns:p14="http://schemas.microsoft.com/office/powerpoint/2010/main" val="4279582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Kinetic Molecular Theory (KMT)</a:t>
            </a:r>
            <a:endParaRPr lang="en-US" sz="4800" dirty="0"/>
          </a:p>
        </p:txBody>
      </p:sp>
      <p:sp>
        <p:nvSpPr>
          <p:cNvPr id="3" name="Content Placeholder 2"/>
          <p:cNvSpPr>
            <a:spLocks noGrp="1"/>
          </p:cNvSpPr>
          <p:nvPr>
            <p:ph idx="1"/>
          </p:nvPr>
        </p:nvSpPr>
        <p:spPr>
          <a:xfrm>
            <a:off x="680321" y="2336873"/>
            <a:ext cx="10796976" cy="4095458"/>
          </a:xfrm>
        </p:spPr>
        <p:txBody>
          <a:bodyPr>
            <a:normAutofit/>
          </a:bodyPr>
          <a:lstStyle/>
          <a:p>
            <a:r>
              <a:rPr lang="en-US" sz="3600" dirty="0" smtClean="0"/>
              <a:t>The word kinetic means “motion.” The energy an object has because of its motion is known as Kinetic Energy.</a:t>
            </a:r>
          </a:p>
          <a:p>
            <a:r>
              <a:rPr lang="en-US" sz="3600" dirty="0" smtClean="0"/>
              <a:t>According to KMT, </a:t>
            </a:r>
            <a:r>
              <a:rPr lang="en-US" sz="3600" b="1" i="1" u="sng" dirty="0" smtClean="0"/>
              <a:t>ALL</a:t>
            </a:r>
            <a:r>
              <a:rPr lang="en-US" sz="3600" dirty="0" smtClean="0"/>
              <a:t> matter consists of tiny particles that are in constant, random motion.</a:t>
            </a:r>
            <a:endParaRPr lang="en-US" sz="3600" dirty="0"/>
          </a:p>
          <a:p>
            <a:r>
              <a:rPr lang="en-US" sz="3600" dirty="0" smtClean="0"/>
              <a:t>The higher the temperature, the greater the motion of particles. </a:t>
            </a:r>
            <a:endParaRPr lang="en-US" sz="3600" dirty="0"/>
          </a:p>
        </p:txBody>
      </p:sp>
    </p:spTree>
    <p:extLst>
      <p:ext uri="{BB962C8B-B14F-4D97-AF65-F5344CB8AC3E}">
        <p14:creationId xmlns:p14="http://schemas.microsoft.com/office/powerpoint/2010/main" val="221372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Energy and Temperature</a:t>
            </a:r>
            <a:endParaRPr lang="en-US" dirty="0"/>
          </a:p>
        </p:txBody>
      </p:sp>
      <p:sp>
        <p:nvSpPr>
          <p:cNvPr id="3" name="Content Placeholder 2"/>
          <p:cNvSpPr>
            <a:spLocks noGrp="1"/>
          </p:cNvSpPr>
          <p:nvPr>
            <p:ph idx="1"/>
          </p:nvPr>
        </p:nvSpPr>
        <p:spPr>
          <a:xfrm>
            <a:off x="317714" y="2084623"/>
            <a:ext cx="11427596" cy="4536893"/>
          </a:xfrm>
        </p:spPr>
        <p:txBody>
          <a:bodyPr>
            <a:normAutofit/>
          </a:bodyPr>
          <a:lstStyle/>
          <a:p>
            <a:r>
              <a:rPr lang="en-US" sz="3000" dirty="0" smtClean="0"/>
              <a:t>As a substance is </a:t>
            </a:r>
            <a:r>
              <a:rPr lang="en-US" sz="3000" u="sng" dirty="0" smtClean="0"/>
              <a:t>heated</a:t>
            </a:r>
            <a:r>
              <a:rPr lang="en-US" sz="3000" dirty="0" smtClean="0"/>
              <a:t>, its particles </a:t>
            </a:r>
            <a:r>
              <a:rPr lang="en-US" sz="3000" u="sng" dirty="0" smtClean="0"/>
              <a:t>absorb energy</a:t>
            </a:r>
            <a:r>
              <a:rPr lang="en-US" sz="3000" dirty="0" smtClean="0"/>
              <a:t>, and the particles move faster.</a:t>
            </a:r>
          </a:p>
          <a:p>
            <a:pPr marL="341313" indent="-341313">
              <a:lnSpc>
                <a:spcPct val="80000"/>
              </a:lnSpc>
              <a:spcBef>
                <a:spcPts val="1875"/>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000" dirty="0" smtClean="0">
                <a:solidFill>
                  <a:srgbClr val="FFFFFF"/>
                </a:solidFill>
              </a:rPr>
              <a:t>The faster the particles, the greater the kinetic energy, the higher the temperature.  Why?</a:t>
            </a:r>
          </a:p>
          <a:p>
            <a:pPr marL="341313" indent="-341313">
              <a:lnSpc>
                <a:spcPct val="80000"/>
              </a:lnSpc>
              <a:spcBef>
                <a:spcPts val="1875"/>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000" dirty="0" smtClean="0">
                <a:solidFill>
                  <a:srgbClr val="FFFFFF"/>
                </a:solidFill>
              </a:rPr>
              <a:t>The </a:t>
            </a:r>
            <a:r>
              <a:rPr lang="en-US" altLang="en-US" sz="3000" dirty="0" smtClean="0"/>
              <a:t>temperature</a:t>
            </a:r>
            <a:r>
              <a:rPr lang="en-US" altLang="en-US" sz="3000" dirty="0" smtClean="0">
                <a:solidFill>
                  <a:srgbClr val="00FFFF"/>
                </a:solidFill>
              </a:rPr>
              <a:t> </a:t>
            </a:r>
            <a:r>
              <a:rPr lang="en-US" altLang="en-US" sz="3000" dirty="0" smtClean="0">
                <a:solidFill>
                  <a:srgbClr val="FFFFFF"/>
                </a:solidFill>
              </a:rPr>
              <a:t>of a material is a measure of the </a:t>
            </a:r>
            <a:r>
              <a:rPr lang="en-US" altLang="en-US" sz="3000" u="sng" dirty="0" smtClean="0">
                <a:solidFill>
                  <a:srgbClr val="FFFFFF"/>
                </a:solidFill>
              </a:rPr>
              <a:t>average</a:t>
            </a:r>
            <a:r>
              <a:rPr lang="en-US" altLang="en-US" sz="3000" dirty="0" smtClean="0">
                <a:solidFill>
                  <a:srgbClr val="FFFFFF"/>
                </a:solidFill>
              </a:rPr>
              <a:t> </a:t>
            </a:r>
            <a:r>
              <a:rPr lang="en-US" altLang="en-US" sz="3000" dirty="0" smtClean="0"/>
              <a:t>kinetic energy of the particles that make up the material.</a:t>
            </a:r>
          </a:p>
          <a:p>
            <a:pPr marL="341313" indent="-341313">
              <a:lnSpc>
                <a:spcPct val="80000"/>
              </a:lnSpc>
              <a:spcBef>
                <a:spcPts val="1875"/>
              </a:spcBef>
              <a:buClr>
                <a:srgbClr val="FFFF0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000" dirty="0" smtClean="0"/>
              <a:t>At any given temperature, the particles of all substances, regardless of physical state, have the same average kinetic energy.</a:t>
            </a:r>
          </a:p>
          <a:p>
            <a:endParaRPr lang="en-US" dirty="0" smtClean="0"/>
          </a:p>
          <a:p>
            <a:endParaRPr lang="en-US" dirty="0"/>
          </a:p>
        </p:txBody>
      </p:sp>
    </p:spTree>
    <p:extLst>
      <p:ext uri="{BB962C8B-B14F-4D97-AF65-F5344CB8AC3E}">
        <p14:creationId xmlns:p14="http://schemas.microsoft.com/office/powerpoint/2010/main" val="20057391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5835</TotalTime>
  <Words>550</Words>
  <Application>Microsoft Office PowerPoint</Application>
  <PresentationFormat>Widescreen</PresentationFormat>
  <Paragraphs>54</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Trebuchet MS</vt:lpstr>
      <vt:lpstr>Wingdings</vt:lpstr>
      <vt:lpstr>Berlin</vt:lpstr>
      <vt:lpstr>Systems, Energy &amp; Kinetic Molecular Theory</vt:lpstr>
      <vt:lpstr>One of the main goals of Chemistry is to study energy flowing from one place to another during chemical or physical changes in order…</vt:lpstr>
      <vt:lpstr>What are systems and how do they respond to change?</vt:lpstr>
      <vt:lpstr>System Analysis</vt:lpstr>
      <vt:lpstr>Think about it…</vt:lpstr>
      <vt:lpstr>Heat, Energy &amp; Temperature</vt:lpstr>
      <vt:lpstr>Energy = the ability to do work or transfer heat</vt:lpstr>
      <vt:lpstr>Kinetic Molecular Theory (KMT)</vt:lpstr>
      <vt:lpstr>Kinetic Energy and Temperature</vt:lpstr>
      <vt:lpstr>Characteristics of the States of Matter</vt:lpstr>
      <vt:lpstr>PowerPoint Presentation</vt:lpstr>
      <vt:lpstr>Gases</vt:lpstr>
      <vt:lpstr>Liquids</vt:lpstr>
      <vt:lpstr>Solids</vt:lpstr>
      <vt:lpstr>For Review</vt:lpstr>
      <vt:lpstr>Effort Needed to Compress</vt:lpstr>
      <vt:lpstr>Heating &amp; Cooling Curves</vt:lpstr>
      <vt:lpstr>Heating &amp; Cooling Curves</vt:lpstr>
    </vt:vector>
  </TitlesOfParts>
  <Company>Liberty Union High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Energy &amp; Kinetic Molecular Theory</dc:title>
  <dc:creator>Katherine Macedo</dc:creator>
  <cp:lastModifiedBy>Katherine Macedo</cp:lastModifiedBy>
  <cp:revision>12</cp:revision>
  <dcterms:created xsi:type="dcterms:W3CDTF">2019-09-03T19:20:16Z</dcterms:created>
  <dcterms:modified xsi:type="dcterms:W3CDTF">2019-09-10T14:47:32Z</dcterms:modified>
</cp:coreProperties>
</file>