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2"/>
  </p:sldMasterIdLst>
  <p:notesMasterIdLst>
    <p:notesMasterId r:id="rId34"/>
  </p:notesMasterIdLst>
  <p:handoutMasterIdLst>
    <p:handoutMasterId r:id="rId35"/>
  </p:handoutMasterIdLst>
  <p:sldIdLst>
    <p:sldId id="271" r:id="rId3"/>
    <p:sldId id="272" r:id="rId4"/>
    <p:sldId id="273" r:id="rId5"/>
    <p:sldId id="294" r:id="rId6"/>
    <p:sldId id="300" r:id="rId7"/>
    <p:sldId id="295" r:id="rId8"/>
    <p:sldId id="296" r:id="rId9"/>
    <p:sldId id="298" r:id="rId10"/>
    <p:sldId id="274" r:id="rId11"/>
    <p:sldId id="275" r:id="rId12"/>
    <p:sldId id="293" r:id="rId13"/>
    <p:sldId id="276" r:id="rId14"/>
    <p:sldId id="277" r:id="rId15"/>
    <p:sldId id="292" r:id="rId16"/>
    <p:sldId id="278" r:id="rId17"/>
    <p:sldId id="279" r:id="rId18"/>
    <p:sldId id="280" r:id="rId19"/>
    <p:sldId id="282" r:id="rId20"/>
    <p:sldId id="281" r:id="rId21"/>
    <p:sldId id="283" r:id="rId22"/>
    <p:sldId id="301" r:id="rId23"/>
    <p:sldId id="302" r:id="rId24"/>
    <p:sldId id="303" r:id="rId25"/>
    <p:sldId id="304" r:id="rId26"/>
    <p:sldId id="305" r:id="rId27"/>
    <p:sldId id="311" r:id="rId28"/>
    <p:sldId id="306" r:id="rId29"/>
    <p:sldId id="307" r:id="rId30"/>
    <p:sldId id="308" r:id="rId31"/>
    <p:sldId id="309" r:id="rId32"/>
    <p:sldId id="310" r:id="rId33"/>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9" autoAdjust="0"/>
    <p:restoredTop sz="89911" autoAdjust="0"/>
  </p:normalViewPr>
  <p:slideViewPr>
    <p:cSldViewPr snapToGrid="0">
      <p:cViewPr varScale="1">
        <p:scale>
          <a:sx n="61" d="100"/>
          <a:sy n="61" d="100"/>
        </p:scale>
        <p:origin x="72" y="342"/>
      </p:cViewPr>
      <p:guideLst>
        <p:guide orient="horz" pos="2160"/>
        <p:guide pos="3840"/>
        <p:guide pos="7296"/>
        <p:guide orient="horz" pos="4128"/>
      </p:guideLst>
    </p:cSldViewPr>
  </p:slideViewPr>
  <p:notesTextViewPr>
    <p:cViewPr>
      <p:scale>
        <a:sx n="3" d="2"/>
        <a:sy n="3" d="2"/>
      </p:scale>
      <p:origin x="0" y="0"/>
    </p:cViewPr>
  </p:notesTextViewPr>
  <p:notesViewPr>
    <p:cSldViewPr snapToGrid="0" showGuides="1">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68796EA6-6F25-4F19-87BA-7ADCC16DAEFF}" type="datetimeFigureOut">
              <a:rPr lang="en-US" smtClean="0"/>
              <a:t>11/12/2019</a:t>
            </a:fld>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C64E50CC-F33A-4EF4-9F12-93EC4A21A0CF}" type="slidenum">
              <a:rPr lang="en-US" smtClean="0"/>
              <a:t>‹#›</a:t>
            </a:fld>
            <a:endParaRPr lang="en-US"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C39C172E-A8B5-46F6-B05C-DFA3E2E0F207}" type="datetimeFigureOut">
              <a:rPr lang="en-US" smtClean="0"/>
              <a:t>11/12/2019</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32674CE4-FBD8-4481-AEFB-CA53E599A745}" type="slidenum">
              <a:rPr lang="en-US" smtClean="0"/>
              <a:t>‹#›</a:t>
            </a:fld>
            <a:endParaRPr lang="en-US"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8" name="Date Placeholder 27"/>
          <p:cNvSpPr>
            <a:spLocks noGrp="1"/>
          </p:cNvSpPr>
          <p:nvPr>
            <p:ph type="dt" sz="half" idx="10"/>
          </p:nvPr>
        </p:nvSpPr>
        <p:spPr>
          <a:xfrm>
            <a:off x="8940800" y="4206240"/>
            <a:ext cx="1280160" cy="457200"/>
          </a:xfrm>
        </p:spPr>
        <p:txBody>
          <a:bodyPr/>
          <a:lstStyle/>
          <a:p>
            <a:fld id="{4E708F12-96AD-4ED4-8132-A78F5E42C1F5}" type="datetime1">
              <a:rPr lang="en-US" smtClean="0"/>
              <a:t>11/12/2019</a:t>
            </a:fld>
            <a:endParaRPr lang="en-US" dirty="0"/>
          </a:p>
        </p:txBody>
      </p:sp>
      <p:sp>
        <p:nvSpPr>
          <p:cNvPr id="17" name="Footer Placeholder 16"/>
          <p:cNvSpPr>
            <a:spLocks noGrp="1"/>
          </p:cNvSpPr>
          <p:nvPr>
            <p:ph type="ftr" sz="quarter" idx="11"/>
          </p:nvPr>
        </p:nvSpPr>
        <p:spPr>
          <a:xfrm>
            <a:off x="7213600" y="4205288"/>
            <a:ext cx="1727200" cy="457200"/>
          </a:xfrm>
        </p:spPr>
        <p:txBody>
          <a:bodyPr/>
          <a:lstStyle/>
          <a:p>
            <a:endParaRPr lang="en-US" dirty="0"/>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401CF334-2D5C-4859-84A6-CA7E6E43FAEB}" type="slidenum">
              <a:rPr lang="en-US" smtClean="0"/>
              <a:t>‹#›</a:t>
            </a:fld>
            <a:endParaRPr lang="en-US" dirty="0"/>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B7FA170-8299-44AD-AEEF-FC686C3D7804}" type="datetime1">
              <a:rPr lang="en-US" smtClean="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231763A-68EC-4ECD-9620-D9FE9CDDD622}" type="datetime1">
              <a:rPr lang="en-US" smtClean="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Vertical Text Placeholder 2"/>
          <p:cNvSpPr>
            <a:spLocks noGrp="1"/>
          </p:cNvSpPr>
          <p:nvPr>
            <p:ph type="body" orient="vert" idx="1"/>
          </p:nvPr>
        </p:nvSpPr>
        <p:spPr>
          <a:xfrm>
            <a:off x="609600" y="1143000"/>
            <a:ext cx="8331200" cy="54483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Vertical Title 1"/>
          <p:cNvSpPr>
            <a:spLocks noGrp="1"/>
          </p:cNvSpPr>
          <p:nvPr>
            <p:ph type="title" orient="vert"/>
          </p:nvPr>
        </p:nvSpPr>
        <p:spPr>
          <a:xfrm>
            <a:off x="9042400" y="1143000"/>
            <a:ext cx="2540000" cy="5448300"/>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9812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41148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4165600" y="6248400"/>
            <a:ext cx="3860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en-US" sz="800" b="0" i="0" u="none" strike="noStrike" kern="1200" cap="none" spc="0" normalizeH="0" baseline="0" noProof="0">
              <a:ln>
                <a:noFill/>
              </a:ln>
              <a:solidFill>
                <a:srgbClr val="63A537"/>
              </a:solidFill>
              <a:effectLst/>
              <a:uLnTx/>
              <a:uFillTx/>
              <a:latin typeface="Calibri" panose="020F0502020204030204"/>
              <a:ea typeface="+mn-ea"/>
              <a:cs typeface="+mn-cs"/>
            </a:endParaRPr>
          </a:p>
        </p:txBody>
      </p:sp>
      <p:sp>
        <p:nvSpPr>
          <p:cNvPr id="7" name="Slide Number Placeholder 6"/>
          <p:cNvSpPr>
            <a:spLocks noGrp="1"/>
          </p:cNvSpPr>
          <p:nvPr>
            <p:ph type="sldNum" sz="quarter" idx="11"/>
          </p:nvPr>
        </p:nvSpPr>
        <p:spPr>
          <a:xfrm>
            <a:off x="8737600" y="6248400"/>
            <a:ext cx="25400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09840EB-FD21-4303-AC6B-F04B29C6C440}" type="slidenum">
              <a:rPr kumimoji="0" lang="en-US" altLang="en-US" sz="18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9395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B98BEDD-6160-49BB-B372-861DE7DE9BA5}" type="datetime1">
              <a:rPr lang="en-US" smtClean="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AE819F-B7FD-4B29-8F66-9E318144BC2A}" type="datetime1">
              <a:rPr lang="en-US" smtClean="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r>
              <a:rPr kumimoji="0" lang="en-US" smtClean="0"/>
              <a:t>Click to edit Master title style</a:t>
            </a:r>
            <a:endParaRPr kumimoji="0" lang="en-US" dirty="0"/>
          </a:p>
        </p:txBody>
      </p:sp>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4CA159C-B6E0-4F10-9F4A-2FA57003B139}" type="datetime1">
              <a:rPr lang="en-US" smtClean="0"/>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4" name="Content Placeholder 3"/>
          <p:cNvSpPr>
            <a:spLocks noGrp="1"/>
          </p:cNvSpPr>
          <p:nvPr>
            <p:ph sz="half" idx="2"/>
          </p:nvPr>
        </p:nvSpPr>
        <p:spPr>
          <a:xfrm>
            <a:off x="6197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Content Placeholder 2"/>
          <p:cNvSpPr>
            <a:spLocks noGrp="1"/>
          </p:cNvSpPr>
          <p:nvPr>
            <p:ph sz="half" idx="1"/>
          </p:nvPr>
        </p:nvSpPr>
        <p:spPr>
          <a:xfrm>
            <a:off x="609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6" name="Date Placeholder 25"/>
          <p:cNvSpPr>
            <a:spLocks noGrp="1"/>
          </p:cNvSpPr>
          <p:nvPr>
            <p:ph type="dt" sz="half" idx="10"/>
          </p:nvPr>
        </p:nvSpPr>
        <p:spPr/>
        <p:txBody>
          <a:bodyPr rtlCol="0"/>
          <a:lstStyle/>
          <a:p>
            <a:fld id="{8170CBBB-D1D1-4386-A5E9-07F3477B78F3}" type="datetime1">
              <a:rPr lang="en-US" smtClean="0"/>
              <a:t>11/12/2019</a:t>
            </a:fld>
            <a:endParaRPr lang="en-US" dirty="0"/>
          </a:p>
        </p:txBody>
      </p:sp>
      <p:sp>
        <p:nvSpPr>
          <p:cNvPr id="27" name="Slide Number Placeholder 26"/>
          <p:cNvSpPr>
            <a:spLocks noGrp="1"/>
          </p:cNvSpPr>
          <p:nvPr>
            <p:ph type="sldNum" sz="quarter" idx="11"/>
          </p:nvPr>
        </p:nvSpPr>
        <p:spPr/>
        <p:txBody>
          <a:bodyPr rtlCol="0"/>
          <a:lstStyle/>
          <a:p>
            <a:fld id="{401CF334-2D5C-4859-84A6-CA7E6E43FAEB}" type="slidenum">
              <a:rPr lang="en-US" smtClean="0"/>
              <a:t>‹#›</a:t>
            </a:fld>
            <a:endParaRPr lang="en-US" dirty="0"/>
          </a:p>
        </p:txBody>
      </p:sp>
      <p:sp>
        <p:nvSpPr>
          <p:cNvPr id="28" name="Footer Placeholder 27"/>
          <p:cNvSpPr>
            <a:spLocks noGrp="1"/>
          </p:cNvSpPr>
          <p:nvPr>
            <p:ph type="ftr" sz="quarter" idx="12"/>
          </p:nvPr>
        </p:nvSpPr>
        <p:spPr/>
        <p:txBody>
          <a:bodyPr rtlCol="0"/>
          <a:lstStyle/>
          <a:p>
            <a:endParaRPr lang="en-US" dirty="0"/>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3"/>
          </p:nvPr>
        </p:nvSpPr>
        <p:spPr>
          <a:xfrm>
            <a:off x="6294968" y="2244970"/>
            <a:ext cx="5389033"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1"/>
          </p:nvPr>
        </p:nvSpPr>
        <p:spPr>
          <a:xfrm>
            <a:off x="508000" y="2244970"/>
            <a:ext cx="5388864"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778240" y="612648"/>
            <a:ext cx="1276352" cy="457200"/>
          </a:xfrm>
        </p:spPr>
        <p:txBody>
          <a:bodyPr/>
          <a:lstStyle/>
          <a:p>
            <a:fld id="{9FA4CAD8-0EA7-4615-B69B-B2F199EF3A93}" type="datetime1">
              <a:rPr lang="en-US" smtClean="0"/>
              <a:t>11/12/2019</a:t>
            </a:fld>
            <a:endParaRPr lang="en-US" dirty="0"/>
          </a:p>
        </p:txBody>
      </p:sp>
      <p:sp>
        <p:nvSpPr>
          <p:cNvPr id="4" name="Footer Placeholder 3"/>
          <p:cNvSpPr>
            <a:spLocks noGrp="1"/>
          </p:cNvSpPr>
          <p:nvPr>
            <p:ph type="ftr" sz="quarter" idx="11"/>
          </p:nvPr>
        </p:nvSpPr>
        <p:spPr>
          <a:xfrm>
            <a:off x="7010400" y="612648"/>
            <a:ext cx="1767840" cy="457200"/>
          </a:xfrm>
        </p:spPr>
        <p:txBody>
          <a:bodyPr/>
          <a:lstStyle/>
          <a:p>
            <a:endParaRPr lang="en-US" dirty="0"/>
          </a:p>
        </p:txBody>
      </p:sp>
      <p:sp>
        <p:nvSpPr>
          <p:cNvPr id="5" name="Slide Number Placeholder 4"/>
          <p:cNvSpPr>
            <a:spLocks noGrp="1"/>
          </p:cNvSpPr>
          <p:nvPr>
            <p:ph type="sldNum" sz="quarter" idx="12"/>
          </p:nvPr>
        </p:nvSpPr>
        <p:spPr>
          <a:xfrm>
            <a:off x="10899648" y="2272"/>
            <a:ext cx="1016000" cy="365760"/>
          </a:xfrm>
        </p:spPr>
        <p:txBody>
          <a:bodyPr/>
          <a:lstStyle/>
          <a:p>
            <a:fld id="{401CF334-2D5C-4859-84A6-CA7E6E43FAEB}" type="slidenum">
              <a:rPr lang="en-US" smtClean="0"/>
              <a:t>‹#›</a:t>
            </a:fld>
            <a:endParaRPr lang="en-US" dirty="0"/>
          </a:p>
        </p:txBody>
      </p:sp>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34BD7-6953-492C-921B-E68B2D7F14C8}" type="datetime1">
              <a:rPr lang="en-US" smtClean="0"/>
              <a:t>11/12/2019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5A17D9B-D4D3-4E23-88DF-2E354FA43196}" type="datetime1">
              <a:rPr lang="en-US" smtClean="0"/>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4" name="Content Placeholder 3"/>
          <p:cNvSpPr>
            <a:spLocks noGrp="1"/>
          </p:cNvSpPr>
          <p:nvPr>
            <p:ph sz="half" idx="1"/>
          </p:nvPr>
        </p:nvSpPr>
        <p:spPr>
          <a:xfrm>
            <a:off x="203200" y="776287"/>
            <a:ext cx="6803136" cy="580508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7137995" y="2010727"/>
            <a:ext cx="4511040" cy="4580573"/>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41F67C5-D04E-4576-B61C-12ABA14BBD6C}" type="datetime1">
              <a:rPr lang="en-US" smtClean="0"/>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C20F09E4-6EA4-4BF3-9FC8-FF40373B88E6}" type="datetime1">
              <a:rPr lang="en-US" smtClean="0"/>
              <a:t>11/12/2019</a:t>
            </a:fld>
            <a:endParaRPr lang="en-US" dirty="0"/>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401CF334-2D5C-4859-84A6-CA7E6E43FAEB}" type="slidenum">
              <a:rPr lang="en-US" smtClean="0"/>
              <a:t>‹#›</a:t>
            </a:fld>
            <a:endParaRPr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dirty="0"/>
          </a:p>
        </p:txBody>
      </p:sp>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image" Target="../media/image17.png"/><Relationship Id="rId5" Type="http://schemas.openxmlformats.org/officeDocument/2006/relationships/oleObject" Target="../embeddings/oleObject9.bin"/><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image" Target="../media/image19.png"/><Relationship Id="rId5" Type="http://schemas.openxmlformats.org/officeDocument/2006/relationships/oleObject" Target="../embeddings/oleObject11.bin"/><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4.xml"/><Relationship Id="rId1" Type="http://schemas.openxmlformats.org/officeDocument/2006/relationships/vmlDrawing" Target="../drawings/vmlDrawing10.v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image" Target="../media/image23.png"/><Relationship Id="rId5" Type="http://schemas.openxmlformats.org/officeDocument/2006/relationships/oleObject" Target="../embeddings/oleObject14.bin"/><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image" Target="../media/image26.png"/><Relationship Id="rId5" Type="http://schemas.openxmlformats.org/officeDocument/2006/relationships/oleObject" Target="../embeddings/oleObject17.bin"/><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image" Target="../media/image28.png"/><Relationship Id="rId5" Type="http://schemas.openxmlformats.org/officeDocument/2006/relationships/oleObject" Target="../embeddings/oleObject19.bin"/><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04497" y="2286000"/>
            <a:ext cx="9477703" cy="1143000"/>
          </a:xfrm>
        </p:spPr>
        <p:txBody>
          <a:bodyPr anchor="ctr">
            <a:noAutofit/>
          </a:bodyPr>
          <a:lstStyle/>
          <a:p>
            <a:r>
              <a:rPr lang="en-US" altLang="en-US" sz="6600" dirty="0"/>
              <a:t>Nuclear Chemistry –</a:t>
            </a:r>
            <a:br>
              <a:rPr lang="en-US" altLang="en-US" sz="6600" dirty="0"/>
            </a:br>
            <a:r>
              <a:rPr lang="en-US" altLang="en-US" sz="6600" dirty="0"/>
              <a:t>Radioactive Decay</a:t>
            </a:r>
          </a:p>
        </p:txBody>
      </p:sp>
    </p:spTree>
    <p:extLst>
      <p:ext uri="{BB962C8B-B14F-4D97-AF65-F5344CB8AC3E}">
        <p14:creationId xmlns:p14="http://schemas.microsoft.com/office/powerpoint/2010/main" val="117862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49469" y="849616"/>
            <a:ext cx="11317014" cy="1143000"/>
          </a:xfrm>
        </p:spPr>
        <p:txBody>
          <a:bodyPr>
            <a:noAutofit/>
          </a:bodyPr>
          <a:lstStyle/>
          <a:p>
            <a:r>
              <a:rPr lang="en-US" altLang="en-US" sz="5400" dirty="0"/>
              <a:t>Rutherford discovered the different types of radiation</a:t>
            </a:r>
          </a:p>
        </p:txBody>
      </p:sp>
      <p:sp>
        <p:nvSpPr>
          <p:cNvPr id="12292" name="Text Box 4"/>
          <p:cNvSpPr txBox="1">
            <a:spLocks noChangeArrowheads="1"/>
          </p:cNvSpPr>
          <p:nvPr/>
        </p:nvSpPr>
        <p:spPr bwMode="auto">
          <a:xfrm>
            <a:off x="723899" y="2412846"/>
            <a:ext cx="10942583"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dirty="0"/>
              <a:t>Rutherford was the first to identify and name two different types of radiation given off when an atom of one element underwent transmutation and became an atom of another element.  The two types of radiation he found were:</a:t>
            </a:r>
          </a:p>
        </p:txBody>
      </p:sp>
      <p:sp>
        <p:nvSpPr>
          <p:cNvPr id="12293" name="Text Box 5"/>
          <p:cNvSpPr txBox="1">
            <a:spLocks noChangeArrowheads="1"/>
          </p:cNvSpPr>
          <p:nvPr/>
        </p:nvSpPr>
        <p:spPr bwMode="auto">
          <a:xfrm>
            <a:off x="3302876" y="4015770"/>
            <a:ext cx="54102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FontTx/>
              <a:buChar char="•"/>
            </a:pPr>
            <a:r>
              <a:rPr lang="en-US" altLang="en-US" sz="3600" b="1" dirty="0">
                <a:solidFill>
                  <a:srgbClr val="FF0000"/>
                </a:solidFill>
              </a:rPr>
              <a:t>The alpha particle (</a:t>
            </a:r>
            <a:r>
              <a:rPr lang="en-US" altLang="en-US" sz="3600" b="1" dirty="0">
                <a:solidFill>
                  <a:srgbClr val="FF0000"/>
                </a:solidFill>
                <a:latin typeface="Symbol" panose="05050102010706020507" pitchFamily="18" charset="2"/>
              </a:rPr>
              <a:t>a</a:t>
            </a:r>
            <a:r>
              <a:rPr lang="en-US" altLang="en-US" sz="3600" b="1" dirty="0">
                <a:solidFill>
                  <a:srgbClr val="FF0000"/>
                </a:solidFill>
              </a:rPr>
              <a:t>)</a:t>
            </a:r>
          </a:p>
          <a:p>
            <a:pPr algn="ctr">
              <a:spcBef>
                <a:spcPct val="50000"/>
              </a:spcBef>
              <a:buFontTx/>
              <a:buChar char="•"/>
            </a:pPr>
            <a:r>
              <a:rPr lang="en-US" altLang="en-US" sz="3600" b="1" dirty="0">
                <a:solidFill>
                  <a:srgbClr val="FF0000"/>
                </a:solidFill>
              </a:rPr>
              <a:t>The beta particle (</a:t>
            </a:r>
            <a:r>
              <a:rPr lang="en-US" altLang="en-US" sz="3600" b="1" dirty="0">
                <a:solidFill>
                  <a:srgbClr val="FF0000"/>
                </a:solidFill>
                <a:latin typeface="Symbol" panose="05050102010706020507" pitchFamily="18" charset="2"/>
              </a:rPr>
              <a:t>b</a:t>
            </a:r>
            <a:r>
              <a:rPr lang="en-US" altLang="en-US" sz="3600" b="1" dirty="0">
                <a:solidFill>
                  <a:srgbClr val="FF0000"/>
                </a:solidFill>
              </a:rPr>
              <a:t>)</a:t>
            </a:r>
          </a:p>
        </p:txBody>
      </p:sp>
      <p:sp>
        <p:nvSpPr>
          <p:cNvPr id="12294" name="Text Box 6"/>
          <p:cNvSpPr txBox="1">
            <a:spLocks noChangeArrowheads="1"/>
          </p:cNvSpPr>
          <p:nvPr/>
        </p:nvSpPr>
        <p:spPr bwMode="auto">
          <a:xfrm>
            <a:off x="1657349" y="5524136"/>
            <a:ext cx="90756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dirty="0"/>
              <a:t>A third type of radiation that was discovered later is called:</a:t>
            </a:r>
          </a:p>
        </p:txBody>
      </p:sp>
      <p:sp>
        <p:nvSpPr>
          <p:cNvPr id="12295" name="Text Box 7"/>
          <p:cNvSpPr txBox="1">
            <a:spLocks noChangeArrowheads="1"/>
          </p:cNvSpPr>
          <p:nvPr/>
        </p:nvSpPr>
        <p:spPr bwMode="auto">
          <a:xfrm>
            <a:off x="4133847" y="6002741"/>
            <a:ext cx="489979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altLang="en-US" sz="3600" b="1" dirty="0">
                <a:solidFill>
                  <a:srgbClr val="FF0000"/>
                </a:solidFill>
              </a:rPr>
              <a:t>Gamma radiation (</a:t>
            </a:r>
            <a:r>
              <a:rPr lang="en-US" altLang="en-US" sz="3600" b="1" dirty="0">
                <a:solidFill>
                  <a:srgbClr val="FF0000"/>
                </a:solidFill>
                <a:latin typeface="Symbol" panose="05050102010706020507" pitchFamily="18" charset="2"/>
              </a:rPr>
              <a:t>g</a:t>
            </a:r>
            <a:r>
              <a:rPr lang="en-US" altLang="en-US" sz="3600" b="1" dirty="0">
                <a:solidFill>
                  <a:srgbClr val="FF0000"/>
                </a:solidFill>
              </a:rPr>
              <a:t>)</a:t>
            </a:r>
          </a:p>
        </p:txBody>
      </p:sp>
    </p:spTree>
    <p:extLst>
      <p:ext uri="{BB962C8B-B14F-4D97-AF65-F5344CB8AC3E}">
        <p14:creationId xmlns:p14="http://schemas.microsoft.com/office/powerpoint/2010/main" val="279237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1229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41.media.tumblr.com/tumblr_m8gvq4vjN11r1dqvlo1_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284" y="726472"/>
            <a:ext cx="9019956" cy="572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53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The properties of the different types of radiation</a:t>
            </a:r>
          </a:p>
        </p:txBody>
      </p:sp>
      <p:sp>
        <p:nvSpPr>
          <p:cNvPr id="13316" name="Text Box 4"/>
          <p:cNvSpPr txBox="1">
            <a:spLocks noChangeArrowheads="1"/>
          </p:cNvSpPr>
          <p:nvPr/>
        </p:nvSpPr>
        <p:spPr bwMode="auto">
          <a:xfrm>
            <a:off x="609599" y="2365751"/>
            <a:ext cx="4987159"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The differences between the three types of radiation can be seen by passing them through an electric field.</a:t>
            </a:r>
          </a:p>
        </p:txBody>
      </p:sp>
      <p:graphicFrame>
        <p:nvGraphicFramePr>
          <p:cNvPr id="13317" name="Object 5"/>
          <p:cNvGraphicFramePr>
            <a:graphicFrameLocks noGrp="1" noChangeAspect="1"/>
          </p:cNvGraphicFramePr>
          <p:nvPr>
            <p:ph idx="1"/>
            <p:extLst>
              <p:ext uri="{D42A27DB-BD31-4B8C-83A1-F6EECF244321}">
                <p14:modId xmlns:p14="http://schemas.microsoft.com/office/powerpoint/2010/main" val="393632158"/>
              </p:ext>
            </p:extLst>
          </p:nvPr>
        </p:nvGraphicFramePr>
        <p:xfrm>
          <a:off x="6095999" y="2209800"/>
          <a:ext cx="4924097" cy="4296516"/>
        </p:xfrm>
        <a:graphic>
          <a:graphicData uri="http://schemas.openxmlformats.org/presentationml/2006/ole">
            <mc:AlternateContent xmlns:mc="http://schemas.openxmlformats.org/markup-compatibility/2006">
              <mc:Choice xmlns:v="urn:schemas-microsoft-com:vml" Requires="v">
                <p:oleObj spid="_x0000_s2075" name="Bitmap Image" r:id="rId3" imgW="3514286" imgH="3067478" progId="Paint.Picture">
                  <p:embed/>
                </p:oleObj>
              </mc:Choice>
              <mc:Fallback>
                <p:oleObj name="Bitmap Image" r:id="rId3" imgW="3514286" imgH="3067478"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9" y="2209800"/>
                        <a:ext cx="4924097" cy="429651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9932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99543" y="479575"/>
            <a:ext cx="10972800" cy="1066800"/>
          </a:xfrm>
        </p:spPr>
        <p:txBody>
          <a:bodyPr/>
          <a:lstStyle/>
          <a:p>
            <a:r>
              <a:rPr lang="en-US" altLang="en-US" dirty="0"/>
              <a:t>Characteristics of an alpha particle</a:t>
            </a:r>
          </a:p>
        </p:txBody>
      </p:sp>
      <p:graphicFrame>
        <p:nvGraphicFramePr>
          <p:cNvPr id="15364" name="Object 4"/>
          <p:cNvGraphicFramePr>
            <a:graphicFrameLocks noGrp="1" noChangeAspect="1"/>
          </p:cNvGraphicFramePr>
          <p:nvPr>
            <p:ph idx="1"/>
            <p:extLst>
              <p:ext uri="{D42A27DB-BD31-4B8C-83A1-F6EECF244321}">
                <p14:modId xmlns:p14="http://schemas.microsoft.com/office/powerpoint/2010/main" val="3221252374"/>
              </p:ext>
            </p:extLst>
          </p:nvPr>
        </p:nvGraphicFramePr>
        <p:xfrm>
          <a:off x="7598980" y="2098676"/>
          <a:ext cx="3686175" cy="3117850"/>
        </p:xfrm>
        <a:graphic>
          <a:graphicData uri="http://schemas.openxmlformats.org/presentationml/2006/ole">
            <mc:AlternateContent xmlns:mc="http://schemas.openxmlformats.org/markup-compatibility/2006">
              <mc:Choice xmlns:v="urn:schemas-microsoft-com:vml" Requires="v">
                <p:oleObj spid="_x0000_s3099" name="Bitmap Image" r:id="rId3" imgW="3457143" imgH="2924583" progId="Paint.Picture">
                  <p:embed/>
                </p:oleObj>
              </mc:Choice>
              <mc:Fallback>
                <p:oleObj name="Bitmap Image" r:id="rId3" imgW="3457143" imgH="2924583"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8980" y="2098676"/>
                        <a:ext cx="3686175" cy="311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6" name="Text Box 6"/>
          <p:cNvSpPr txBox="1">
            <a:spLocks noChangeArrowheads="1"/>
          </p:cNvSpPr>
          <p:nvPr/>
        </p:nvSpPr>
        <p:spPr bwMode="auto">
          <a:xfrm>
            <a:off x="859219" y="2084636"/>
            <a:ext cx="604607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The alpha particle (</a:t>
            </a:r>
            <a:r>
              <a:rPr lang="en-US" altLang="en-US" sz="3200" dirty="0">
                <a:latin typeface="Symbol" panose="05050102010706020507" pitchFamily="18" charset="2"/>
              </a:rPr>
              <a:t>a</a:t>
            </a:r>
            <a:r>
              <a:rPr lang="en-US" altLang="en-US" sz="3200" dirty="0"/>
              <a:t>) is deflected to some extent toward the negative plate.</a:t>
            </a:r>
          </a:p>
        </p:txBody>
      </p:sp>
      <p:sp>
        <p:nvSpPr>
          <p:cNvPr id="15368" name="Text Box 8"/>
          <p:cNvSpPr txBox="1">
            <a:spLocks noChangeArrowheads="1"/>
          </p:cNvSpPr>
          <p:nvPr/>
        </p:nvSpPr>
        <p:spPr bwMode="auto">
          <a:xfrm>
            <a:off x="859219" y="3692099"/>
            <a:ext cx="492672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This indicated that it is positively (+) charged and has a fairly large mass.</a:t>
            </a:r>
          </a:p>
        </p:txBody>
      </p:sp>
      <p:sp>
        <p:nvSpPr>
          <p:cNvPr id="15369" name="Text Box 9"/>
          <p:cNvSpPr txBox="1">
            <a:spLocks noChangeArrowheads="1"/>
          </p:cNvSpPr>
          <p:nvPr/>
        </p:nvSpPr>
        <p:spPr bwMode="auto">
          <a:xfrm>
            <a:off x="1545021" y="5633593"/>
            <a:ext cx="910195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200" b="1" dirty="0">
                <a:solidFill>
                  <a:srgbClr val="FF0000"/>
                </a:solidFill>
              </a:rPr>
              <a:t>Today we know that an </a:t>
            </a:r>
            <a:r>
              <a:rPr lang="en-US" altLang="en-US" sz="3200" b="1" dirty="0">
                <a:solidFill>
                  <a:srgbClr val="FF0000"/>
                </a:solidFill>
                <a:latin typeface="Symbol" panose="05050102010706020507" pitchFamily="18" charset="2"/>
              </a:rPr>
              <a:t>a</a:t>
            </a:r>
            <a:r>
              <a:rPr lang="en-US" altLang="en-US" sz="3200" b="1" dirty="0">
                <a:solidFill>
                  <a:srgbClr val="FF0000"/>
                </a:solidFill>
              </a:rPr>
              <a:t> particle is the same as the nucleus of a He atom.</a:t>
            </a:r>
          </a:p>
        </p:txBody>
      </p:sp>
    </p:spTree>
    <p:extLst>
      <p:ext uri="{BB962C8B-B14F-4D97-AF65-F5344CB8AC3E}">
        <p14:creationId xmlns:p14="http://schemas.microsoft.com/office/powerpoint/2010/main" val="127116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p:bldP spid="1536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encrypted-tbn2.gstatic.com/images?q=tbn:ANd9GcRwwUJ-bomQH0_GKM9tjfamTCGu-Z3tTWL_1tCZCRnNPQ2UW6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471" y="1309851"/>
            <a:ext cx="9299028" cy="4649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554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575966"/>
            <a:ext cx="10972800" cy="1066800"/>
          </a:xfrm>
        </p:spPr>
        <p:txBody>
          <a:bodyPr/>
          <a:lstStyle/>
          <a:p>
            <a:r>
              <a:rPr lang="en-US" altLang="en-US" dirty="0"/>
              <a:t>Characteristics of a beta particle</a:t>
            </a:r>
          </a:p>
        </p:txBody>
      </p:sp>
      <p:sp>
        <p:nvSpPr>
          <p:cNvPr id="18436" name="Text Box 4"/>
          <p:cNvSpPr txBox="1">
            <a:spLocks noChangeArrowheads="1"/>
          </p:cNvSpPr>
          <p:nvPr/>
        </p:nvSpPr>
        <p:spPr bwMode="auto">
          <a:xfrm>
            <a:off x="670034" y="1526053"/>
            <a:ext cx="5021318"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dirty="0"/>
              <a:t>The beta particle (</a:t>
            </a:r>
            <a:r>
              <a:rPr lang="en-US" altLang="en-US" sz="2800" dirty="0">
                <a:latin typeface="Symbol" panose="05050102010706020507" pitchFamily="18" charset="2"/>
              </a:rPr>
              <a:t>b</a:t>
            </a:r>
            <a:r>
              <a:rPr lang="en-US" altLang="en-US" sz="2800" dirty="0"/>
              <a:t>) is deflected toward the positive plate (+).  It is also deflected more than the </a:t>
            </a:r>
            <a:r>
              <a:rPr lang="en-US" altLang="en-US" sz="2800" dirty="0">
                <a:latin typeface="Symbol" panose="05050102010706020507" pitchFamily="18" charset="2"/>
              </a:rPr>
              <a:t>a</a:t>
            </a:r>
            <a:r>
              <a:rPr lang="en-US" altLang="en-US" sz="2800" dirty="0"/>
              <a:t> particle</a:t>
            </a:r>
          </a:p>
        </p:txBody>
      </p:sp>
      <p:sp>
        <p:nvSpPr>
          <p:cNvPr id="18437" name="Text Box 5"/>
          <p:cNvSpPr txBox="1">
            <a:spLocks noChangeArrowheads="1"/>
          </p:cNvSpPr>
          <p:nvPr/>
        </p:nvSpPr>
        <p:spPr bwMode="auto">
          <a:xfrm>
            <a:off x="670034" y="3685634"/>
            <a:ext cx="41148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dirty="0"/>
              <a:t>This indicates that it is negatively (-) charged and has a much smaller mass than the </a:t>
            </a:r>
            <a:r>
              <a:rPr lang="en-US" altLang="en-US" sz="2800" dirty="0">
                <a:latin typeface="Symbol" panose="05050102010706020507" pitchFamily="18" charset="2"/>
              </a:rPr>
              <a:t>a</a:t>
            </a:r>
            <a:r>
              <a:rPr lang="en-US" altLang="en-US" sz="2800" dirty="0"/>
              <a:t> particle.</a:t>
            </a:r>
          </a:p>
        </p:txBody>
      </p:sp>
      <p:sp>
        <p:nvSpPr>
          <p:cNvPr id="18438" name="Text Box 6"/>
          <p:cNvSpPr txBox="1">
            <a:spLocks noChangeArrowheads="1"/>
          </p:cNvSpPr>
          <p:nvPr/>
        </p:nvSpPr>
        <p:spPr bwMode="auto">
          <a:xfrm>
            <a:off x="2971800" y="5481959"/>
            <a:ext cx="6934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b="1">
                <a:solidFill>
                  <a:srgbClr val="FF0000"/>
                </a:solidFill>
              </a:rPr>
              <a:t>Today we know that a </a:t>
            </a:r>
            <a:r>
              <a:rPr lang="en-US" altLang="en-US" sz="3600" b="1">
                <a:solidFill>
                  <a:srgbClr val="FF0000"/>
                </a:solidFill>
                <a:latin typeface="Symbol" panose="05050102010706020507" pitchFamily="18" charset="2"/>
              </a:rPr>
              <a:t>b</a:t>
            </a:r>
            <a:r>
              <a:rPr lang="en-US" altLang="en-US" sz="3600" b="1">
                <a:solidFill>
                  <a:srgbClr val="FF0000"/>
                </a:solidFill>
              </a:rPr>
              <a:t> particle is the same as an electron.</a:t>
            </a:r>
          </a:p>
        </p:txBody>
      </p:sp>
      <p:graphicFrame>
        <p:nvGraphicFramePr>
          <p:cNvPr id="18440" name="Object 8"/>
          <p:cNvGraphicFramePr>
            <a:graphicFrameLocks noGrp="1" noChangeAspect="1"/>
          </p:cNvGraphicFramePr>
          <p:nvPr>
            <p:ph idx="1"/>
            <p:extLst>
              <p:ext uri="{D42A27DB-BD31-4B8C-83A1-F6EECF244321}">
                <p14:modId xmlns:p14="http://schemas.microsoft.com/office/powerpoint/2010/main" val="229142180"/>
              </p:ext>
            </p:extLst>
          </p:nvPr>
        </p:nvGraphicFramePr>
        <p:xfrm>
          <a:off x="6935514" y="1343968"/>
          <a:ext cx="4550979" cy="3995934"/>
        </p:xfrm>
        <a:graphic>
          <a:graphicData uri="http://schemas.openxmlformats.org/presentationml/2006/ole">
            <mc:AlternateContent xmlns:mc="http://schemas.openxmlformats.org/markup-compatibility/2006">
              <mc:Choice xmlns:v="urn:schemas-microsoft-com:vml" Requires="v">
                <p:oleObj spid="_x0000_s4123" name="Bitmap Image" r:id="rId3" imgW="3352381" imgH="2943636" progId="Paint.Picture">
                  <p:embed/>
                </p:oleObj>
              </mc:Choice>
              <mc:Fallback>
                <p:oleObj name="Bitmap Image" r:id="rId3" imgW="3352381" imgH="2943636"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5514" y="1343968"/>
                        <a:ext cx="4550979" cy="399593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99352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293131"/>
            <a:ext cx="7772400" cy="1143000"/>
          </a:xfrm>
        </p:spPr>
        <p:txBody>
          <a:bodyPr/>
          <a:lstStyle/>
          <a:p>
            <a:r>
              <a:rPr lang="en-US" altLang="en-US" dirty="0"/>
              <a:t>Characteristics of gamma radiation</a:t>
            </a:r>
          </a:p>
        </p:txBody>
      </p:sp>
      <p:sp>
        <p:nvSpPr>
          <p:cNvPr id="19459" name="Text Box 3"/>
          <p:cNvSpPr txBox="1">
            <a:spLocks noChangeArrowheads="1"/>
          </p:cNvSpPr>
          <p:nvPr/>
        </p:nvSpPr>
        <p:spPr bwMode="auto">
          <a:xfrm>
            <a:off x="533400" y="1430876"/>
            <a:ext cx="526831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Gamma radiation (</a:t>
            </a:r>
            <a:r>
              <a:rPr lang="en-US" altLang="en-US" sz="3200" dirty="0">
                <a:latin typeface="Symbol" panose="05050102010706020507" pitchFamily="18" charset="2"/>
              </a:rPr>
              <a:t>g</a:t>
            </a:r>
            <a:r>
              <a:rPr lang="en-US" altLang="en-US" sz="3200" dirty="0"/>
              <a:t>) is not deflected toward either the positive (+) or negative (-) plate.  </a:t>
            </a:r>
          </a:p>
        </p:txBody>
      </p:sp>
      <p:sp>
        <p:nvSpPr>
          <p:cNvPr id="19460" name="Text Box 4"/>
          <p:cNvSpPr txBox="1">
            <a:spLocks noChangeArrowheads="1"/>
          </p:cNvSpPr>
          <p:nvPr/>
        </p:nvSpPr>
        <p:spPr bwMode="auto">
          <a:xfrm>
            <a:off x="533400" y="3839271"/>
            <a:ext cx="3810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t>This indicates that it has no charge.</a:t>
            </a:r>
          </a:p>
        </p:txBody>
      </p:sp>
      <p:sp>
        <p:nvSpPr>
          <p:cNvPr id="19461" name="Text Box 5"/>
          <p:cNvSpPr txBox="1">
            <a:spLocks noChangeArrowheads="1"/>
          </p:cNvSpPr>
          <p:nvPr/>
        </p:nvSpPr>
        <p:spPr bwMode="auto">
          <a:xfrm>
            <a:off x="2004848" y="5097416"/>
            <a:ext cx="848710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200" b="1" dirty="0">
                <a:solidFill>
                  <a:srgbClr val="FF0000"/>
                </a:solidFill>
              </a:rPr>
              <a:t>Today we know that gamma rays are a type of electromagnetic radiation made up of photons (packets of energy).</a:t>
            </a:r>
          </a:p>
        </p:txBody>
      </p:sp>
      <p:graphicFrame>
        <p:nvGraphicFramePr>
          <p:cNvPr id="19464" name="Object 8"/>
          <p:cNvGraphicFramePr>
            <a:graphicFrameLocks noGrp="1" noChangeAspect="1"/>
          </p:cNvGraphicFramePr>
          <p:nvPr>
            <p:ph idx="1"/>
          </p:nvPr>
        </p:nvGraphicFramePr>
        <p:xfrm>
          <a:off x="6248400" y="1371601"/>
          <a:ext cx="3657600" cy="3432175"/>
        </p:xfrm>
        <a:graphic>
          <a:graphicData uri="http://schemas.openxmlformats.org/presentationml/2006/ole">
            <mc:AlternateContent xmlns:mc="http://schemas.openxmlformats.org/markup-compatibility/2006">
              <mc:Choice xmlns:v="urn:schemas-microsoft-com:vml" Requires="v">
                <p:oleObj spid="_x0000_s5147" name="Bitmap Image" r:id="rId3" imgW="3390476" imgH="3180952" progId="Paint.Picture">
                  <p:embed/>
                </p:oleObj>
              </mc:Choice>
              <mc:Fallback>
                <p:oleObj name="Bitmap Image" r:id="rId3" imgW="3390476" imgH="318095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371601"/>
                        <a:ext cx="3657600"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9786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07792" y="832945"/>
            <a:ext cx="11316767" cy="5205248"/>
          </a:xfrm>
          <a:prstGeom prst="rect">
            <a:avLst/>
          </a:prstGeom>
        </p:spPr>
      </p:pic>
    </p:spTree>
    <p:extLst>
      <p:ext uri="{BB962C8B-B14F-4D97-AF65-F5344CB8AC3E}">
        <p14:creationId xmlns:p14="http://schemas.microsoft.com/office/powerpoint/2010/main" val="102174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54" name="Picture 10" descr="Illustration of text description of penetrating power of radiation ty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681" y="992571"/>
            <a:ext cx="9217573" cy="5782861"/>
          </a:xfrm>
          <a:prstGeom prst="rect">
            <a:avLst/>
          </a:prstGeom>
          <a:noFill/>
          <a:extLst>
            <a:ext uri="{909E8E84-426E-40DD-AFC4-6F175D3DCCD1}">
              <a14:hiddenFill xmlns:a14="http://schemas.microsoft.com/office/drawing/2010/main">
                <a:solidFill>
                  <a:srgbClr val="FFFFFF"/>
                </a:solidFill>
              </a14:hiddenFill>
            </a:ext>
          </a:extLst>
        </p:spPr>
      </p:pic>
      <p:sp>
        <p:nvSpPr>
          <p:cNvPr id="108555" name="Text Box 11"/>
          <p:cNvSpPr txBox="1">
            <a:spLocks noChangeArrowheads="1"/>
          </p:cNvSpPr>
          <p:nvPr/>
        </p:nvSpPr>
        <p:spPr bwMode="auto">
          <a:xfrm>
            <a:off x="6477000" y="5638800"/>
            <a:ext cx="2819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1400"/>
              <a:t>www.epa.gov</a:t>
            </a:r>
          </a:p>
        </p:txBody>
      </p:sp>
    </p:spTree>
    <p:extLst>
      <p:ext uri="{BB962C8B-B14F-4D97-AF65-F5344CB8AC3E}">
        <p14:creationId xmlns:p14="http://schemas.microsoft.com/office/powerpoint/2010/main" val="357657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609600" y="559676"/>
            <a:ext cx="10972800" cy="1066800"/>
          </a:xfrm>
        </p:spPr>
        <p:txBody>
          <a:bodyPr/>
          <a:lstStyle/>
          <a:p>
            <a:r>
              <a:rPr lang="en-US" altLang="en-US" dirty="0"/>
              <a:t>Penetrating power of radiation</a:t>
            </a:r>
          </a:p>
        </p:txBody>
      </p:sp>
      <p:sp>
        <p:nvSpPr>
          <p:cNvPr id="107523" name="Rectangle 3"/>
          <p:cNvSpPr>
            <a:spLocks noGrp="1" noChangeArrowheads="1"/>
          </p:cNvSpPr>
          <p:nvPr>
            <p:ph type="body" idx="1"/>
          </p:nvPr>
        </p:nvSpPr>
        <p:spPr>
          <a:xfrm>
            <a:off x="609600" y="1626476"/>
            <a:ext cx="10972800" cy="4948060"/>
          </a:xfrm>
        </p:spPr>
        <p:txBody>
          <a:bodyPr>
            <a:normAutofit/>
          </a:bodyPr>
          <a:lstStyle/>
          <a:p>
            <a:pPr>
              <a:lnSpc>
                <a:spcPct val="90000"/>
              </a:lnSpc>
              <a:buFontTx/>
              <a:buNone/>
            </a:pPr>
            <a:r>
              <a:rPr lang="en-US" altLang="en-US" dirty="0"/>
              <a:t>The ability of radioactive particles to pass through air and other materials is inversely related to their mass</a:t>
            </a:r>
            <a:r>
              <a:rPr lang="en-US" altLang="en-US" dirty="0" smtClean="0"/>
              <a:t>.</a:t>
            </a:r>
          </a:p>
          <a:p>
            <a:pPr>
              <a:lnSpc>
                <a:spcPct val="90000"/>
              </a:lnSpc>
              <a:buFontTx/>
              <a:buNone/>
            </a:pPr>
            <a:endParaRPr lang="en-US" altLang="en-US" dirty="0"/>
          </a:p>
          <a:p>
            <a:pPr>
              <a:lnSpc>
                <a:spcPct val="90000"/>
              </a:lnSpc>
            </a:pPr>
            <a:r>
              <a:rPr lang="en-US" altLang="en-US" b="1" dirty="0">
                <a:solidFill>
                  <a:srgbClr val="FF0000"/>
                </a:solidFill>
              </a:rPr>
              <a:t>Alpha particles</a:t>
            </a:r>
            <a:r>
              <a:rPr lang="en-US" altLang="en-US" dirty="0"/>
              <a:t> – the least penetrating,  they travel only a few centimeters through air.  They can be stopped by a single sheet of paper.</a:t>
            </a:r>
          </a:p>
          <a:p>
            <a:pPr>
              <a:lnSpc>
                <a:spcPct val="90000"/>
              </a:lnSpc>
              <a:buFontTx/>
              <a:buNone/>
            </a:pPr>
            <a:endParaRPr lang="en-US" altLang="en-US" dirty="0"/>
          </a:p>
          <a:p>
            <a:pPr>
              <a:lnSpc>
                <a:spcPct val="90000"/>
              </a:lnSpc>
            </a:pPr>
            <a:r>
              <a:rPr lang="en-US" altLang="en-US" b="1" dirty="0">
                <a:solidFill>
                  <a:srgbClr val="FF0000"/>
                </a:solidFill>
              </a:rPr>
              <a:t>Beta particles</a:t>
            </a:r>
            <a:r>
              <a:rPr lang="en-US" altLang="en-US" dirty="0"/>
              <a:t> – more penetrating, they travel several meters through air.  They can be stopped by a sheet of Al or plastic.</a:t>
            </a:r>
          </a:p>
          <a:p>
            <a:pPr>
              <a:lnSpc>
                <a:spcPct val="90000"/>
              </a:lnSpc>
              <a:buFontTx/>
              <a:buNone/>
            </a:pPr>
            <a:endParaRPr lang="en-US" altLang="en-US" dirty="0"/>
          </a:p>
          <a:p>
            <a:pPr>
              <a:lnSpc>
                <a:spcPct val="90000"/>
              </a:lnSpc>
            </a:pPr>
            <a:r>
              <a:rPr lang="en-US" altLang="en-US" b="1" dirty="0">
                <a:solidFill>
                  <a:srgbClr val="FF0000"/>
                </a:solidFill>
              </a:rPr>
              <a:t>Gamma Rays</a:t>
            </a:r>
            <a:r>
              <a:rPr lang="en-US" altLang="en-US" dirty="0"/>
              <a:t> – most penetrating, thick sheets of lead or concrete are required to stop gamma rays.</a:t>
            </a:r>
          </a:p>
          <a:p>
            <a:pPr>
              <a:lnSpc>
                <a:spcPct val="90000"/>
              </a:lnSpc>
            </a:pPr>
            <a:endParaRPr lang="en-US" altLang="en-US" sz="2000" dirty="0"/>
          </a:p>
        </p:txBody>
      </p:sp>
    </p:spTree>
    <p:extLst>
      <p:ext uri="{BB962C8B-B14F-4D97-AF65-F5344CB8AC3E}">
        <p14:creationId xmlns:p14="http://schemas.microsoft.com/office/powerpoint/2010/main" val="303316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20869" y="550506"/>
            <a:ext cx="10972800" cy="1066800"/>
          </a:xfrm>
        </p:spPr>
        <p:txBody>
          <a:bodyPr>
            <a:normAutofit/>
          </a:bodyPr>
          <a:lstStyle/>
          <a:p>
            <a:r>
              <a:rPr lang="en-US" altLang="en-US" sz="5400" dirty="0"/>
              <a:t>The discovery of radiation</a:t>
            </a:r>
          </a:p>
        </p:txBody>
      </p:sp>
      <p:sp>
        <p:nvSpPr>
          <p:cNvPr id="5124" name="Text Box 4"/>
          <p:cNvSpPr txBox="1">
            <a:spLocks noChangeArrowheads="1"/>
          </p:cNvSpPr>
          <p:nvPr/>
        </p:nvSpPr>
        <p:spPr bwMode="auto">
          <a:xfrm>
            <a:off x="609599" y="2072670"/>
            <a:ext cx="807720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In 1896 Henri Becquerel made an important discovery.</a:t>
            </a:r>
          </a:p>
        </p:txBody>
      </p:sp>
      <p:sp>
        <p:nvSpPr>
          <p:cNvPr id="5125" name="Text Box 5"/>
          <p:cNvSpPr txBox="1">
            <a:spLocks noChangeArrowheads="1"/>
          </p:cNvSpPr>
          <p:nvPr/>
        </p:nvSpPr>
        <p:spPr bwMode="auto">
          <a:xfrm>
            <a:off x="609599" y="3192132"/>
            <a:ext cx="9354208"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He accidentally had placed a piece of uranium ore on top of an unexposed photographic plate.  Later, when the plate was developed, the image of the rock was found on the plate.</a:t>
            </a:r>
          </a:p>
        </p:txBody>
      </p:sp>
      <p:pic>
        <p:nvPicPr>
          <p:cNvPr id="5127" name="Picture 7" descr="redir?src=image&amp;clickedItemURN=http%3A%2F%2Fwww"/>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677400" y="857997"/>
            <a:ext cx="2144384" cy="31151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9" name="Text Box 9"/>
          <p:cNvSpPr txBox="1">
            <a:spLocks noChangeArrowheads="1"/>
          </p:cNvSpPr>
          <p:nvPr/>
        </p:nvSpPr>
        <p:spPr bwMode="auto">
          <a:xfrm>
            <a:off x="609599" y="5364597"/>
            <a:ext cx="1086769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Based on further experiments, he concluded that the plate had been exposed by rays given off by the uranium.</a:t>
            </a:r>
          </a:p>
        </p:txBody>
      </p:sp>
    </p:spTree>
    <p:extLst>
      <p:ext uri="{BB962C8B-B14F-4D97-AF65-F5344CB8AC3E}">
        <p14:creationId xmlns:p14="http://schemas.microsoft.com/office/powerpoint/2010/main" val="249938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dirty="0"/>
              <a:t>Where does the radiation come from?</a:t>
            </a:r>
          </a:p>
        </p:txBody>
      </p:sp>
      <p:sp>
        <p:nvSpPr>
          <p:cNvPr id="21508" name="Text Box 4"/>
          <p:cNvSpPr txBox="1">
            <a:spLocks noChangeArrowheads="1"/>
          </p:cNvSpPr>
          <p:nvPr/>
        </p:nvSpPr>
        <p:spPr bwMode="auto">
          <a:xfrm>
            <a:off x="646385" y="2209800"/>
            <a:ext cx="10673255"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Rutherford suggested that the radiation resulted from the </a:t>
            </a:r>
            <a:r>
              <a:rPr lang="en-US" altLang="en-US" sz="3200" b="1" dirty="0"/>
              <a:t>breakdown of the nucleus of an atom</a:t>
            </a:r>
            <a:r>
              <a:rPr lang="en-US" altLang="en-US" sz="3200" dirty="0"/>
              <a:t>, resulting in radiation being given off, and the nucleus of the atom changing into a new element.</a:t>
            </a:r>
          </a:p>
        </p:txBody>
      </p:sp>
      <p:sp>
        <p:nvSpPr>
          <p:cNvPr id="21509" name="Text Box 5"/>
          <p:cNvSpPr txBox="1">
            <a:spLocks noChangeArrowheads="1"/>
          </p:cNvSpPr>
          <p:nvPr/>
        </p:nvSpPr>
        <p:spPr bwMode="auto">
          <a:xfrm>
            <a:off x="2781300" y="4289286"/>
            <a:ext cx="6629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For instance, the fact that U-238 undergoes alpha decay (emits an </a:t>
            </a:r>
            <a:r>
              <a:rPr lang="en-US" altLang="en-US" dirty="0">
                <a:latin typeface="Symbol" panose="05050102010706020507" pitchFamily="18" charset="2"/>
              </a:rPr>
              <a:t>a</a:t>
            </a:r>
            <a:r>
              <a:rPr lang="en-US" altLang="en-US" dirty="0"/>
              <a:t> particle) can be shown by this reaction:</a:t>
            </a:r>
          </a:p>
        </p:txBody>
      </p:sp>
      <p:graphicFrame>
        <p:nvGraphicFramePr>
          <p:cNvPr id="21510" name="Object 6"/>
          <p:cNvGraphicFramePr>
            <a:graphicFrameLocks noGrp="1" noChangeAspect="1"/>
          </p:cNvGraphicFramePr>
          <p:nvPr>
            <p:ph idx="1"/>
          </p:nvPr>
        </p:nvGraphicFramePr>
        <p:xfrm>
          <a:off x="3962400" y="4953000"/>
          <a:ext cx="4267200" cy="985838"/>
        </p:xfrm>
        <a:graphic>
          <a:graphicData uri="http://schemas.openxmlformats.org/presentationml/2006/ole">
            <mc:AlternateContent xmlns:mc="http://schemas.openxmlformats.org/markup-compatibility/2006">
              <mc:Choice xmlns:v="urn:schemas-microsoft-com:vml" Requires="v">
                <p:oleObj spid="_x0000_s7195" name="Bitmap Image" r:id="rId3" imgW="2886478" imgH="666667" progId="Paint.Picture">
                  <p:embed/>
                </p:oleObj>
              </mc:Choice>
              <mc:Fallback>
                <p:oleObj name="Bitmap Image" r:id="rId3" imgW="2886478" imgH="666667"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4953000"/>
                        <a:ext cx="4267200" cy="98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7526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5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0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Revise your definition of radioactivity again.</a:t>
            </a:r>
            <a:endParaRPr lang="en-US" dirty="0"/>
          </a:p>
        </p:txBody>
      </p:sp>
    </p:spTree>
    <p:extLst>
      <p:ext uri="{BB962C8B-B14F-4D97-AF65-F5344CB8AC3E}">
        <p14:creationId xmlns:p14="http://schemas.microsoft.com/office/powerpoint/2010/main" val="22729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600" y="417786"/>
            <a:ext cx="10972800" cy="1066800"/>
          </a:xfrm>
        </p:spPr>
        <p:txBody>
          <a:bodyPr/>
          <a:lstStyle/>
          <a:p>
            <a:pPr algn="ctr" eaLnBrk="1" hangingPunct="1">
              <a:defRPr/>
            </a:pPr>
            <a:r>
              <a:rPr lang="en-US" altLang="en-US" dirty="0"/>
              <a:t>What do we mean by Radioactivity?</a:t>
            </a:r>
          </a:p>
        </p:txBody>
      </p:sp>
      <p:sp>
        <p:nvSpPr>
          <p:cNvPr id="6147" name="Text Box 12"/>
          <p:cNvSpPr txBox="1">
            <a:spLocks noChangeArrowheads="1"/>
          </p:cNvSpPr>
          <p:nvPr/>
        </p:nvSpPr>
        <p:spPr bwMode="auto">
          <a:xfrm>
            <a:off x="740979" y="1405756"/>
            <a:ext cx="10841421" cy="5262979"/>
          </a:xfrm>
          <a:prstGeom prst="rect">
            <a:avLst/>
          </a:prstGeom>
          <a:solidFill>
            <a:srgbClr val="FFCC66"/>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ct val="20000"/>
              </a:spcBef>
              <a:buClr>
                <a:schemeClr val="tx2"/>
              </a:buClr>
              <a:buSzPct val="75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Radioactive decay</a:t>
            </a:r>
            <a:r>
              <a:rPr kumimoji="1"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is the process in which an </a:t>
            </a:r>
            <a:r>
              <a:rPr kumimoji="1" lang="en-US" altLang="en-US" sz="32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unstable</a:t>
            </a:r>
            <a:r>
              <a:rPr kumimoji="1"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1" lang="en-US" alt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atomic nucleus</a:t>
            </a:r>
            <a:r>
              <a:rPr kumimoji="1"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loses energy by </a:t>
            </a:r>
            <a:r>
              <a:rPr kumimoji="1" lang="en-US" alt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emitting radiation</a:t>
            </a:r>
            <a:r>
              <a:rPr kumimoji="1"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in the form of </a:t>
            </a:r>
            <a:r>
              <a:rPr kumimoji="1" lang="en-US" alt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particles or electromagnetic waves</a:t>
            </a:r>
            <a:r>
              <a:rPr kumimoji="1"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There are numerous types of radioactive decay.  The general idea:</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An unstable nucleus releases energy to become more stable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200" b="0" i="0" u="none" strike="noStrike" kern="1200" cap="none" spc="0" normalizeH="0" baseline="0" noProof="0" dirty="0">
              <a:ln>
                <a:noFill/>
              </a:ln>
              <a:solidFill>
                <a:srgbClr val="E2DFCC"/>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6836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dirty="0"/>
              <a:t>Where does the radiation come from?</a:t>
            </a:r>
          </a:p>
        </p:txBody>
      </p:sp>
      <p:sp>
        <p:nvSpPr>
          <p:cNvPr id="21508" name="Text Box 4"/>
          <p:cNvSpPr txBox="1">
            <a:spLocks noChangeArrowheads="1"/>
          </p:cNvSpPr>
          <p:nvPr/>
        </p:nvSpPr>
        <p:spPr bwMode="auto">
          <a:xfrm>
            <a:off x="646385" y="2209800"/>
            <a:ext cx="10673255"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mn-ea"/>
                <a:cs typeface="+mn-cs"/>
              </a:rPr>
              <a:t>Rutherford suggested that the radiation resulted from the </a:t>
            </a:r>
            <a:r>
              <a:rPr kumimoji="0" lang="en-US" altLang="en-US" sz="3200" b="1" i="0" u="none" strike="noStrike" kern="1200" cap="none" spc="0" normalizeH="0" baseline="0" noProof="0" dirty="0">
                <a:ln>
                  <a:noFill/>
                </a:ln>
                <a:solidFill>
                  <a:prstClr val="black"/>
                </a:solidFill>
                <a:effectLst/>
                <a:uLnTx/>
                <a:uFillTx/>
                <a:latin typeface="Calibri" panose="020F0502020204030204"/>
                <a:ea typeface="+mn-ea"/>
                <a:cs typeface="+mn-cs"/>
              </a:rPr>
              <a:t>breakdown of the nucleus of an atom</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mn-ea"/>
                <a:cs typeface="+mn-cs"/>
              </a:rPr>
              <a:t>, resulting in radiation being given off, and the nucleus of the atom changing into a new element.</a:t>
            </a:r>
          </a:p>
        </p:txBody>
      </p:sp>
      <p:sp>
        <p:nvSpPr>
          <p:cNvPr id="21509" name="Text Box 5"/>
          <p:cNvSpPr txBox="1">
            <a:spLocks noChangeArrowheads="1"/>
          </p:cNvSpPr>
          <p:nvPr/>
        </p:nvSpPr>
        <p:spPr bwMode="auto">
          <a:xfrm>
            <a:off x="2781300" y="4289286"/>
            <a:ext cx="6629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 instance, the fact that U-238 undergoes alpha decay (emits an </a:t>
            </a:r>
            <a:r>
              <a:rPr kumimoji="0" lang="en-US" altLang="en-US" sz="1800" b="0" i="0" u="none" strike="noStrike" kern="1200" cap="none" spc="0" normalizeH="0" baseline="0" noProof="0" dirty="0">
                <a:ln>
                  <a:noFill/>
                </a:ln>
                <a:solidFill>
                  <a:prstClr val="black"/>
                </a:solidFill>
                <a:effectLst/>
                <a:uLnTx/>
                <a:uFillTx/>
                <a:latin typeface="Symbol" panose="05050102010706020507" pitchFamily="18" charset="2"/>
                <a:ea typeface="+mn-ea"/>
                <a:cs typeface="+mn-cs"/>
              </a:rPr>
              <a:t>a</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 particle) can be shown by this reaction:</a:t>
            </a:r>
          </a:p>
        </p:txBody>
      </p:sp>
      <p:graphicFrame>
        <p:nvGraphicFramePr>
          <p:cNvPr id="21510" name="Object 6"/>
          <p:cNvGraphicFramePr>
            <a:graphicFrameLocks noGrp="1" noChangeAspect="1"/>
          </p:cNvGraphicFramePr>
          <p:nvPr>
            <p:ph idx="1"/>
          </p:nvPr>
        </p:nvGraphicFramePr>
        <p:xfrm>
          <a:off x="3962400" y="4953000"/>
          <a:ext cx="4267200" cy="985838"/>
        </p:xfrm>
        <a:graphic>
          <a:graphicData uri="http://schemas.openxmlformats.org/presentationml/2006/ole">
            <mc:AlternateContent xmlns:mc="http://schemas.openxmlformats.org/markup-compatibility/2006">
              <mc:Choice xmlns:v="urn:schemas-microsoft-com:vml" Requires="v">
                <p:oleObj spid="_x0000_s8197" name="Bitmap Image" r:id="rId3" imgW="2886478" imgH="666667" progId="Paint.Picture">
                  <p:embed/>
                </p:oleObj>
              </mc:Choice>
              <mc:Fallback>
                <p:oleObj name="Bitmap Image" r:id="rId3" imgW="2886478" imgH="666667" progId="Paint.Picture">
                  <p:embed/>
                  <p:pic>
                    <p:nvPicPr>
                      <p:cNvPr id="2151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4953000"/>
                        <a:ext cx="4267200" cy="98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2088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5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0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04800" y="551767"/>
            <a:ext cx="10972800" cy="1066800"/>
          </a:xfrm>
        </p:spPr>
        <p:txBody>
          <a:bodyPr/>
          <a:lstStyle/>
          <a:p>
            <a:r>
              <a:rPr lang="en-US" altLang="en-US" dirty="0"/>
              <a:t>Balanced nuclear equations</a:t>
            </a:r>
          </a:p>
        </p:txBody>
      </p:sp>
      <p:graphicFrame>
        <p:nvGraphicFramePr>
          <p:cNvPr id="36870" name="Object 6"/>
          <p:cNvGraphicFramePr>
            <a:graphicFrameLocks noGrp="1" noChangeAspect="1"/>
          </p:cNvGraphicFramePr>
          <p:nvPr>
            <p:ph sz="half" idx="1"/>
            <p:extLst/>
          </p:nvPr>
        </p:nvGraphicFramePr>
        <p:xfrm>
          <a:off x="6637102" y="4746994"/>
          <a:ext cx="4398759" cy="1686921"/>
        </p:xfrm>
        <a:graphic>
          <a:graphicData uri="http://schemas.openxmlformats.org/presentationml/2006/ole">
            <mc:AlternateContent xmlns:mc="http://schemas.openxmlformats.org/markup-compatibility/2006">
              <mc:Choice xmlns:v="urn:schemas-microsoft-com:vml" Requires="v">
                <p:oleObj spid="_x0000_s9224" name="Bitmap Image" r:id="rId3" imgW="3600000" imgH="1380952" progId="Paint.Picture">
                  <p:embed/>
                </p:oleObj>
              </mc:Choice>
              <mc:Fallback>
                <p:oleObj name="Bitmap Image" r:id="rId3" imgW="3600000" imgH="1380952" progId="Paint.Picture">
                  <p:embed/>
                  <p:pic>
                    <p:nvPicPr>
                      <p:cNvPr id="3687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7102" y="4746994"/>
                        <a:ext cx="4398759" cy="1686921"/>
                      </a:xfrm>
                      <a:prstGeom prst="rect">
                        <a:avLst/>
                      </a:prstGeom>
                      <a:noFill/>
                      <a:ln>
                        <a:noFill/>
                      </a:ln>
                      <a:effectLst/>
                    </p:spPr>
                  </p:pic>
                </p:oleObj>
              </mc:Fallback>
            </mc:AlternateContent>
          </a:graphicData>
        </a:graphic>
      </p:graphicFrame>
      <p:sp>
        <p:nvSpPr>
          <p:cNvPr id="36868" name="Text Box 4"/>
          <p:cNvSpPr txBox="1">
            <a:spLocks noChangeArrowheads="1"/>
          </p:cNvSpPr>
          <p:nvPr/>
        </p:nvSpPr>
        <p:spPr bwMode="auto">
          <a:xfrm>
            <a:off x="304800" y="1581875"/>
            <a:ext cx="1126709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alibri" panose="020F0502020204030204"/>
                <a:ea typeface="+mn-ea"/>
                <a:cs typeface="+mn-cs"/>
              </a:rPr>
              <a:t>Nuclear reactions can be represented by equations.  These reactions are governed by two “laws”:</a:t>
            </a:r>
          </a:p>
        </p:txBody>
      </p:sp>
      <p:sp>
        <p:nvSpPr>
          <p:cNvPr id="36869" name="Text Box 5"/>
          <p:cNvSpPr txBox="1">
            <a:spLocks noChangeArrowheads="1"/>
          </p:cNvSpPr>
          <p:nvPr/>
        </p:nvSpPr>
        <p:spPr bwMode="auto">
          <a:xfrm>
            <a:off x="688426" y="2979769"/>
            <a:ext cx="1088346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0" i="0" u="none" strike="noStrike" kern="1200" cap="none" spc="0" normalizeH="0" baseline="0" noProof="0" dirty="0">
                <a:ln>
                  <a:noFill/>
                </a:ln>
                <a:solidFill>
                  <a:srgbClr val="FF0000"/>
                </a:solidFill>
                <a:effectLst/>
                <a:uLnTx/>
                <a:uFillTx/>
                <a:latin typeface="Calibri" panose="020F0502020204030204"/>
                <a:ea typeface="+mn-ea"/>
                <a:cs typeface="+mn-cs"/>
              </a:rPr>
              <a:t>The law of conservation of mass number</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mn-ea"/>
                <a:cs typeface="+mn-cs"/>
              </a:rPr>
              <a:t> – the sum of the mass numbers on the reactant sides must be equal to the sum of the mass numbers on the product side.</a:t>
            </a:r>
          </a:p>
        </p:txBody>
      </p:sp>
      <p:graphicFrame>
        <p:nvGraphicFramePr>
          <p:cNvPr id="36872" name="Object 8"/>
          <p:cNvGraphicFramePr>
            <a:graphicFrameLocks noGrp="1" noChangeAspect="1"/>
          </p:cNvGraphicFramePr>
          <p:nvPr>
            <p:ph sz="half" idx="2"/>
            <p:extLst/>
          </p:nvPr>
        </p:nvGraphicFramePr>
        <p:xfrm>
          <a:off x="1236949" y="4549429"/>
          <a:ext cx="4701396" cy="1978504"/>
        </p:xfrm>
        <a:graphic>
          <a:graphicData uri="http://schemas.openxmlformats.org/presentationml/2006/ole">
            <mc:AlternateContent xmlns:mc="http://schemas.openxmlformats.org/markup-compatibility/2006">
              <mc:Choice xmlns:v="urn:schemas-microsoft-com:vml" Requires="v">
                <p:oleObj spid="_x0000_s9225" name="Bitmap Image" r:id="rId5" imgW="3191320" imgH="1343212" progId="Paint.Picture">
                  <p:embed/>
                </p:oleObj>
              </mc:Choice>
              <mc:Fallback>
                <p:oleObj name="Bitmap Image" r:id="rId5" imgW="3191320" imgH="1343212" progId="Paint.Picture">
                  <p:embed/>
                  <p:pic>
                    <p:nvPicPr>
                      <p:cNvPr id="36872"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6949" y="4549429"/>
                        <a:ext cx="4701396" cy="197850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58412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8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36870"/>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68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46" name="Object 10"/>
          <p:cNvGraphicFramePr>
            <a:graphicFrameLocks noGrp="1" noChangeAspect="1"/>
          </p:cNvGraphicFramePr>
          <p:nvPr>
            <p:ph sz="half" idx="1"/>
            <p:extLst/>
          </p:nvPr>
        </p:nvGraphicFramePr>
        <p:xfrm>
          <a:off x="5465380" y="2829009"/>
          <a:ext cx="6045560" cy="2318845"/>
        </p:xfrm>
        <a:graphic>
          <a:graphicData uri="http://schemas.openxmlformats.org/presentationml/2006/ole">
            <mc:AlternateContent xmlns:mc="http://schemas.openxmlformats.org/markup-compatibility/2006">
              <mc:Choice xmlns:v="urn:schemas-microsoft-com:vml" Requires="v">
                <p:oleObj spid="_x0000_s10248" name="Bitmap Image" r:id="rId3" imgW="3476190" imgH="1333333" progId="Paint.Picture">
                  <p:embed/>
                </p:oleObj>
              </mc:Choice>
              <mc:Fallback>
                <p:oleObj name="Bitmap Image" r:id="rId3" imgW="3476190" imgH="1333333" progId="Paint.Picture">
                  <p:embed/>
                  <p:pic>
                    <p:nvPicPr>
                      <p:cNvPr id="39946"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5380" y="2829009"/>
                        <a:ext cx="6045560" cy="2318845"/>
                      </a:xfrm>
                      <a:prstGeom prst="rect">
                        <a:avLst/>
                      </a:prstGeom>
                      <a:noFill/>
                      <a:ln>
                        <a:noFill/>
                      </a:ln>
                      <a:effectLst/>
                    </p:spPr>
                  </p:pic>
                </p:oleObj>
              </mc:Fallback>
            </mc:AlternateContent>
          </a:graphicData>
        </a:graphic>
      </p:graphicFrame>
      <p:sp>
        <p:nvSpPr>
          <p:cNvPr id="39941" name="Text Box 5"/>
          <p:cNvSpPr txBox="1">
            <a:spLocks noChangeArrowheads="1"/>
          </p:cNvSpPr>
          <p:nvPr/>
        </p:nvSpPr>
        <p:spPr bwMode="auto">
          <a:xfrm>
            <a:off x="599090" y="1074683"/>
            <a:ext cx="1108315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600" b="0" i="0" u="none" strike="noStrike" kern="1200" cap="none" spc="0" normalizeH="0" baseline="0" noProof="0" dirty="0">
                <a:ln>
                  <a:noFill/>
                </a:ln>
                <a:solidFill>
                  <a:srgbClr val="FF0000"/>
                </a:solidFill>
                <a:effectLst/>
                <a:uLnTx/>
                <a:uFillTx/>
                <a:latin typeface="Calibri" panose="020F0502020204030204"/>
                <a:ea typeface="+mn-ea"/>
                <a:cs typeface="+mn-cs"/>
              </a:rPr>
              <a:t>The law of conservation of charge (atomic #) </a:t>
            </a:r>
            <a:r>
              <a:rPr kumimoji="0" lang="en-US" altLang="en-US" sz="3600" b="0" i="0" u="none" strike="noStrike" kern="1200" cap="none" spc="0" normalizeH="0" baseline="0" noProof="0" dirty="0">
                <a:ln>
                  <a:noFill/>
                </a:ln>
                <a:solidFill>
                  <a:prstClr val="black"/>
                </a:solidFill>
                <a:effectLst/>
                <a:uLnTx/>
                <a:uFillTx/>
                <a:latin typeface="Calibri" panose="020F0502020204030204"/>
                <a:ea typeface="+mn-ea"/>
                <a:cs typeface="+mn-cs"/>
              </a:rPr>
              <a:t> – the sum of the atomic numbers on the reactant sides must be equal to the sum of the atomic numbers on the product side.</a:t>
            </a:r>
          </a:p>
        </p:txBody>
      </p:sp>
      <p:graphicFrame>
        <p:nvGraphicFramePr>
          <p:cNvPr id="39948" name="Object 12"/>
          <p:cNvGraphicFramePr>
            <a:graphicFrameLocks noGrp="1" noChangeAspect="1"/>
          </p:cNvGraphicFramePr>
          <p:nvPr>
            <p:ph sz="half" idx="2"/>
            <p:extLst/>
          </p:nvPr>
        </p:nvGraphicFramePr>
        <p:xfrm>
          <a:off x="190476" y="3012201"/>
          <a:ext cx="5043676" cy="2117522"/>
        </p:xfrm>
        <a:graphic>
          <a:graphicData uri="http://schemas.openxmlformats.org/presentationml/2006/ole">
            <mc:AlternateContent xmlns:mc="http://schemas.openxmlformats.org/markup-compatibility/2006">
              <mc:Choice xmlns:v="urn:schemas-microsoft-com:vml" Requires="v">
                <p:oleObj spid="_x0000_s10249" name="Bitmap Image" r:id="rId5" imgW="3200000" imgH="1343212" progId="Paint.Picture">
                  <p:embed/>
                </p:oleObj>
              </mc:Choice>
              <mc:Fallback>
                <p:oleObj name="Bitmap Image" r:id="rId5" imgW="3200000" imgH="1343212" progId="Paint.Picture">
                  <p:embed/>
                  <p:pic>
                    <p:nvPicPr>
                      <p:cNvPr id="39948"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476" y="3012201"/>
                        <a:ext cx="5043676" cy="211752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96326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39946"/>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9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Using Bohr models, demonstrate the law of conservation of Mass and the Law of Conservation of charge for the following nuclear equation.</a:t>
            </a:r>
            <a:endParaRPr lang="en-US" dirty="0"/>
          </a:p>
        </p:txBody>
      </p:sp>
      <p:pic>
        <p:nvPicPr>
          <p:cNvPr id="15362" name="Picture 2" descr="Image result for carbon nuclear decay equation"/>
          <p:cNvPicPr>
            <a:picLocks noChangeAspect="1" noChangeArrowheads="1"/>
          </p:cNvPicPr>
          <p:nvPr/>
        </p:nvPicPr>
        <p:blipFill rotWithShape="1">
          <a:blip r:embed="rId2">
            <a:extLst>
              <a:ext uri="{28A0092B-C50C-407E-A947-70E740481C1C}">
                <a14:useLocalDpi xmlns:a14="http://schemas.microsoft.com/office/drawing/2010/main" val="0"/>
              </a:ext>
            </a:extLst>
          </a:blip>
          <a:srcRect l="19333" t="77412" r="30667"/>
          <a:stretch/>
        </p:blipFill>
        <p:spPr bwMode="auto">
          <a:xfrm>
            <a:off x="1340069" y="3137338"/>
            <a:ext cx="9026702" cy="3058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05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15462" y="589867"/>
            <a:ext cx="10972800" cy="1066800"/>
          </a:xfrm>
        </p:spPr>
        <p:txBody>
          <a:bodyPr/>
          <a:lstStyle/>
          <a:p>
            <a:r>
              <a:rPr lang="en-US" altLang="en-US" dirty="0" smtClean="0"/>
              <a:t>Predicting products in alpha decay</a:t>
            </a:r>
            <a:endParaRPr lang="en-US" altLang="en-US" dirty="0"/>
          </a:p>
        </p:txBody>
      </p:sp>
      <p:sp>
        <p:nvSpPr>
          <p:cNvPr id="43012" name="Text Box 4"/>
          <p:cNvSpPr txBox="1">
            <a:spLocks noChangeArrowheads="1"/>
          </p:cNvSpPr>
          <p:nvPr/>
        </p:nvSpPr>
        <p:spPr bwMode="auto">
          <a:xfrm>
            <a:off x="685800" y="1526263"/>
            <a:ext cx="1093338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The Law of </a:t>
            </a:r>
            <a:r>
              <a:rPr kumimoji="0" lang="en-US" altLang="en-US" sz="3200" b="0" i="0" u="none" strike="noStrike" kern="1200" cap="none" spc="0" normalizeH="0" baseline="0" noProof="0" dirty="0" smtClean="0">
                <a:ln>
                  <a:noFill/>
                </a:ln>
                <a:solidFill>
                  <a:srgbClr val="FF0000"/>
                </a:solidFill>
                <a:effectLst/>
                <a:uLnTx/>
                <a:uFillTx/>
                <a:latin typeface="Calibri" panose="020F0502020204030204"/>
                <a:ea typeface="+mn-ea"/>
                <a:cs typeface="+mn-cs"/>
              </a:rPr>
              <a:t>Conservation of Mass Number</a:t>
            </a:r>
            <a:r>
              <a:rPr kumimoji="0" lang="en-US" alt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and the Law of </a:t>
            </a:r>
            <a:r>
              <a:rPr kumimoji="0" lang="en-US" altLang="en-US" sz="3200" b="0" i="0" u="none" strike="noStrike" kern="1200" cap="none" spc="0" normalizeH="0" baseline="0" noProof="0" dirty="0" smtClean="0">
                <a:ln>
                  <a:noFill/>
                </a:ln>
                <a:solidFill>
                  <a:srgbClr val="FF0000"/>
                </a:solidFill>
                <a:effectLst/>
                <a:uLnTx/>
                <a:uFillTx/>
                <a:latin typeface="Calibri" panose="020F0502020204030204"/>
                <a:ea typeface="+mn-ea"/>
                <a:cs typeface="+mn-cs"/>
              </a:rPr>
              <a:t>Conservation of Charge </a:t>
            </a:r>
            <a:r>
              <a:rPr kumimoji="0" lang="en-US" alt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allows us to </a:t>
            </a:r>
            <a:r>
              <a:rPr kumimoji="0" lang="en-US" altLang="en-US" sz="3200" b="0" i="0" u="sng" strike="noStrike" kern="1200" cap="none" spc="0" normalizeH="0" baseline="0" noProof="0" dirty="0" smtClean="0">
                <a:ln>
                  <a:noFill/>
                </a:ln>
                <a:solidFill>
                  <a:prstClr val="black"/>
                </a:solidFill>
                <a:effectLst/>
                <a:uLnTx/>
                <a:uFillTx/>
                <a:latin typeface="Calibri" panose="020F0502020204030204"/>
                <a:ea typeface="+mn-ea"/>
                <a:cs typeface="+mn-cs"/>
              </a:rPr>
              <a:t>predict products</a:t>
            </a:r>
            <a:r>
              <a:rPr kumimoji="0" lang="en-US" alt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in a nuclear reaction.</a:t>
            </a:r>
            <a:endParaRPr kumimoji="0" lang="en-US" alt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3016" name="Object 8"/>
          <p:cNvGraphicFramePr>
            <a:graphicFrameLocks noGrp="1" noChangeAspect="1"/>
          </p:cNvGraphicFramePr>
          <p:nvPr>
            <p:ph sz="half" idx="2"/>
            <p:extLst/>
          </p:nvPr>
        </p:nvGraphicFramePr>
        <p:xfrm>
          <a:off x="1623722" y="3521592"/>
          <a:ext cx="9564540" cy="2252365"/>
        </p:xfrm>
        <a:graphic>
          <a:graphicData uri="http://schemas.openxmlformats.org/presentationml/2006/ole">
            <mc:AlternateContent xmlns:mc="http://schemas.openxmlformats.org/markup-compatibility/2006">
              <mc:Choice xmlns:v="urn:schemas-microsoft-com:vml" Requires="v">
                <p:oleObj spid="_x0000_s11269" name="Bitmap Image" r:id="rId3" imgW="3885714" imgH="914286" progId="Paint.Picture">
                  <p:embed/>
                </p:oleObj>
              </mc:Choice>
              <mc:Fallback>
                <p:oleObj name="Bitmap Image" r:id="rId3" imgW="3885714" imgH="914286" progId="Paint.Picture">
                  <p:embed/>
                  <p:pic>
                    <p:nvPicPr>
                      <p:cNvPr id="43016"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3722" y="3521592"/>
                        <a:ext cx="9564540" cy="225236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5318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65235" y="513666"/>
            <a:ext cx="7772400" cy="1143000"/>
          </a:xfrm>
        </p:spPr>
        <p:txBody>
          <a:bodyPr/>
          <a:lstStyle/>
          <a:p>
            <a:r>
              <a:rPr lang="en-US" altLang="en-US" dirty="0"/>
              <a:t>Predicting products</a:t>
            </a:r>
          </a:p>
        </p:txBody>
      </p:sp>
      <p:graphicFrame>
        <p:nvGraphicFramePr>
          <p:cNvPr id="48146" name="Object 18"/>
          <p:cNvGraphicFramePr>
            <a:graphicFrameLocks noGrp="1" noChangeAspect="1"/>
          </p:cNvGraphicFramePr>
          <p:nvPr>
            <p:ph sz="half" idx="1"/>
            <p:extLst/>
          </p:nvPr>
        </p:nvGraphicFramePr>
        <p:xfrm>
          <a:off x="2895600" y="2010564"/>
          <a:ext cx="5654599" cy="1288778"/>
        </p:xfrm>
        <a:graphic>
          <a:graphicData uri="http://schemas.openxmlformats.org/presentationml/2006/ole">
            <mc:AlternateContent xmlns:mc="http://schemas.openxmlformats.org/markup-compatibility/2006">
              <mc:Choice xmlns:v="urn:schemas-microsoft-com:vml" Requires="v">
                <p:oleObj spid="_x0000_s12299" name="Bitmap Image" r:id="rId3" imgW="3467584" imgH="790476" progId="Paint.Picture">
                  <p:embed/>
                </p:oleObj>
              </mc:Choice>
              <mc:Fallback>
                <p:oleObj name="Bitmap Image" r:id="rId3" imgW="3467584" imgH="790476" progId="Paint.Picture">
                  <p:embed/>
                  <p:pic>
                    <p:nvPicPr>
                      <p:cNvPr id="48146"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010564"/>
                        <a:ext cx="5654599" cy="1288778"/>
                      </a:xfrm>
                      <a:prstGeom prst="rect">
                        <a:avLst/>
                      </a:prstGeom>
                      <a:noFill/>
                      <a:ln>
                        <a:noFill/>
                      </a:ln>
                      <a:effectLst/>
                    </p:spPr>
                  </p:pic>
                </p:oleObj>
              </mc:Fallback>
            </mc:AlternateContent>
          </a:graphicData>
        </a:graphic>
      </p:graphicFrame>
      <p:graphicFrame>
        <p:nvGraphicFramePr>
          <p:cNvPr id="48149" name="Object 21"/>
          <p:cNvGraphicFramePr>
            <a:graphicFrameLocks noGrp="1" noChangeAspect="1"/>
          </p:cNvGraphicFramePr>
          <p:nvPr>
            <p:ph sz="quarter" idx="2"/>
            <p:extLst/>
          </p:nvPr>
        </p:nvGraphicFramePr>
        <p:xfrm>
          <a:off x="3001603" y="3788625"/>
          <a:ext cx="4903901" cy="1030341"/>
        </p:xfrm>
        <a:graphic>
          <a:graphicData uri="http://schemas.openxmlformats.org/presentationml/2006/ole">
            <mc:AlternateContent xmlns:mc="http://schemas.openxmlformats.org/markup-compatibility/2006">
              <mc:Choice xmlns:v="urn:schemas-microsoft-com:vml" Requires="v">
                <p:oleObj spid="_x0000_s12300" name="Bitmap Image" r:id="rId5" imgW="3219899" imgH="676369" progId="Paint.Picture">
                  <p:embed/>
                </p:oleObj>
              </mc:Choice>
              <mc:Fallback>
                <p:oleObj name="Bitmap Image" r:id="rId5" imgW="3219899" imgH="676369" progId="Paint.Picture">
                  <p:embed/>
                  <p:pic>
                    <p:nvPicPr>
                      <p:cNvPr id="48149"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1603" y="3788625"/>
                        <a:ext cx="4903901" cy="1030341"/>
                      </a:xfrm>
                      <a:prstGeom prst="rect">
                        <a:avLst/>
                      </a:prstGeom>
                      <a:noFill/>
                      <a:ln>
                        <a:noFill/>
                      </a:ln>
                      <a:effectLst/>
                    </p:spPr>
                  </p:pic>
                </p:oleObj>
              </mc:Fallback>
            </mc:AlternateContent>
          </a:graphicData>
        </a:graphic>
      </p:graphicFrame>
      <p:sp>
        <p:nvSpPr>
          <p:cNvPr id="48134" name="Text Box 6"/>
          <p:cNvSpPr txBox="1">
            <a:spLocks noChangeArrowheads="1"/>
          </p:cNvSpPr>
          <p:nvPr/>
        </p:nvSpPr>
        <p:spPr bwMode="auto">
          <a:xfrm>
            <a:off x="2743200" y="2286000"/>
            <a:ext cx="1371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35" name="Text Box 7"/>
          <p:cNvSpPr txBox="1">
            <a:spLocks noChangeArrowheads="1"/>
          </p:cNvSpPr>
          <p:nvPr/>
        </p:nvSpPr>
        <p:spPr bwMode="auto">
          <a:xfrm>
            <a:off x="1621220" y="1630352"/>
            <a:ext cx="76646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mass number of particle X must be 218.</a:t>
            </a:r>
          </a:p>
        </p:txBody>
      </p:sp>
      <p:sp>
        <p:nvSpPr>
          <p:cNvPr id="48139" name="Text Box 11"/>
          <p:cNvSpPr txBox="1">
            <a:spLocks noChangeArrowheads="1"/>
          </p:cNvSpPr>
          <p:nvPr/>
        </p:nvSpPr>
        <p:spPr bwMode="auto">
          <a:xfrm>
            <a:off x="1621220" y="3299342"/>
            <a:ext cx="82637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charge (atomic #) of particle X must be 84.</a:t>
            </a:r>
          </a:p>
        </p:txBody>
      </p:sp>
      <p:sp>
        <p:nvSpPr>
          <p:cNvPr id="48142" name="Text Box 14"/>
          <p:cNvSpPr txBox="1">
            <a:spLocks noChangeArrowheads="1"/>
          </p:cNvSpPr>
          <p:nvPr/>
        </p:nvSpPr>
        <p:spPr bwMode="auto">
          <a:xfrm>
            <a:off x="746250" y="4845215"/>
            <a:ext cx="1047879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symbol of the element can then be determined from the Periodic Table.</a:t>
            </a:r>
          </a:p>
        </p:txBody>
      </p:sp>
      <p:graphicFrame>
        <p:nvGraphicFramePr>
          <p:cNvPr id="48152" name="Object 24"/>
          <p:cNvGraphicFramePr>
            <a:graphicFrameLocks noGrp="1" noChangeAspect="1"/>
          </p:cNvGraphicFramePr>
          <p:nvPr>
            <p:ph sz="quarter" idx="3"/>
            <p:extLst/>
          </p:nvPr>
        </p:nvGraphicFramePr>
        <p:xfrm>
          <a:off x="2667001" y="5342121"/>
          <a:ext cx="5822731" cy="1443791"/>
        </p:xfrm>
        <a:graphic>
          <a:graphicData uri="http://schemas.openxmlformats.org/presentationml/2006/ole">
            <mc:AlternateContent xmlns:mc="http://schemas.openxmlformats.org/markup-compatibility/2006">
              <mc:Choice xmlns:v="urn:schemas-microsoft-com:vml" Requires="v">
                <p:oleObj spid="_x0000_s12301" name="Bitmap Image" r:id="rId7" imgW="3457143" imgH="857143" progId="Paint.Picture">
                  <p:embed/>
                </p:oleObj>
              </mc:Choice>
              <mc:Fallback>
                <p:oleObj name="Bitmap Image" r:id="rId7" imgW="3457143" imgH="857143" progId="Paint.Picture">
                  <p:embed/>
                  <p:pic>
                    <p:nvPicPr>
                      <p:cNvPr id="48152" name="Object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7001" y="5342121"/>
                        <a:ext cx="5822731" cy="144379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173641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14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1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14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5" grpId="0"/>
      <p:bldP spid="48139" grpId="0"/>
      <p:bldP spid="4814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p:txBody>
          <a:bodyPr/>
          <a:lstStyle/>
          <a:p>
            <a:r>
              <a:rPr lang="en-US" altLang="en-US"/>
              <a:t>How about beta decay?</a:t>
            </a:r>
          </a:p>
        </p:txBody>
      </p:sp>
      <p:graphicFrame>
        <p:nvGraphicFramePr>
          <p:cNvPr id="51206" name="Object 6"/>
          <p:cNvGraphicFramePr>
            <a:graphicFrameLocks noGrp="1" noChangeAspect="1"/>
          </p:cNvGraphicFramePr>
          <p:nvPr>
            <p:ph sz="half" idx="1"/>
            <p:extLst/>
          </p:nvPr>
        </p:nvGraphicFramePr>
        <p:xfrm>
          <a:off x="3238500" y="2847200"/>
          <a:ext cx="5410200" cy="1086357"/>
        </p:xfrm>
        <a:graphic>
          <a:graphicData uri="http://schemas.openxmlformats.org/presentationml/2006/ole">
            <mc:AlternateContent xmlns:mc="http://schemas.openxmlformats.org/markup-compatibility/2006">
              <mc:Choice xmlns:v="urn:schemas-microsoft-com:vml" Requires="v">
                <p:oleObj spid="_x0000_s13320" name="Bitmap Image" r:id="rId3" imgW="2514286" imgH="504762" progId="Paint.Picture">
                  <p:embed/>
                </p:oleObj>
              </mc:Choice>
              <mc:Fallback>
                <p:oleObj name="Bitmap Image" r:id="rId3" imgW="2514286" imgH="504762" progId="Paint.Picture">
                  <p:embed/>
                  <p:pic>
                    <p:nvPicPr>
                      <p:cNvPr id="51206"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0" y="2847200"/>
                        <a:ext cx="5410200" cy="1086357"/>
                      </a:xfrm>
                      <a:prstGeom prst="rect">
                        <a:avLst/>
                      </a:prstGeom>
                      <a:noFill/>
                      <a:ln>
                        <a:noFill/>
                      </a:ln>
                      <a:effectLst/>
                    </p:spPr>
                  </p:pic>
                </p:oleObj>
              </mc:Fallback>
            </mc:AlternateContent>
          </a:graphicData>
        </a:graphic>
      </p:graphicFrame>
      <p:sp>
        <p:nvSpPr>
          <p:cNvPr id="51205" name="Text Box 5"/>
          <p:cNvSpPr txBox="1">
            <a:spLocks noChangeArrowheads="1"/>
          </p:cNvSpPr>
          <p:nvPr/>
        </p:nvSpPr>
        <p:spPr bwMode="auto">
          <a:xfrm>
            <a:off x="2209800" y="2133600"/>
            <a:ext cx="7391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rPr>
              <a:t>It works the same way.  Let’s look at the beta decay of Strontium-90.</a:t>
            </a:r>
          </a:p>
        </p:txBody>
      </p:sp>
      <p:sp>
        <p:nvSpPr>
          <p:cNvPr id="51208" name="Text Box 8"/>
          <p:cNvSpPr txBox="1">
            <a:spLocks noChangeArrowheads="1"/>
          </p:cNvSpPr>
          <p:nvPr/>
        </p:nvSpPr>
        <p:spPr bwMode="auto">
          <a:xfrm>
            <a:off x="2514600" y="4114801"/>
            <a:ext cx="7239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rPr>
              <a:t>Remember the sum of the mass numbers and atomic number on both sides MUST be the same.</a:t>
            </a:r>
          </a:p>
        </p:txBody>
      </p:sp>
      <p:sp>
        <p:nvSpPr>
          <p:cNvPr id="51209" name="Text Box 9"/>
          <p:cNvSpPr txBox="1">
            <a:spLocks noChangeArrowheads="1"/>
          </p:cNvSpPr>
          <p:nvPr/>
        </p:nvSpPr>
        <p:spPr bwMode="auto">
          <a:xfrm>
            <a:off x="2514600" y="5105400"/>
            <a:ext cx="3429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rPr>
              <a:t>So atom X must be:</a:t>
            </a:r>
          </a:p>
        </p:txBody>
      </p:sp>
      <p:graphicFrame>
        <p:nvGraphicFramePr>
          <p:cNvPr id="51212" name="Object 12"/>
          <p:cNvGraphicFramePr>
            <a:graphicFrameLocks noGrp="1" noChangeAspect="1"/>
          </p:cNvGraphicFramePr>
          <p:nvPr>
            <p:ph sz="half" idx="2"/>
            <p:extLst/>
          </p:nvPr>
        </p:nvGraphicFramePr>
        <p:xfrm>
          <a:off x="5206562" y="4717754"/>
          <a:ext cx="1778876" cy="1655343"/>
        </p:xfrm>
        <a:graphic>
          <a:graphicData uri="http://schemas.openxmlformats.org/presentationml/2006/ole">
            <mc:AlternateContent xmlns:mc="http://schemas.openxmlformats.org/markup-compatibility/2006">
              <mc:Choice xmlns:v="urn:schemas-microsoft-com:vml" Requires="v">
                <p:oleObj spid="_x0000_s13321" name="Bitmap Image" r:id="rId5" imgW="552527" imgH="514422" progId="Paint.Picture">
                  <p:embed/>
                </p:oleObj>
              </mc:Choice>
              <mc:Fallback>
                <p:oleObj name="Bitmap Image" r:id="rId5" imgW="552527" imgH="514422" progId="Paint.Picture">
                  <p:embed/>
                  <p:pic>
                    <p:nvPicPr>
                      <p:cNvPr id="51212"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6562" y="4717754"/>
                        <a:ext cx="1778876" cy="165534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62562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8" grpId="0"/>
      <p:bldP spid="5120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591207"/>
            <a:ext cx="10972800" cy="1066800"/>
          </a:xfrm>
        </p:spPr>
        <p:txBody>
          <a:bodyPr>
            <a:normAutofit/>
          </a:bodyPr>
          <a:lstStyle/>
          <a:p>
            <a:r>
              <a:rPr lang="en-US" altLang="en-US" sz="4400" dirty="0"/>
              <a:t>Madame Curie discovers Radium and Polonium</a:t>
            </a:r>
          </a:p>
        </p:txBody>
      </p:sp>
      <p:sp>
        <p:nvSpPr>
          <p:cNvPr id="7172" name="Text Box 4"/>
          <p:cNvSpPr txBox="1">
            <a:spLocks noChangeArrowheads="1"/>
          </p:cNvSpPr>
          <p:nvPr/>
        </p:nvSpPr>
        <p:spPr bwMode="auto">
          <a:xfrm>
            <a:off x="609600" y="1905000"/>
            <a:ext cx="8266386"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Following Becquerel’s discovery, Marie </a:t>
            </a:r>
            <a:r>
              <a:rPr lang="en-US" altLang="en-US" sz="3200" dirty="0" err="1"/>
              <a:t>Sklodowska</a:t>
            </a:r>
            <a:r>
              <a:rPr lang="en-US" altLang="en-US" sz="3200" dirty="0"/>
              <a:t> Curie and her husband, Pierre Curie, attempted to isolate the “radioactive” material from the uranium ore.</a:t>
            </a:r>
          </a:p>
        </p:txBody>
      </p:sp>
      <p:sp>
        <p:nvSpPr>
          <p:cNvPr id="7173" name="Text Box 5"/>
          <p:cNvSpPr txBox="1">
            <a:spLocks noChangeArrowheads="1"/>
          </p:cNvSpPr>
          <p:nvPr/>
        </p:nvSpPr>
        <p:spPr bwMode="auto">
          <a:xfrm>
            <a:off x="609599" y="4214096"/>
            <a:ext cx="9086193"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In doing so they discovered two new elements, Radium and Polonium, both of which were more radioactive than the original ore.</a:t>
            </a:r>
          </a:p>
          <a:p>
            <a:pPr>
              <a:spcBef>
                <a:spcPct val="50000"/>
              </a:spcBef>
            </a:pPr>
            <a:endParaRPr lang="en-US" altLang="en-US" dirty="0"/>
          </a:p>
        </p:txBody>
      </p:sp>
      <p:pic>
        <p:nvPicPr>
          <p:cNvPr id="7176" name="Picture 8" descr="curi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057290" y="1581808"/>
            <a:ext cx="2717800" cy="297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5757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ChangeArrowheads="1"/>
          </p:cNvSpPr>
          <p:nvPr>
            <p:ph type="title"/>
          </p:nvPr>
        </p:nvSpPr>
        <p:spPr>
          <a:xfrm>
            <a:off x="457200" y="780367"/>
            <a:ext cx="10972800" cy="1066800"/>
          </a:xfrm>
        </p:spPr>
        <p:txBody>
          <a:bodyPr>
            <a:normAutofit fontScale="90000"/>
          </a:bodyPr>
          <a:lstStyle/>
          <a:p>
            <a:r>
              <a:rPr lang="en-US" altLang="en-US" dirty="0"/>
              <a:t>Using balanced nuclear equations to identify the type of radioactivity.</a:t>
            </a:r>
          </a:p>
        </p:txBody>
      </p:sp>
      <p:graphicFrame>
        <p:nvGraphicFramePr>
          <p:cNvPr id="56327" name="Object 7"/>
          <p:cNvGraphicFramePr>
            <a:graphicFrameLocks noGrp="1" noChangeAspect="1"/>
          </p:cNvGraphicFramePr>
          <p:nvPr>
            <p:ph sz="half" idx="1"/>
            <p:extLst/>
          </p:nvPr>
        </p:nvGraphicFramePr>
        <p:xfrm>
          <a:off x="2909042" y="3733801"/>
          <a:ext cx="6069116" cy="1371599"/>
        </p:xfrm>
        <a:graphic>
          <a:graphicData uri="http://schemas.openxmlformats.org/presentationml/2006/ole">
            <mc:AlternateContent xmlns:mc="http://schemas.openxmlformats.org/markup-compatibility/2006">
              <mc:Choice xmlns:v="urn:schemas-microsoft-com:vml" Requires="v">
                <p:oleObj spid="_x0000_s14344" name="Bitmap Image" r:id="rId3" imgW="2952381" imgH="666667" progId="Paint.Picture">
                  <p:embed/>
                </p:oleObj>
              </mc:Choice>
              <mc:Fallback>
                <p:oleObj name="Bitmap Image" r:id="rId3" imgW="2952381" imgH="666667" progId="Paint.Picture">
                  <p:embed/>
                  <p:pic>
                    <p:nvPicPr>
                      <p:cNvPr id="56327"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9042" y="3733801"/>
                        <a:ext cx="6069116" cy="1371599"/>
                      </a:xfrm>
                      <a:prstGeom prst="rect">
                        <a:avLst/>
                      </a:prstGeom>
                      <a:noFill/>
                      <a:ln>
                        <a:noFill/>
                      </a:ln>
                      <a:effectLst/>
                    </p:spPr>
                  </p:pic>
                </p:oleObj>
              </mc:Fallback>
            </mc:AlternateContent>
          </a:graphicData>
        </a:graphic>
      </p:graphicFrame>
      <p:sp>
        <p:nvSpPr>
          <p:cNvPr id="56325" name="Text Box 5"/>
          <p:cNvSpPr txBox="1">
            <a:spLocks noChangeArrowheads="1"/>
          </p:cNvSpPr>
          <p:nvPr/>
        </p:nvSpPr>
        <p:spPr bwMode="auto">
          <a:xfrm>
            <a:off x="457199" y="2037309"/>
            <a:ext cx="1127234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Suppose we know that a particular atom undergoes radioactive decay and we are able to identify the atom that is produced.</a:t>
            </a:r>
          </a:p>
        </p:txBody>
      </p:sp>
      <p:sp>
        <p:nvSpPr>
          <p:cNvPr id="56329" name="Text Box 9"/>
          <p:cNvSpPr txBox="1">
            <a:spLocks noChangeArrowheads="1"/>
          </p:cNvSpPr>
          <p:nvPr/>
        </p:nvSpPr>
        <p:spPr bwMode="auto">
          <a:xfrm>
            <a:off x="1198179" y="3336385"/>
            <a:ext cx="1034218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For instance, Iodine-131 is known to form Xenon-131 when it decays.  What radioactive particle must it emit?</a:t>
            </a:r>
          </a:p>
        </p:txBody>
      </p:sp>
      <p:sp>
        <p:nvSpPr>
          <p:cNvPr id="56330" name="Text Box 10"/>
          <p:cNvSpPr txBox="1">
            <a:spLocks noChangeArrowheads="1"/>
          </p:cNvSpPr>
          <p:nvPr/>
        </p:nvSpPr>
        <p:spPr bwMode="auto">
          <a:xfrm>
            <a:off x="2015358" y="5713795"/>
            <a:ext cx="6858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Particle X must be a </a:t>
            </a:r>
            <a:r>
              <a:rPr kumimoji="0" lang="en-US" altLang="en-US" sz="1800" b="0" i="0" u="none" strike="noStrike" kern="1200" cap="none" spc="0" normalizeH="0" baseline="0" noProof="0" dirty="0">
                <a:ln>
                  <a:noFill/>
                </a:ln>
                <a:solidFill>
                  <a:prstClr val="black"/>
                </a:solidFill>
                <a:effectLst/>
                <a:uLnTx/>
                <a:uFillTx/>
                <a:latin typeface="Symbol" panose="05050102010706020507" pitchFamily="18" charset="2"/>
                <a:ea typeface="+mn-ea"/>
                <a:cs typeface="+mn-cs"/>
              </a:rPr>
              <a:t>b</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 particle:</a:t>
            </a:r>
          </a:p>
        </p:txBody>
      </p:sp>
      <p:graphicFrame>
        <p:nvGraphicFramePr>
          <p:cNvPr id="56331" name="Object 11"/>
          <p:cNvGraphicFramePr>
            <a:graphicFrameLocks noGrp="1" noChangeAspect="1"/>
          </p:cNvGraphicFramePr>
          <p:nvPr>
            <p:ph sz="half" idx="2"/>
            <p:extLst/>
          </p:nvPr>
        </p:nvGraphicFramePr>
        <p:xfrm>
          <a:off x="5155325" y="5105400"/>
          <a:ext cx="884333" cy="1437290"/>
        </p:xfrm>
        <a:graphic>
          <a:graphicData uri="http://schemas.openxmlformats.org/presentationml/2006/ole">
            <mc:AlternateContent xmlns:mc="http://schemas.openxmlformats.org/markup-compatibility/2006">
              <mc:Choice xmlns:v="urn:schemas-microsoft-com:vml" Requires="v">
                <p:oleObj spid="_x0000_s14345" name="Bitmap Image" r:id="rId5" imgW="380852" imgH="619211" progId="Paint.Picture">
                  <p:embed/>
                </p:oleObj>
              </mc:Choice>
              <mc:Fallback>
                <p:oleObj name="Bitmap Image" r:id="rId5" imgW="380852" imgH="619211" progId="Paint.Picture">
                  <p:embed/>
                  <p:pic>
                    <p:nvPicPr>
                      <p:cNvPr id="56331"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5325" y="5105400"/>
                        <a:ext cx="884333" cy="143729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10634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32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3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9" grpId="0"/>
      <p:bldP spid="5633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Revise your definition of radioactivity again.</a:t>
            </a:r>
            <a:endParaRPr lang="en-US" dirty="0"/>
          </a:p>
        </p:txBody>
      </p:sp>
    </p:spTree>
    <p:extLst>
      <p:ext uri="{BB962C8B-B14F-4D97-AF65-F5344CB8AC3E}">
        <p14:creationId xmlns:p14="http://schemas.microsoft.com/office/powerpoint/2010/main" val="186598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researchgirl.ca/wp-content/uploads/2013/02/Screen-Shot-2013-02-14-at-12.13.04-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534" y="696420"/>
            <a:ext cx="3990756" cy="5967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21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dirty="0" smtClean="0"/>
              <a:t>Look at your band of stability – some of the elements are radioactive on your graph and some of the elements are not.  What makes an element radioactive?</a:t>
            </a:r>
            <a:endParaRPr lang="en-US" sz="4000" dirty="0"/>
          </a:p>
        </p:txBody>
      </p:sp>
      <p:sp>
        <p:nvSpPr>
          <p:cNvPr id="3" name="Title 2"/>
          <p:cNvSpPr>
            <a:spLocks noGrp="1"/>
          </p:cNvSpPr>
          <p:nvPr>
            <p:ph type="title"/>
          </p:nvPr>
        </p:nvSpPr>
        <p:spPr/>
        <p:txBody>
          <a:bodyPr/>
          <a:lstStyle/>
          <a:p>
            <a:r>
              <a:rPr lang="en-US" dirty="0" smtClean="0"/>
              <a:t>Revise your definition of Radioactivity from Arc </a:t>
            </a:r>
            <a:r>
              <a:rPr lang="en-US" dirty="0" smtClean="0"/>
              <a:t>2</a:t>
            </a:r>
            <a:endParaRPr lang="en-US" dirty="0"/>
          </a:p>
        </p:txBody>
      </p:sp>
    </p:spTree>
    <p:extLst>
      <p:ext uri="{BB962C8B-B14F-4D97-AF65-F5344CB8AC3E}">
        <p14:creationId xmlns:p14="http://schemas.microsoft.com/office/powerpoint/2010/main" val="310412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Band of Stability Review</a:t>
            </a:r>
            <a:endParaRPr lang="en-US" dirty="0"/>
          </a:p>
        </p:txBody>
      </p:sp>
      <p:pic>
        <p:nvPicPr>
          <p:cNvPr id="12291" name="Picture 4" descr="http://www.quarkology.com/12-physics/98-quanta-quarks/images/98C-pic-belt-stabil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4164" y="1592264"/>
            <a:ext cx="3635375" cy="476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2"/>
          <p:cNvSpPr txBox="1">
            <a:spLocks noChangeArrowheads="1"/>
          </p:cNvSpPr>
          <p:nvPr/>
        </p:nvSpPr>
        <p:spPr bwMode="auto">
          <a:xfrm>
            <a:off x="1371052" y="2209800"/>
            <a:ext cx="38163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2"/>
              </a:buClr>
              <a:buSzPct val="75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nSpc>
                <a:spcPct val="100000"/>
              </a:lnSpc>
              <a:spcBef>
                <a:spcPct val="0"/>
              </a:spcBef>
              <a:buClrTx/>
              <a:buSzTx/>
              <a:buFontTx/>
              <a:buNone/>
            </a:pPr>
            <a:r>
              <a:rPr lang="en-US" altLang="en-US" sz="3600" dirty="0"/>
              <a:t>Nuclear stability depends on the proton to neutron ratio in a nucleus.</a:t>
            </a:r>
          </a:p>
        </p:txBody>
      </p:sp>
    </p:spTree>
    <p:extLst>
      <p:ext uri="{BB962C8B-B14F-4D97-AF65-F5344CB8AC3E}">
        <p14:creationId xmlns:p14="http://schemas.microsoft.com/office/powerpoint/2010/main" val="29609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385" y="260350"/>
            <a:ext cx="8080375" cy="1143000"/>
          </a:xfrm>
        </p:spPr>
        <p:txBody>
          <a:bodyPr>
            <a:normAutofit/>
          </a:bodyPr>
          <a:lstStyle/>
          <a:p>
            <a:pPr>
              <a:defRPr/>
            </a:pPr>
            <a:r>
              <a:rPr lang="en-US" sz="4800" dirty="0" smtClean="0"/>
              <a:t>Nuclear Stability</a:t>
            </a:r>
            <a:endParaRPr lang="en-US" sz="4800" dirty="0"/>
          </a:p>
        </p:txBody>
      </p:sp>
      <p:sp>
        <p:nvSpPr>
          <p:cNvPr id="13315" name="Content Placeholder 2"/>
          <p:cNvSpPr>
            <a:spLocks noGrp="1"/>
          </p:cNvSpPr>
          <p:nvPr>
            <p:ph idx="1"/>
          </p:nvPr>
        </p:nvSpPr>
        <p:spPr>
          <a:xfrm>
            <a:off x="472966" y="1403350"/>
            <a:ext cx="11272343" cy="4114800"/>
          </a:xfrm>
        </p:spPr>
        <p:txBody>
          <a:bodyPr>
            <a:noAutofit/>
          </a:bodyPr>
          <a:lstStyle/>
          <a:p>
            <a:pPr marL="514350" indent="-514350">
              <a:buFont typeface="Wingdings" panose="05000000000000000000" pitchFamily="2" charset="2"/>
              <a:buAutoNum type="arabicPeriod"/>
            </a:pPr>
            <a:r>
              <a:rPr lang="en-US" altLang="en-US" sz="3600" dirty="0" smtClean="0"/>
              <a:t>Nuclei with </a:t>
            </a:r>
            <a:r>
              <a:rPr lang="en-US" altLang="en-US" sz="3600" b="1" dirty="0" smtClean="0"/>
              <a:t>even numbers of both protons and neutrons</a:t>
            </a:r>
            <a:r>
              <a:rPr lang="en-US" altLang="en-US" sz="3600" dirty="0" smtClean="0"/>
              <a:t> are generally more stable than those with odd numbers of these particles.</a:t>
            </a:r>
          </a:p>
          <a:p>
            <a:pPr marL="514350" indent="-514350">
              <a:buFont typeface="Wingdings" panose="05000000000000000000" pitchFamily="2" charset="2"/>
              <a:buAutoNum type="arabicPeriod"/>
            </a:pPr>
            <a:r>
              <a:rPr lang="en-US" altLang="en-US" sz="3600" dirty="0" smtClean="0"/>
              <a:t>Nuclei that contain </a:t>
            </a:r>
            <a:r>
              <a:rPr lang="en-US" altLang="en-US" sz="3600" b="1" dirty="0" smtClean="0"/>
              <a:t>certain specific numbers of protons and neutrons</a:t>
            </a:r>
            <a:r>
              <a:rPr lang="en-US" altLang="en-US" sz="3600" dirty="0" smtClean="0"/>
              <a:t> within a nucleus ensure an extra degree of stability. These so-called </a:t>
            </a:r>
            <a:r>
              <a:rPr lang="en-US" altLang="en-US" sz="3600" i="1" dirty="0" smtClean="0"/>
              <a:t>magic numbers</a:t>
            </a:r>
            <a:r>
              <a:rPr lang="en-US" altLang="en-US" sz="3600" dirty="0" smtClean="0"/>
              <a:t> for protons and for neutrons are </a:t>
            </a:r>
            <a:r>
              <a:rPr lang="en-US" altLang="en-US" sz="3600" b="1" dirty="0" smtClean="0"/>
              <a:t>2, 8, 20, 28, 50, 82, and 126.</a:t>
            </a:r>
          </a:p>
          <a:p>
            <a:pPr marL="514350" indent="-514350">
              <a:buFont typeface="Wingdings" panose="05000000000000000000" pitchFamily="2" charset="2"/>
              <a:buAutoNum type="arabicPeriod"/>
            </a:pPr>
            <a:r>
              <a:rPr lang="en-US" sz="3600" dirty="0"/>
              <a:t>All isotopes of elements after bismuth (Z = 83) are radioactive</a:t>
            </a:r>
            <a:r>
              <a:rPr lang="en-US" sz="3600" dirty="0" smtClean="0"/>
              <a:t>.</a:t>
            </a:r>
            <a:endParaRPr lang="en-US" sz="3600" dirty="0"/>
          </a:p>
        </p:txBody>
      </p:sp>
    </p:spTree>
    <p:extLst>
      <p:ext uri="{BB962C8B-B14F-4D97-AF65-F5344CB8AC3E}">
        <p14:creationId xmlns:p14="http://schemas.microsoft.com/office/powerpoint/2010/main" val="381127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812" y="2993260"/>
            <a:ext cx="11008436" cy="1143000"/>
          </a:xfrm>
        </p:spPr>
        <p:txBody>
          <a:bodyPr>
            <a:noAutofit/>
          </a:bodyPr>
          <a:lstStyle/>
          <a:p>
            <a:pPr>
              <a:defRPr/>
            </a:pPr>
            <a:r>
              <a:rPr lang="en-US" sz="4400" dirty="0" smtClean="0"/>
              <a:t>Fun Fact: Using the band of stability, you can determine what type of decay an unstable isotope will undergo</a:t>
            </a:r>
            <a:r>
              <a:rPr lang="en-US" sz="4400" dirty="0" smtClean="0"/>
              <a:t>.</a:t>
            </a:r>
            <a:br>
              <a:rPr lang="en-US" sz="4400" dirty="0" smtClean="0"/>
            </a:br>
            <a:r>
              <a:rPr lang="en-US" sz="4400" dirty="0"/>
              <a:t/>
            </a:r>
            <a:br>
              <a:rPr lang="en-US" sz="4400" dirty="0"/>
            </a:br>
            <a:r>
              <a:rPr lang="en-US" sz="4400" dirty="0" smtClean="0"/>
              <a:t/>
            </a:r>
            <a:br>
              <a:rPr lang="en-US" sz="4400" dirty="0" smtClean="0"/>
            </a:br>
            <a:r>
              <a:rPr lang="en-US" sz="4400" dirty="0" smtClean="0"/>
              <a:t>Complete the Chemistry I-SPY</a:t>
            </a:r>
            <a:endParaRPr lang="en-US" sz="4400" dirty="0"/>
          </a:p>
        </p:txBody>
      </p:sp>
    </p:spTree>
    <p:extLst>
      <p:ext uri="{BB962C8B-B14F-4D97-AF65-F5344CB8AC3E}">
        <p14:creationId xmlns:p14="http://schemas.microsoft.com/office/powerpoint/2010/main" val="18301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71500" y="514350"/>
            <a:ext cx="10972800" cy="1066800"/>
          </a:xfrm>
        </p:spPr>
        <p:txBody>
          <a:bodyPr>
            <a:normAutofit/>
          </a:bodyPr>
          <a:lstStyle/>
          <a:p>
            <a:r>
              <a:rPr lang="en-US" altLang="en-US" sz="5400" dirty="0"/>
              <a:t>Ernest Rutherford</a:t>
            </a:r>
          </a:p>
        </p:txBody>
      </p:sp>
      <p:sp>
        <p:nvSpPr>
          <p:cNvPr id="10247" name="Text Box 7"/>
          <p:cNvSpPr txBox="1">
            <a:spLocks noChangeArrowheads="1"/>
          </p:cNvSpPr>
          <p:nvPr/>
        </p:nvSpPr>
        <p:spPr bwMode="auto">
          <a:xfrm>
            <a:off x="3013840" y="1581150"/>
            <a:ext cx="840039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Rutherford investigated this new property of matter and discovered that, in the process of emitting radiation, atoms of one element became atoms of another element.</a:t>
            </a:r>
          </a:p>
        </p:txBody>
      </p:sp>
      <p:graphicFrame>
        <p:nvGraphicFramePr>
          <p:cNvPr id="10249" name="Object 9"/>
          <p:cNvGraphicFramePr>
            <a:graphicFrameLocks noGrp="1" noChangeAspect="1"/>
          </p:cNvGraphicFramePr>
          <p:nvPr>
            <p:ph idx="1"/>
            <p:extLst>
              <p:ext uri="{D42A27DB-BD31-4B8C-83A1-F6EECF244321}">
                <p14:modId xmlns:p14="http://schemas.microsoft.com/office/powerpoint/2010/main" val="3526421660"/>
              </p:ext>
            </p:extLst>
          </p:nvPr>
        </p:nvGraphicFramePr>
        <p:xfrm>
          <a:off x="571500" y="1581150"/>
          <a:ext cx="1943100" cy="2986238"/>
        </p:xfrm>
        <a:graphic>
          <a:graphicData uri="http://schemas.openxmlformats.org/presentationml/2006/ole">
            <mc:AlternateContent xmlns:mc="http://schemas.openxmlformats.org/markup-compatibility/2006">
              <mc:Choice xmlns:v="urn:schemas-microsoft-com:vml" Requires="v">
                <p:oleObj spid="_x0000_s1051" name="Bitmap Image" r:id="rId3" imgW="1809524" imgH="2781688" progId="Paint.Picture">
                  <p:embed/>
                </p:oleObj>
              </mc:Choice>
              <mc:Fallback>
                <p:oleObj name="Bitmap Image" r:id="rId3" imgW="1809524" imgH="2781688"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1581150"/>
                        <a:ext cx="1943100" cy="2986238"/>
                      </a:xfrm>
                      <a:prstGeom prst="rect">
                        <a:avLst/>
                      </a:prstGeom>
                      <a:noFill/>
                      <a:ln>
                        <a:noFill/>
                      </a:ln>
                      <a:effectLst/>
                    </p:spPr>
                  </p:pic>
                </p:oleObj>
              </mc:Fallback>
            </mc:AlternateContent>
          </a:graphicData>
        </a:graphic>
      </p:graphicFrame>
      <p:sp>
        <p:nvSpPr>
          <p:cNvPr id="10251" name="Text Box 11"/>
          <p:cNvSpPr txBox="1">
            <a:spLocks noChangeArrowheads="1"/>
          </p:cNvSpPr>
          <p:nvPr/>
        </p:nvSpPr>
        <p:spPr bwMode="auto">
          <a:xfrm>
            <a:off x="2814144" y="3954518"/>
            <a:ext cx="873015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600" b="1" dirty="0"/>
              <a:t>Today, we describe the process of an atom of one element becoming an atom of a different element as </a:t>
            </a:r>
            <a:r>
              <a:rPr lang="en-US" altLang="en-US" sz="3600" b="1" i="1" dirty="0">
                <a:solidFill>
                  <a:srgbClr val="FF0000"/>
                </a:solidFill>
              </a:rPr>
              <a:t>transmutation</a:t>
            </a:r>
            <a:r>
              <a:rPr lang="en-US" altLang="en-US" sz="3600" b="1" dirty="0"/>
              <a:t>.</a:t>
            </a:r>
          </a:p>
        </p:txBody>
      </p:sp>
    </p:spTree>
    <p:extLst>
      <p:ext uri="{BB962C8B-B14F-4D97-AF65-F5344CB8AC3E}">
        <p14:creationId xmlns:p14="http://schemas.microsoft.com/office/powerpoint/2010/main" val="3968010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raining presentation" id="{9308F140-5CDC-477D-BC4D-9C1906451284}" vid="{11C5112C-663B-4E6D-9D3D-2361F8FA32D6}"/>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D44557-C150-4AA7-97B1-62E8021520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Training presentation</Template>
  <TotalTime>0</TotalTime>
  <Words>1149</Words>
  <Application>Microsoft Office PowerPoint</Application>
  <PresentationFormat>Widescreen</PresentationFormat>
  <Paragraphs>82</Paragraphs>
  <Slides>31</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0" baseType="lpstr">
      <vt:lpstr>Arial</vt:lpstr>
      <vt:lpstr>Calibri</vt:lpstr>
      <vt:lpstr>Georgia</vt:lpstr>
      <vt:lpstr>Symbol</vt:lpstr>
      <vt:lpstr>Times New Roman</vt:lpstr>
      <vt:lpstr>Wingdings</vt:lpstr>
      <vt:lpstr>Wingdings 2</vt:lpstr>
      <vt:lpstr>Training presentation</vt:lpstr>
      <vt:lpstr>Bitmap Image</vt:lpstr>
      <vt:lpstr>Nuclear Chemistry – Radioactive Decay</vt:lpstr>
      <vt:lpstr>The discovery of radiation</vt:lpstr>
      <vt:lpstr>Madame Curie discovers Radium and Polonium</vt:lpstr>
      <vt:lpstr>PowerPoint Presentation</vt:lpstr>
      <vt:lpstr>Revise your definition of Radioactivity from Arc 2</vt:lpstr>
      <vt:lpstr>Band of Stability Review</vt:lpstr>
      <vt:lpstr>Nuclear Stability</vt:lpstr>
      <vt:lpstr>Fun Fact: Using the band of stability, you can determine what type of decay an unstable isotope will undergo.   Complete the Chemistry I-SPY</vt:lpstr>
      <vt:lpstr>Ernest Rutherford</vt:lpstr>
      <vt:lpstr>Rutherford discovered the different types of radiation</vt:lpstr>
      <vt:lpstr>PowerPoint Presentation</vt:lpstr>
      <vt:lpstr>The properties of the different types of radiation</vt:lpstr>
      <vt:lpstr>Characteristics of an alpha particle</vt:lpstr>
      <vt:lpstr>PowerPoint Presentation</vt:lpstr>
      <vt:lpstr>Characteristics of a beta particle</vt:lpstr>
      <vt:lpstr>Characteristics of gamma radiation</vt:lpstr>
      <vt:lpstr>PowerPoint Presentation</vt:lpstr>
      <vt:lpstr>PowerPoint Presentation</vt:lpstr>
      <vt:lpstr>Penetrating power of radiation</vt:lpstr>
      <vt:lpstr>Where does the radiation come from?</vt:lpstr>
      <vt:lpstr>Revise your definition of radioactivity again.</vt:lpstr>
      <vt:lpstr>What do we mean by Radioactivity?</vt:lpstr>
      <vt:lpstr>Where does the radiation come from?</vt:lpstr>
      <vt:lpstr>Balanced nuclear equations</vt:lpstr>
      <vt:lpstr>PowerPoint Presentation</vt:lpstr>
      <vt:lpstr>Using Bohr models, demonstrate the law of conservation of Mass and the Law of Conservation of charge for the following nuclear equation.</vt:lpstr>
      <vt:lpstr>Predicting products in alpha decay</vt:lpstr>
      <vt:lpstr>Predicting products</vt:lpstr>
      <vt:lpstr>How about beta decay?</vt:lpstr>
      <vt:lpstr>Using balanced nuclear equations to identify the type of radioactivity.</vt:lpstr>
      <vt:lpstr>Revise your definition of radioactivity again.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2015-10-13T14:02:32Z</dcterms:created>
  <dcterms:modified xsi:type="dcterms:W3CDTF">2019-11-12T22:29:54Z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TC034606049991</vt:lpwstr>
  </property>
</Properties>
</file>