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5" r:id="rId3"/>
    <p:sldMasterId id="2147483690" r:id="rId4"/>
  </p:sldMasterIdLst>
  <p:notesMasterIdLst>
    <p:notesMasterId r:id="rId15"/>
  </p:notesMasterIdLst>
  <p:sldIdLst>
    <p:sldId id="256" r:id="rId5"/>
    <p:sldId id="257" r:id="rId6"/>
    <p:sldId id="263" r:id="rId7"/>
    <p:sldId id="261" r:id="rId8"/>
    <p:sldId id="258" r:id="rId9"/>
    <p:sldId id="262" r:id="rId10"/>
    <p:sldId id="259" r:id="rId11"/>
    <p:sldId id="267" r:id="rId12"/>
    <p:sldId id="260" r:id="rId13"/>
    <p:sldId id="264" r:id="rId14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1CB2B01F-5341-42B3-B81E-0990DBE7BFF3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122400FA-0B0F-4EAA-9B30-4BF947F40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5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9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1494" indent="-289036" defTabSz="9409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6145" indent="-231229" defTabSz="9409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18602" indent="-231229" defTabSz="9409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1060" indent="-231229" defTabSz="9409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3518" indent="-231229" defTabSz="9409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5976" indent="-231229" defTabSz="9409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68434" indent="-231229" defTabSz="9409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30891" indent="-231229" defTabSz="9409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2D63553-5ADB-469D-8FC3-C36CCA21A560}" type="slidenum">
              <a:rPr lang="en-US" smtClean="0">
                <a:solidFill>
                  <a:srgbClr val="000000"/>
                </a:solidFill>
              </a:rPr>
              <a:pPr eaLnBrk="1" hangingPunct="1"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01675"/>
            <a:ext cx="6249988" cy="3514725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62085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09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1494" indent="-289036" defTabSz="9409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6145" indent="-231229" defTabSz="9409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18602" indent="-231229" defTabSz="9409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1060" indent="-231229" defTabSz="9409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43518" indent="-231229" defTabSz="9409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05976" indent="-231229" defTabSz="9409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68434" indent="-231229" defTabSz="9409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30891" indent="-231229" defTabSz="9409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F9A16D5-A9CA-4F46-A62C-16AAE62A71BC}" type="slidenum">
              <a:rPr lang="en-US" smtClean="0">
                <a:solidFill>
                  <a:srgbClr val="000000"/>
                </a:solidFill>
              </a:rPr>
              <a:pPr eaLnBrk="1" hangingPunct="1"/>
              <a:t>4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01675"/>
            <a:ext cx="6249988" cy="3514725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73029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1A41-276B-4168-A9BB-740B53EC3127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F342-FE8C-4BBA-954B-A59D35719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67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1A41-276B-4168-A9BB-740B53EC3127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F342-FE8C-4BBA-954B-A59D35719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63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1A41-276B-4168-A9BB-740B53EC3127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F342-FE8C-4BBA-954B-A59D35719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79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D3EAC-8C81-4E19-90C9-9BCC666652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599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E1498-40EE-4FDB-BEB3-03D0D3F4D7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35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5AA5C-5D59-46A0-A58C-3C1F5E270B9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330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59A71-A519-4C1A-BD1D-BF9D627015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533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8952D-BA1C-4752-B821-69896239FF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599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3C808-B428-45AD-8B66-D7F92F3992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198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56E81-BCE3-4951-8C4F-D534989953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3577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4580F-6183-4AC9-B96C-1DAF4343F1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193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1A41-276B-4168-A9BB-740B53EC3127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F342-FE8C-4BBA-954B-A59D35719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154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7A12C-3852-408E-9ED1-D80975A143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97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7215D-5980-4706-B21E-DE663ABF1F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457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5F694-EA35-4645-A7AB-35E9A68C651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0894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6B364-D36A-4824-B18B-6EDDF5CAEC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0650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364C1-3985-43D9-94CB-6232B7F6ADB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7523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08E93-CA03-4C62-93C1-9C7721B312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6829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D3EAC-8C81-4E19-90C9-9BCC666652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319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E1498-40EE-4FDB-BEB3-03D0D3F4D7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8691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5AA5C-5D59-46A0-A58C-3C1F5E270B9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7236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59A71-A519-4C1A-BD1D-BF9D627015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13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1A41-276B-4168-A9BB-740B53EC3127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F342-FE8C-4BBA-954B-A59D35719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797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8952D-BA1C-4752-B821-69896239FF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9119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3C808-B428-45AD-8B66-D7F92F3992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6114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56E81-BCE3-4951-8C4F-D534989953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9531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4580F-6183-4AC9-B96C-1DAF4343F1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0199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7A12C-3852-408E-9ED1-D80975A143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1325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7215D-5980-4706-B21E-DE663ABF1F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0712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5F694-EA35-4645-A7AB-35E9A68C651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6987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6B364-D36A-4824-B18B-6EDDF5CAEC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1977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364C1-3985-43D9-94CB-6232B7F6ADB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4155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08E93-CA03-4C62-93C1-9C7721B312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89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1A41-276B-4168-A9BB-740B53EC3127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F342-FE8C-4BBA-954B-A59D35719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71090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58B1-19A0-40A4-B9E2-9FF0A00524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A358-A70B-44DF-8217-73D530B895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711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58B1-19A0-40A4-B9E2-9FF0A00524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A358-A70B-44DF-8217-73D530B895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64965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58B1-19A0-40A4-B9E2-9FF0A00524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A358-A70B-44DF-8217-73D530B895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246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58B1-19A0-40A4-B9E2-9FF0A00524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A358-A70B-44DF-8217-73D530B895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11204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58B1-19A0-40A4-B9E2-9FF0A00524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A358-A70B-44DF-8217-73D530B895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9418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58B1-19A0-40A4-B9E2-9FF0A00524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A358-A70B-44DF-8217-73D530B895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36741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58B1-19A0-40A4-B9E2-9FF0A00524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A358-A70B-44DF-8217-73D530B895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5900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58B1-19A0-40A4-B9E2-9FF0A00524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A358-A70B-44DF-8217-73D530B895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83628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58B1-19A0-40A4-B9E2-9FF0A00524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A358-A70B-44DF-8217-73D530B895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04985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58B1-19A0-40A4-B9E2-9FF0A00524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A358-A70B-44DF-8217-73D530B895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640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1A41-276B-4168-A9BB-740B53EC3127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F342-FE8C-4BBA-954B-A59D35719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69730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58B1-19A0-40A4-B9E2-9FF0A00524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A358-A70B-44DF-8217-73D530B895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234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1A41-276B-4168-A9BB-740B53EC3127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F342-FE8C-4BBA-954B-A59D35719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6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1A41-276B-4168-A9BB-740B53EC3127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F342-FE8C-4BBA-954B-A59D35719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25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1A41-276B-4168-A9BB-740B53EC3127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F342-FE8C-4BBA-954B-A59D35719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83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1A41-276B-4168-A9BB-740B53EC3127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F342-FE8C-4BBA-954B-A59D35719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1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C1A41-276B-4168-A9BB-740B53EC3127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3F342-FE8C-4BBA-954B-A59D35719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9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0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00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00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DCDF8A-A9C0-4838-A382-ECBCFF883338}" type="slidenum">
              <a:rPr lang="en-US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884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0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00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00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DCDF8A-A9C0-4838-A382-ECBCFF883338}" type="slidenum">
              <a:rPr lang="en-US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0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B58B1-19A0-40A4-B9E2-9FF0A00524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4A358-A70B-44DF-8217-73D530B895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068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4.emf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2.x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6.wmf"/><Relationship Id="rId4" Type="http://schemas.openxmlformats.org/officeDocument/2006/relationships/notesSlide" Target="../notesSlides/notesSlide2.xml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Lewis Dot Structures &amp; Polarity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57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the following structures as polar or nonpolar.</a:t>
            </a:r>
            <a:endParaRPr lang="en-US" dirty="0"/>
          </a:p>
        </p:txBody>
      </p:sp>
      <p:pic>
        <p:nvPicPr>
          <p:cNvPr id="4098" name="Picture 2" descr="Image result for lewis stru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19561"/>
            <a:ext cx="2236076" cy="1805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223" y="1548797"/>
            <a:ext cx="2518541" cy="2621339"/>
          </a:xfrm>
          <a:prstGeom prst="rect">
            <a:avLst/>
          </a:prstGeom>
        </p:spPr>
      </p:pic>
      <p:pic>
        <p:nvPicPr>
          <p:cNvPr id="4102" name="Picture 6" descr="Image result for lewis structu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4358591"/>
            <a:ext cx="3248025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Image result for lewis structur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31" y="1548796"/>
            <a:ext cx="2636127" cy="2356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5-Point Star 4"/>
          <p:cNvSpPr/>
          <p:nvPr/>
        </p:nvSpPr>
        <p:spPr>
          <a:xfrm>
            <a:off x="9307894" y="2874360"/>
            <a:ext cx="419430" cy="35757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6" name="Picture 10" descr="Image result for lewis structur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147" y="4474831"/>
            <a:ext cx="3360684" cy="1556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15308" y="1919561"/>
            <a:ext cx="1908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POLAR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0176694" y="2501419"/>
            <a:ext cx="1623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POLAR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497565" y="4345609"/>
            <a:ext cx="1623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POLAR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660324" y="1199451"/>
            <a:ext cx="1908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NONPOLAR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165938" y="3908526"/>
            <a:ext cx="1908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NONPOLAR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717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0380"/>
            <a:ext cx="10796752" cy="824379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 smtClean="0"/>
              <a:t>Dot Diagrams vs. Structures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6193" y="1008994"/>
            <a:ext cx="9887607" cy="3468413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/>
              <a:t>Lewis Dot Diagrams show the number of valence of </a:t>
            </a:r>
            <a:r>
              <a:rPr lang="en-US" sz="4000" dirty="0"/>
              <a:t>electrons </a:t>
            </a:r>
            <a:r>
              <a:rPr lang="en-US" sz="4000" dirty="0" err="1" smtClean="0"/>
              <a:t>electrons</a:t>
            </a:r>
            <a:r>
              <a:rPr lang="en-US" sz="4000" dirty="0" smtClean="0"/>
              <a:t> (in the form of dots) for a single element</a:t>
            </a:r>
          </a:p>
          <a:p>
            <a:r>
              <a:rPr lang="en-US" sz="4000" dirty="0" smtClean="0"/>
              <a:t>Lewis Structures are diagrams that show the bonding between atoms of a molecule and the lone pairs that may exist in the molecule </a:t>
            </a:r>
            <a:endParaRPr lang="en-US" sz="4000" dirty="0"/>
          </a:p>
        </p:txBody>
      </p:sp>
      <p:pic>
        <p:nvPicPr>
          <p:cNvPr id="1026" name="Picture 2" descr="Image result for lewis dot 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182" y="1308208"/>
            <a:ext cx="1179786" cy="117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lewis structure lone pair labele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74"/>
          <a:stretch/>
        </p:blipFill>
        <p:spPr bwMode="auto">
          <a:xfrm>
            <a:off x="2783723" y="4303987"/>
            <a:ext cx="8570077" cy="2427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288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9546" y="609600"/>
            <a:ext cx="11603420" cy="6255559"/>
          </a:xfrm>
        </p:spPr>
        <p:txBody>
          <a:bodyPr wrap="square">
            <a:spAutoFit/>
          </a:bodyPr>
          <a:lstStyle/>
          <a:p>
            <a:pPr marL="609600" indent="-609600" eaLnBrk="1" hangingPunct="1">
              <a:lnSpc>
                <a:spcPct val="110000"/>
              </a:lnSpc>
              <a:spcBef>
                <a:spcPct val="15000"/>
              </a:spcBef>
              <a:buFontTx/>
              <a:buAutoNum type="arabicPeriod"/>
              <a:defRPr/>
            </a:pPr>
            <a:r>
              <a:rPr lang="en-US" dirty="0" smtClean="0"/>
              <a:t>Count up the valence electrons</a:t>
            </a:r>
          </a:p>
          <a:p>
            <a:pPr marL="0" indent="0" eaLnBrk="1" hangingPunct="1">
              <a:lnSpc>
                <a:spcPct val="110000"/>
              </a:lnSpc>
              <a:spcBef>
                <a:spcPct val="15000"/>
              </a:spcBef>
              <a:buNone/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Anions</a:t>
            </a:r>
            <a:r>
              <a:rPr lang="en-US" sz="2400" dirty="0">
                <a:solidFill>
                  <a:srgbClr val="0000FF"/>
                </a:solidFill>
              </a:rPr>
              <a:t>: add e</a:t>
            </a:r>
            <a:r>
              <a:rPr lang="en-US" sz="2400" baseline="30000" dirty="0">
                <a:solidFill>
                  <a:srgbClr val="0000FF"/>
                </a:solidFill>
              </a:rPr>
              <a:t>– </a:t>
            </a:r>
            <a:r>
              <a:rPr lang="en-US" sz="2400" dirty="0">
                <a:solidFill>
                  <a:srgbClr val="0000FF"/>
                </a:solidFill>
              </a:rPr>
              <a:t>(CO</a:t>
            </a:r>
            <a:r>
              <a:rPr lang="en-US" sz="2400" baseline="-25000" dirty="0">
                <a:solidFill>
                  <a:srgbClr val="0000FF"/>
                </a:solidFill>
              </a:rPr>
              <a:t>3</a:t>
            </a:r>
            <a:r>
              <a:rPr lang="en-US" sz="2400" baseline="30000" dirty="0">
                <a:solidFill>
                  <a:srgbClr val="0000FF"/>
                </a:solidFill>
              </a:rPr>
              <a:t>2-</a:t>
            </a:r>
            <a:r>
              <a:rPr lang="en-US" sz="2400" dirty="0">
                <a:solidFill>
                  <a:srgbClr val="0000FF"/>
                </a:solidFill>
              </a:rPr>
              <a:t> : add 2 e</a:t>
            </a:r>
            <a:r>
              <a:rPr lang="en-US" sz="2400" baseline="30000" dirty="0">
                <a:solidFill>
                  <a:srgbClr val="0000FF"/>
                </a:solidFill>
              </a:rPr>
              <a:t>–</a:t>
            </a:r>
            <a:r>
              <a:rPr lang="en-US" sz="2400" dirty="0">
                <a:solidFill>
                  <a:srgbClr val="0000FF"/>
                </a:solidFill>
              </a:rPr>
              <a:t> ) 	</a:t>
            </a:r>
            <a:r>
              <a:rPr lang="en-US" sz="2400" dirty="0" err="1">
                <a:solidFill>
                  <a:srgbClr val="0000FF"/>
                </a:solidFill>
              </a:rPr>
              <a:t>Cation</a:t>
            </a:r>
            <a:r>
              <a:rPr lang="en-US" sz="2400" dirty="0">
                <a:solidFill>
                  <a:srgbClr val="0000FF"/>
                </a:solidFill>
              </a:rPr>
              <a:t>: subtract e</a:t>
            </a:r>
            <a:r>
              <a:rPr lang="en-US" sz="2400" baseline="30000" dirty="0">
                <a:solidFill>
                  <a:srgbClr val="0000FF"/>
                </a:solidFill>
              </a:rPr>
              <a:t>– </a:t>
            </a:r>
            <a:r>
              <a:rPr lang="en-US" sz="2400" dirty="0">
                <a:solidFill>
                  <a:srgbClr val="0000FF"/>
                </a:solidFill>
              </a:rPr>
              <a:t>(NH</a:t>
            </a:r>
            <a:r>
              <a:rPr lang="en-US" sz="2400" baseline="-25000" dirty="0">
                <a:solidFill>
                  <a:srgbClr val="0000FF"/>
                </a:solidFill>
              </a:rPr>
              <a:t>4</a:t>
            </a:r>
            <a:r>
              <a:rPr lang="en-US" sz="2400" baseline="30000" dirty="0">
                <a:solidFill>
                  <a:srgbClr val="0000FF"/>
                </a:solidFill>
              </a:rPr>
              <a:t>+</a:t>
            </a:r>
            <a:r>
              <a:rPr lang="en-US" sz="2400" dirty="0">
                <a:solidFill>
                  <a:srgbClr val="0000FF"/>
                </a:solidFill>
              </a:rPr>
              <a:t>: minus 1 e</a:t>
            </a:r>
            <a:r>
              <a:rPr lang="en-US" sz="2400" baseline="30000" dirty="0">
                <a:solidFill>
                  <a:srgbClr val="0000FF"/>
                </a:solidFill>
              </a:rPr>
              <a:t>–</a:t>
            </a:r>
            <a:r>
              <a:rPr lang="en-US" sz="2400" dirty="0">
                <a:solidFill>
                  <a:srgbClr val="0000FF"/>
                </a:solidFill>
              </a:rPr>
              <a:t> )</a:t>
            </a:r>
          </a:p>
          <a:p>
            <a:pPr marL="0" indent="0" eaLnBrk="1" hangingPunct="1">
              <a:lnSpc>
                <a:spcPct val="110000"/>
              </a:lnSpc>
              <a:spcBef>
                <a:spcPct val="15000"/>
              </a:spcBef>
              <a:buNone/>
              <a:defRPr/>
            </a:pPr>
            <a:r>
              <a:rPr lang="en-US" dirty="0" smtClean="0"/>
              <a:t>2.   Determine the central atom</a:t>
            </a:r>
            <a:endParaRPr lang="en-US" dirty="0"/>
          </a:p>
          <a:p>
            <a:pPr marL="1112838" lvl="1" indent="-20638" eaLnBrk="1" hangingPunct="1">
              <a:lnSpc>
                <a:spcPct val="110000"/>
              </a:lnSpc>
              <a:spcBef>
                <a:spcPct val="15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FF0000"/>
                </a:solidFill>
              </a:rPr>
              <a:t>  </a:t>
            </a:r>
            <a:r>
              <a:rPr lang="en-US" sz="2000" dirty="0">
                <a:solidFill>
                  <a:srgbClr val="FF0000"/>
                </a:solidFill>
              </a:rPr>
              <a:t>Usually the first element is in the center (often C, never H)</a:t>
            </a:r>
          </a:p>
          <a:p>
            <a:pPr marL="609600" indent="-609600" eaLnBrk="1" hangingPunct="1">
              <a:lnSpc>
                <a:spcPct val="110000"/>
              </a:lnSpc>
              <a:spcBef>
                <a:spcPct val="15000"/>
              </a:spcBef>
              <a:buFont typeface="+mj-lt"/>
              <a:buAutoNum type="arabicPeriod" startAt="3"/>
              <a:defRPr/>
            </a:pPr>
            <a:r>
              <a:rPr lang="en-US" dirty="0" smtClean="0"/>
              <a:t>Bond Terminal Atoms (update electron count)</a:t>
            </a:r>
            <a:endParaRPr lang="en-US" dirty="0"/>
          </a:p>
          <a:p>
            <a:pPr marL="609600" indent="-609600" eaLnBrk="1" hangingPunct="1">
              <a:lnSpc>
                <a:spcPct val="110000"/>
              </a:lnSpc>
              <a:spcBef>
                <a:spcPct val="15000"/>
              </a:spcBef>
              <a:buFontTx/>
              <a:buAutoNum type="arabicPeriod" startAt="3"/>
              <a:defRPr/>
            </a:pPr>
            <a:r>
              <a:rPr lang="en-US" dirty="0" smtClean="0"/>
              <a:t>Place remaining electrons around atoms in lone pairs </a:t>
            </a:r>
            <a:r>
              <a:rPr lang="en-US" sz="2400" dirty="0" smtClean="0"/>
              <a:t>(starting outside first)</a:t>
            </a:r>
            <a:endParaRPr lang="en-US" sz="2400" dirty="0"/>
          </a:p>
          <a:p>
            <a:pPr marL="1112838" lvl="1" indent="-20638" eaLnBrk="1" hangingPunct="1">
              <a:lnSpc>
                <a:spcPct val="110000"/>
              </a:lnSpc>
              <a:spcBef>
                <a:spcPct val="1500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FF0000"/>
                </a:solidFill>
              </a:rPr>
              <a:t>   </a:t>
            </a:r>
            <a:r>
              <a:rPr lang="en-US" sz="2400" dirty="0">
                <a:solidFill>
                  <a:srgbClr val="FF0000"/>
                </a:solidFill>
              </a:rPr>
              <a:t>Place electrons in pairs (lone pairs)</a:t>
            </a:r>
          </a:p>
          <a:p>
            <a:pPr marL="1112838" lvl="1" indent="-20638" eaLnBrk="1" hangingPunct="1">
              <a:lnSpc>
                <a:spcPct val="110000"/>
              </a:lnSpc>
              <a:spcBef>
                <a:spcPct val="15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FF0000"/>
                </a:solidFill>
              </a:rPr>
              <a:t>   Too few?  Form multiple bonds between atoms</a:t>
            </a:r>
            <a:r>
              <a:rPr lang="en-US" sz="2400" dirty="0" smtClean="0">
                <a:solidFill>
                  <a:srgbClr val="FF0000"/>
                </a:solidFill>
              </a:rPr>
              <a:t>: double bond (4 e-) and triple bond (6 e-) </a:t>
            </a:r>
            <a:endParaRPr lang="en-US" sz="2400" dirty="0" smtClean="0"/>
          </a:p>
          <a:p>
            <a:pPr marL="609600" indent="-609600" eaLnBrk="1" hangingPunct="1">
              <a:lnSpc>
                <a:spcPct val="110000"/>
              </a:lnSpc>
              <a:spcBef>
                <a:spcPct val="15000"/>
              </a:spcBef>
              <a:buFontTx/>
              <a:buAutoNum type="arabicPeriod" startAt="3"/>
              <a:defRPr/>
            </a:pPr>
            <a:r>
              <a:rPr lang="en-US" dirty="0" smtClean="0"/>
              <a:t>Check your structure!</a:t>
            </a:r>
          </a:p>
          <a:p>
            <a:pPr marL="609600" indent="-609600" eaLnBrk="1" hangingPunct="1">
              <a:lnSpc>
                <a:spcPct val="110000"/>
              </a:lnSpc>
              <a:spcBef>
                <a:spcPct val="15000"/>
              </a:spcBef>
              <a:buNone/>
              <a:defRPr/>
            </a:pPr>
            <a:endParaRPr lang="en-US" sz="2200" dirty="0">
              <a:solidFill>
                <a:srgbClr val="0000FF"/>
              </a:solidFill>
            </a:endParaRPr>
          </a:p>
        </p:txBody>
      </p:sp>
      <p:pic>
        <p:nvPicPr>
          <p:cNvPr id="141319" name="Picture 7" descr="MCj0237411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5016" y="4896399"/>
            <a:ext cx="2122908" cy="1906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-541283" y="0"/>
            <a:ext cx="9144000" cy="685800"/>
          </a:xfrm>
        </p:spPr>
        <p:txBody>
          <a:bodyPr/>
          <a:lstStyle/>
          <a:p>
            <a:pPr eaLnBrk="1" hangingPunct="1"/>
            <a:r>
              <a:rPr lang="en-US" sz="3600" b="1" dirty="0">
                <a:solidFill>
                  <a:srgbClr val="0000FF"/>
                </a:solidFill>
              </a:rPr>
              <a:t>Drawing Lewis </a:t>
            </a:r>
            <a:r>
              <a:rPr lang="en-US" sz="3600" b="1" dirty="0" smtClean="0">
                <a:solidFill>
                  <a:srgbClr val="0000FF"/>
                </a:solidFill>
              </a:rPr>
              <a:t>Structures Review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770498" y="5346203"/>
            <a:ext cx="2704103" cy="100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110000"/>
              </a:lnSpc>
              <a:spcBef>
                <a:spcPct val="15000"/>
              </a:spcBef>
              <a:defRPr/>
            </a:pPr>
            <a:r>
              <a:rPr lang="en-US" dirty="0">
                <a:solidFill>
                  <a:srgbClr val="FF0000"/>
                </a:solidFill>
              </a:rPr>
              <a:t>Exceptions:  Remember that H only needs 2e</a:t>
            </a:r>
            <a:r>
              <a:rPr lang="en-US" baseline="30000" dirty="0">
                <a:solidFill>
                  <a:srgbClr val="FF0000"/>
                </a:solidFill>
              </a:rPr>
              <a:t>– </a:t>
            </a:r>
            <a:r>
              <a:rPr lang="en-US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121019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4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41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14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-100013"/>
            <a:ext cx="8229600" cy="1143001"/>
          </a:xfrm>
        </p:spPr>
        <p:txBody>
          <a:bodyPr/>
          <a:lstStyle/>
          <a:p>
            <a:pPr eaLnBrk="1" hangingPunct="1"/>
            <a:r>
              <a:rPr lang="en-US" sz="4000" b="1" dirty="0">
                <a:solidFill>
                  <a:srgbClr val="0000FF"/>
                </a:solidFill>
              </a:rPr>
              <a:t>Lewis Structure </a:t>
            </a:r>
            <a:r>
              <a:rPr lang="en-US" sz="4000" b="1" dirty="0" smtClean="0">
                <a:solidFill>
                  <a:srgbClr val="0000FF"/>
                </a:solidFill>
              </a:rPr>
              <a:t>“Useful Hints”</a:t>
            </a:r>
            <a:endParaRPr lang="en-US" sz="4000" b="1" dirty="0">
              <a:solidFill>
                <a:srgbClr val="0000FF"/>
              </a:solidFill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262" y="1042988"/>
            <a:ext cx="11168968" cy="557853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C group: </a:t>
            </a:r>
            <a:r>
              <a:rPr lang="en-US" sz="3600" dirty="0" smtClean="0"/>
              <a:t>Forms </a:t>
            </a:r>
            <a:r>
              <a:rPr lang="en-US" sz="3600" dirty="0"/>
              <a:t>a combo of 4 bonds and no LP (Lone Pairs)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N group: </a:t>
            </a:r>
            <a:r>
              <a:rPr lang="en-US" sz="3600" dirty="0" smtClean="0"/>
              <a:t>Forms </a:t>
            </a:r>
            <a:r>
              <a:rPr lang="en-US" sz="3600" dirty="0"/>
              <a:t>a combo of 3 bonds and 1 LP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O group: </a:t>
            </a:r>
            <a:r>
              <a:rPr lang="en-US" sz="3600" dirty="0" smtClean="0"/>
              <a:t>Forms </a:t>
            </a:r>
            <a:r>
              <a:rPr lang="en-US" sz="3600" dirty="0"/>
              <a:t>a combo of 2 bonds and 2 LP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F </a:t>
            </a:r>
            <a:r>
              <a:rPr lang="en-US" sz="4000" b="1" dirty="0">
                <a:solidFill>
                  <a:srgbClr val="FF0000"/>
                </a:solidFill>
              </a:rPr>
              <a:t>group (</a:t>
            </a:r>
            <a:r>
              <a:rPr lang="en-US" sz="4000" b="1" dirty="0" smtClean="0">
                <a:solidFill>
                  <a:srgbClr val="FF0000"/>
                </a:solidFill>
              </a:rPr>
              <a:t>halogens): </a:t>
            </a:r>
            <a:r>
              <a:rPr lang="en-US" sz="3600" dirty="0" smtClean="0"/>
              <a:t>Forms </a:t>
            </a:r>
            <a:r>
              <a:rPr lang="en-US" sz="3600" dirty="0"/>
              <a:t>1 bond and 3 LP </a:t>
            </a:r>
          </a:p>
          <a:p>
            <a:pPr marL="457200" lvl="1" indent="0" eaLnBrk="1" hangingPunct="1">
              <a:buNone/>
            </a:pPr>
            <a:r>
              <a:rPr lang="en-US" sz="3200" b="1" dirty="0">
                <a:solidFill>
                  <a:srgbClr val="0000FF"/>
                </a:solidFill>
              </a:rPr>
              <a:t>	</a:t>
            </a:r>
            <a:r>
              <a:rPr lang="en-US" sz="3200" b="1" dirty="0" smtClean="0">
                <a:solidFill>
                  <a:srgbClr val="0000FF"/>
                </a:solidFill>
              </a:rPr>
              <a:t>			Note that these are NOT always true!</a:t>
            </a:r>
          </a:p>
        </p:txBody>
      </p:sp>
      <p:pic>
        <p:nvPicPr>
          <p:cNvPr id="12320" name="Picture 3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920"/>
          <a:stretch>
            <a:fillRect/>
          </a:stretch>
        </p:blipFill>
        <p:spPr bwMode="auto">
          <a:xfrm rot="349637">
            <a:off x="3627630" y="1962225"/>
            <a:ext cx="2433638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10192844" y="2291035"/>
            <a:ext cx="1787525" cy="1447800"/>
            <a:chOff x="2471" y="722"/>
            <a:chExt cx="1200" cy="924"/>
          </a:xfrm>
        </p:grpSpPr>
        <p:graphicFrame>
          <p:nvGraphicFramePr>
            <p:cNvPr id="4" name="Object 34"/>
            <p:cNvGraphicFramePr>
              <a:graphicFrameLocks noChangeAspect="1"/>
            </p:cNvGraphicFramePr>
            <p:nvPr/>
          </p:nvGraphicFramePr>
          <p:xfrm>
            <a:off x="2471" y="770"/>
            <a:ext cx="1200" cy="8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4" name="ISIS/Draw Sketch" r:id="rId6" imgW="580893" imgH="419207" progId="ISISServer">
                    <p:embed/>
                  </p:oleObj>
                </mc:Choice>
                <mc:Fallback>
                  <p:oleObj name="ISIS/Draw Sketch" r:id="rId6" imgW="580893" imgH="419207" progId="ISISServer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71" y="770"/>
                          <a:ext cx="1200" cy="8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00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21" name="Oval 35"/>
            <p:cNvSpPr>
              <a:spLocks noChangeArrowheads="1"/>
            </p:cNvSpPr>
            <p:nvPr/>
          </p:nvSpPr>
          <p:spPr bwMode="auto">
            <a:xfrm flipH="1">
              <a:off x="2951" y="722"/>
              <a:ext cx="48" cy="4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322" name="Oval 36"/>
            <p:cNvSpPr>
              <a:spLocks noChangeArrowheads="1"/>
            </p:cNvSpPr>
            <p:nvPr/>
          </p:nvSpPr>
          <p:spPr bwMode="auto">
            <a:xfrm flipH="1">
              <a:off x="3095" y="722"/>
              <a:ext cx="48" cy="4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2325" name="Picture 37"/>
          <p:cNvSpPr>
            <a:spLocks noChangeAspect="1" noChangeArrowheads="1"/>
          </p:cNvSpPr>
          <p:nvPr/>
        </p:nvSpPr>
        <p:spPr bwMode="auto">
          <a:xfrm>
            <a:off x="8812213" y="3070225"/>
            <a:ext cx="1668462" cy="179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9927711" y="4364038"/>
            <a:ext cx="1998663" cy="1009650"/>
            <a:chOff x="902" y="1192"/>
            <a:chExt cx="1603" cy="851"/>
          </a:xfrm>
        </p:grpSpPr>
        <p:graphicFrame>
          <p:nvGraphicFramePr>
            <p:cNvPr id="12297" name="Object 40"/>
            <p:cNvGraphicFramePr>
              <a:graphicFrameLocks noChangeAspect="1"/>
            </p:cNvGraphicFramePr>
            <p:nvPr/>
          </p:nvGraphicFramePr>
          <p:xfrm>
            <a:off x="1038" y="1201"/>
            <a:ext cx="1391" cy="8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5" name="ISIS/Draw Sketch" r:id="rId8" imgW="572295" imgH="380258" progId="ISISServer">
                    <p:embed/>
                  </p:oleObj>
                </mc:Choice>
                <mc:Fallback>
                  <p:oleObj name="ISIS/Draw Sketch" r:id="rId8" imgW="572295" imgH="380258" progId="ISISServer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38" y="1201"/>
                          <a:ext cx="1391" cy="8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2298" name="Group 41"/>
            <p:cNvGrpSpPr>
              <a:grpSpLocks/>
            </p:cNvGrpSpPr>
            <p:nvPr/>
          </p:nvGrpSpPr>
          <p:grpSpPr bwMode="auto">
            <a:xfrm rot="2288908">
              <a:off x="1701" y="1214"/>
              <a:ext cx="195" cy="54"/>
              <a:chOff x="1665" y="1178"/>
              <a:chExt cx="195" cy="54"/>
            </a:xfrm>
          </p:grpSpPr>
          <p:sp>
            <p:nvSpPr>
              <p:cNvPr id="12318" name="Oval 9"/>
              <p:cNvSpPr>
                <a:spLocks noChangeArrowheads="1"/>
              </p:cNvSpPr>
              <p:nvPr/>
            </p:nvSpPr>
            <p:spPr bwMode="auto">
              <a:xfrm flipH="1">
                <a:off x="1665" y="1178"/>
                <a:ext cx="49" cy="54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2319" name="Oval 10"/>
              <p:cNvSpPr>
                <a:spLocks noChangeArrowheads="1"/>
              </p:cNvSpPr>
              <p:nvPr/>
            </p:nvSpPr>
            <p:spPr bwMode="auto">
              <a:xfrm flipH="1">
                <a:off x="1811" y="1178"/>
                <a:ext cx="49" cy="54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12299" name="Group 44"/>
            <p:cNvGrpSpPr>
              <a:grpSpLocks/>
            </p:cNvGrpSpPr>
            <p:nvPr/>
          </p:nvGrpSpPr>
          <p:grpSpPr bwMode="auto">
            <a:xfrm rot="699431">
              <a:off x="902" y="1500"/>
              <a:ext cx="525" cy="524"/>
              <a:chOff x="902" y="1545"/>
              <a:chExt cx="525" cy="524"/>
            </a:xfrm>
          </p:grpSpPr>
          <p:grpSp>
            <p:nvGrpSpPr>
              <p:cNvPr id="12311" name="Group 45"/>
              <p:cNvGrpSpPr>
                <a:grpSpLocks/>
              </p:cNvGrpSpPr>
              <p:nvPr/>
            </p:nvGrpSpPr>
            <p:grpSpPr bwMode="auto">
              <a:xfrm>
                <a:off x="1265" y="1924"/>
                <a:ext cx="162" cy="145"/>
                <a:chOff x="1265" y="1924"/>
                <a:chExt cx="162" cy="145"/>
              </a:xfrm>
            </p:grpSpPr>
            <p:sp>
              <p:nvSpPr>
                <p:cNvPr id="12316" name="Oval 25"/>
                <p:cNvSpPr>
                  <a:spLocks noChangeArrowheads="1"/>
                </p:cNvSpPr>
                <p:nvPr/>
              </p:nvSpPr>
              <p:spPr bwMode="auto">
                <a:xfrm rot="19277637" flipH="1">
                  <a:off x="1265" y="2015"/>
                  <a:ext cx="49" cy="54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cs typeface="Arial" charset="0"/>
                  </a:endParaRPr>
                </a:p>
              </p:txBody>
            </p:sp>
            <p:sp>
              <p:nvSpPr>
                <p:cNvPr id="12317" name="Oval 26"/>
                <p:cNvSpPr>
                  <a:spLocks noChangeArrowheads="1"/>
                </p:cNvSpPr>
                <p:nvPr/>
              </p:nvSpPr>
              <p:spPr bwMode="auto">
                <a:xfrm rot="19277637" flipH="1">
                  <a:off x="1378" y="1924"/>
                  <a:ext cx="49" cy="54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cs typeface="Arial" charset="0"/>
                  </a:endParaRPr>
                </a:p>
              </p:txBody>
            </p:sp>
          </p:grpSp>
          <p:sp>
            <p:nvSpPr>
              <p:cNvPr id="12312" name="Oval 29"/>
              <p:cNvSpPr>
                <a:spLocks noChangeArrowheads="1"/>
              </p:cNvSpPr>
              <p:nvPr/>
            </p:nvSpPr>
            <p:spPr bwMode="auto">
              <a:xfrm rot="3279382" flipH="1">
                <a:off x="904" y="1847"/>
                <a:ext cx="49" cy="54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2313" name="Oval 30"/>
              <p:cNvSpPr>
                <a:spLocks noChangeArrowheads="1"/>
              </p:cNvSpPr>
              <p:nvPr/>
            </p:nvSpPr>
            <p:spPr bwMode="auto">
              <a:xfrm rot="3279382" flipH="1">
                <a:off x="989" y="1966"/>
                <a:ext cx="49" cy="54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2314" name="Oval 38"/>
              <p:cNvSpPr>
                <a:spLocks noChangeArrowheads="1"/>
              </p:cNvSpPr>
              <p:nvPr/>
            </p:nvSpPr>
            <p:spPr bwMode="auto">
              <a:xfrm rot="19714439" flipH="1">
                <a:off x="959" y="1622"/>
                <a:ext cx="49" cy="54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2315" name="Oval 39"/>
              <p:cNvSpPr>
                <a:spLocks noChangeArrowheads="1"/>
              </p:cNvSpPr>
              <p:nvPr/>
            </p:nvSpPr>
            <p:spPr bwMode="auto">
              <a:xfrm rot="19714439" flipH="1">
                <a:off x="1084" y="1545"/>
                <a:ext cx="49" cy="54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12300" name="Group 52"/>
            <p:cNvGrpSpPr>
              <a:grpSpLocks/>
            </p:cNvGrpSpPr>
            <p:nvPr/>
          </p:nvGrpSpPr>
          <p:grpSpPr bwMode="auto">
            <a:xfrm rot="18228878" flipH="1">
              <a:off x="1353" y="1274"/>
              <a:ext cx="218" cy="54"/>
              <a:chOff x="1665" y="1178"/>
              <a:chExt cx="195" cy="54"/>
            </a:xfrm>
          </p:grpSpPr>
          <p:sp>
            <p:nvSpPr>
              <p:cNvPr id="12309" name="Oval 9"/>
              <p:cNvSpPr>
                <a:spLocks noChangeArrowheads="1"/>
              </p:cNvSpPr>
              <p:nvPr/>
            </p:nvSpPr>
            <p:spPr bwMode="auto">
              <a:xfrm flipH="1">
                <a:off x="1665" y="1178"/>
                <a:ext cx="49" cy="54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2310" name="Oval 10"/>
              <p:cNvSpPr>
                <a:spLocks noChangeArrowheads="1"/>
              </p:cNvSpPr>
              <p:nvPr/>
            </p:nvSpPr>
            <p:spPr bwMode="auto">
              <a:xfrm flipH="1">
                <a:off x="1811" y="1178"/>
                <a:ext cx="49" cy="54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12301" name="Group 55"/>
            <p:cNvGrpSpPr>
              <a:grpSpLocks/>
            </p:cNvGrpSpPr>
            <p:nvPr/>
          </p:nvGrpSpPr>
          <p:grpSpPr bwMode="auto">
            <a:xfrm rot="-7803552">
              <a:off x="1980" y="1268"/>
              <a:ext cx="525" cy="524"/>
              <a:chOff x="902" y="1545"/>
              <a:chExt cx="525" cy="524"/>
            </a:xfrm>
          </p:grpSpPr>
          <p:grpSp>
            <p:nvGrpSpPr>
              <p:cNvPr id="12302" name="Group 56"/>
              <p:cNvGrpSpPr>
                <a:grpSpLocks/>
              </p:cNvGrpSpPr>
              <p:nvPr/>
            </p:nvGrpSpPr>
            <p:grpSpPr bwMode="auto">
              <a:xfrm>
                <a:off x="1265" y="1924"/>
                <a:ext cx="162" cy="145"/>
                <a:chOff x="1265" y="1924"/>
                <a:chExt cx="162" cy="145"/>
              </a:xfrm>
            </p:grpSpPr>
            <p:sp>
              <p:nvSpPr>
                <p:cNvPr id="12307" name="Oval 25"/>
                <p:cNvSpPr>
                  <a:spLocks noChangeArrowheads="1"/>
                </p:cNvSpPr>
                <p:nvPr/>
              </p:nvSpPr>
              <p:spPr bwMode="auto">
                <a:xfrm rot="19277637" flipH="1">
                  <a:off x="1265" y="2015"/>
                  <a:ext cx="49" cy="54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cs typeface="Arial" charset="0"/>
                  </a:endParaRPr>
                </a:p>
              </p:txBody>
            </p:sp>
            <p:sp>
              <p:nvSpPr>
                <p:cNvPr id="12308" name="Oval 26"/>
                <p:cNvSpPr>
                  <a:spLocks noChangeArrowheads="1"/>
                </p:cNvSpPr>
                <p:nvPr/>
              </p:nvSpPr>
              <p:spPr bwMode="auto">
                <a:xfrm rot="19277637" flipH="1">
                  <a:off x="1378" y="1924"/>
                  <a:ext cx="49" cy="54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cs typeface="Arial" charset="0"/>
                  </a:endParaRPr>
                </a:p>
              </p:txBody>
            </p:sp>
          </p:grpSp>
          <p:sp>
            <p:nvSpPr>
              <p:cNvPr id="12303" name="Oval 29"/>
              <p:cNvSpPr>
                <a:spLocks noChangeArrowheads="1"/>
              </p:cNvSpPr>
              <p:nvPr/>
            </p:nvSpPr>
            <p:spPr bwMode="auto">
              <a:xfrm rot="3279382" flipH="1">
                <a:off x="904" y="1847"/>
                <a:ext cx="49" cy="54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2304" name="Oval 30"/>
              <p:cNvSpPr>
                <a:spLocks noChangeArrowheads="1"/>
              </p:cNvSpPr>
              <p:nvPr/>
            </p:nvSpPr>
            <p:spPr bwMode="auto">
              <a:xfrm rot="3279382" flipH="1">
                <a:off x="989" y="1966"/>
                <a:ext cx="49" cy="54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2305" name="Oval 38"/>
              <p:cNvSpPr>
                <a:spLocks noChangeArrowheads="1"/>
              </p:cNvSpPr>
              <p:nvPr/>
            </p:nvSpPr>
            <p:spPr bwMode="auto">
              <a:xfrm rot="19714439" flipH="1">
                <a:off x="959" y="1622"/>
                <a:ext cx="49" cy="54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rot="10800000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2306" name="Oval 39"/>
              <p:cNvSpPr>
                <a:spLocks noChangeArrowheads="1"/>
              </p:cNvSpPr>
              <p:nvPr/>
            </p:nvSpPr>
            <p:spPr bwMode="auto">
              <a:xfrm rot="19714439" flipH="1">
                <a:off x="1084" y="1545"/>
                <a:ext cx="49" cy="54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rot="10800000"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39190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5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Lewis Structures Practice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Practice drawing the following compounds in your notebook.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5400" dirty="0" smtClean="0"/>
              <a:t>CO</a:t>
            </a:r>
            <a:r>
              <a:rPr lang="en-US" sz="5400" baseline="-25000" dirty="0" smtClean="0"/>
              <a:t>2</a:t>
            </a:r>
            <a:r>
              <a:rPr lang="en-US" sz="5400" dirty="0" smtClean="0"/>
              <a:t>		NH</a:t>
            </a:r>
            <a:r>
              <a:rPr lang="en-US" sz="5400" baseline="-25000" dirty="0" smtClean="0"/>
              <a:t>3</a:t>
            </a:r>
            <a:r>
              <a:rPr lang="en-US" sz="5400" dirty="0" smtClean="0"/>
              <a:t>		</a:t>
            </a:r>
            <a:r>
              <a:rPr lang="en-US" sz="5400" dirty="0" err="1" smtClean="0"/>
              <a:t>HCl</a:t>
            </a:r>
            <a:r>
              <a:rPr lang="en-US" sz="5400" dirty="0" smtClean="0"/>
              <a:t>		CH</a:t>
            </a:r>
            <a:r>
              <a:rPr lang="en-US" sz="5400" baseline="-25000" dirty="0" smtClean="0"/>
              <a:t>4</a:t>
            </a:r>
            <a:endParaRPr lang="en-US" sz="5400" baseline="-25000" dirty="0"/>
          </a:p>
        </p:txBody>
      </p:sp>
    </p:spTree>
    <p:extLst>
      <p:ext uri="{BB962C8B-B14F-4D97-AF65-F5344CB8AC3E}">
        <p14:creationId xmlns:p14="http://schemas.microsoft.com/office/powerpoint/2010/main" val="408660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Lewis Structures Practice - ANSWERS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311" y="150812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5400" dirty="0" smtClean="0"/>
              <a:t>CO</a:t>
            </a:r>
            <a:r>
              <a:rPr lang="en-US" sz="5400" baseline="-25000" dirty="0" smtClean="0"/>
              <a:t>2</a:t>
            </a:r>
            <a:r>
              <a:rPr lang="en-US" sz="5400" dirty="0" smtClean="0"/>
              <a:t>		NH</a:t>
            </a:r>
            <a:r>
              <a:rPr lang="en-US" sz="5400" baseline="-25000" dirty="0" smtClean="0"/>
              <a:t>3</a:t>
            </a:r>
            <a:r>
              <a:rPr lang="en-US" sz="5400" dirty="0" smtClean="0"/>
              <a:t>		</a:t>
            </a:r>
            <a:r>
              <a:rPr lang="en-US" sz="5400" dirty="0" err="1" smtClean="0"/>
              <a:t>HCl</a:t>
            </a:r>
            <a:r>
              <a:rPr lang="en-US" sz="5400" dirty="0" smtClean="0"/>
              <a:t>		CH</a:t>
            </a:r>
            <a:r>
              <a:rPr lang="en-US" sz="5400" baseline="-25000" dirty="0" smtClean="0"/>
              <a:t>4</a:t>
            </a:r>
            <a:endParaRPr lang="en-US" sz="5400" baseline="-25000" dirty="0"/>
          </a:p>
        </p:txBody>
      </p:sp>
      <p:pic>
        <p:nvPicPr>
          <p:cNvPr id="3074" name="Picture 2" descr="Image result for carbon dioxide lewis stru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01" y="2410187"/>
            <a:ext cx="32766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ammonia lewis structu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14" y="3862497"/>
            <a:ext cx="3092122" cy="223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Image result for hydrogen chloride lewis structu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636" y="2352730"/>
            <a:ext cx="2899983" cy="1200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Image result for methane lewis structur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7629" y="2952959"/>
            <a:ext cx="2095500" cy="217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75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determine if a structure is polar or nonpolar?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187" y="2140060"/>
            <a:ext cx="8463454" cy="435133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 structure will be nonpolar if is symmetrical around the central atom.</a:t>
            </a:r>
          </a:p>
          <a:p>
            <a:endParaRPr lang="en-US" sz="4000" dirty="0"/>
          </a:p>
          <a:p>
            <a:r>
              <a:rPr lang="en-US" sz="4000" dirty="0" smtClean="0"/>
              <a:t>A structure will be polar if it is asymmetrical around the central atom. </a:t>
            </a:r>
            <a:endParaRPr lang="en-US" sz="4000" dirty="0"/>
          </a:p>
        </p:txBody>
      </p:sp>
      <p:pic>
        <p:nvPicPr>
          <p:cNvPr id="4" name="Picture 4" descr="Image result for ammonia lewis structu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8300" y="4295359"/>
            <a:ext cx="2471247" cy="1785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Image result for methane lewis stru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3641" y="1406908"/>
            <a:ext cx="2095500" cy="217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78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edia.tumblr.com/tumblr_m6ulfoIP6u1qlbzm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762000"/>
            <a:ext cx="4876798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0.gstatic.com/images?q=tbn:ANd9GcQ7gfoIgwZmwinM_-uB-NhsALd-wOWT6ivCDesXv0Aj8rPiLnm5Y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1" y="1524000"/>
            <a:ext cx="3115975" cy="3762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41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the following structures as polar or nonpolar.</a:t>
            </a:r>
            <a:endParaRPr lang="en-US" dirty="0"/>
          </a:p>
        </p:txBody>
      </p:sp>
      <p:pic>
        <p:nvPicPr>
          <p:cNvPr id="4098" name="Picture 2" descr="Image result for lewis stru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19561"/>
            <a:ext cx="2236076" cy="1805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223" y="1548797"/>
            <a:ext cx="2518541" cy="2621339"/>
          </a:xfrm>
          <a:prstGeom prst="rect">
            <a:avLst/>
          </a:prstGeom>
        </p:spPr>
      </p:pic>
      <p:pic>
        <p:nvPicPr>
          <p:cNvPr id="4102" name="Picture 6" descr="Image result for lewis structu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4358591"/>
            <a:ext cx="3248025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Image result for lewis structur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31" y="1548796"/>
            <a:ext cx="2636127" cy="2356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5-Point Star 4"/>
          <p:cNvSpPr/>
          <p:nvPr/>
        </p:nvSpPr>
        <p:spPr>
          <a:xfrm>
            <a:off x="9307894" y="2874360"/>
            <a:ext cx="419430" cy="35757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6" name="Picture 10" descr="Image result for lewis structur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147" y="4474831"/>
            <a:ext cx="3360684" cy="1556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940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969696"/>
    </a:lt2>
    <a:accent1>
      <a:srgbClr val="FBDF53"/>
    </a:accent1>
    <a:accent2>
      <a:srgbClr val="FF9966"/>
    </a:accent2>
    <a:accent3>
      <a:srgbClr val="FFFFFF"/>
    </a:accent3>
    <a:accent4>
      <a:srgbClr val="000000"/>
    </a:accent4>
    <a:accent5>
      <a:srgbClr val="FDECB3"/>
    </a:accent5>
    <a:accent6>
      <a:srgbClr val="E78A5C"/>
    </a:accent6>
    <a:hlink>
      <a:srgbClr val="CC3300"/>
    </a:hlink>
    <a:folHlink>
      <a:srgbClr val="996600"/>
    </a:folHlink>
  </a:clrScheme>
</a:themeOverride>
</file>

<file path=ppt/theme/themeOverride2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969696"/>
    </a:lt2>
    <a:accent1>
      <a:srgbClr val="FBDF53"/>
    </a:accent1>
    <a:accent2>
      <a:srgbClr val="FF9966"/>
    </a:accent2>
    <a:accent3>
      <a:srgbClr val="FFFFFF"/>
    </a:accent3>
    <a:accent4>
      <a:srgbClr val="000000"/>
    </a:accent4>
    <a:accent5>
      <a:srgbClr val="FDECB3"/>
    </a:accent5>
    <a:accent6>
      <a:srgbClr val="E78A5C"/>
    </a:accent6>
    <a:hlink>
      <a:srgbClr val="CC3300"/>
    </a:hlink>
    <a:folHlink>
      <a:srgbClr val="9966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8563</TotalTime>
  <Words>351</Words>
  <Application>Microsoft Office PowerPoint</Application>
  <PresentationFormat>Widescreen</PresentationFormat>
  <Paragraphs>40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Default Design</vt:lpstr>
      <vt:lpstr>1_Default Design</vt:lpstr>
      <vt:lpstr>1_Office Theme</vt:lpstr>
      <vt:lpstr>ISIS/Draw Sketch</vt:lpstr>
      <vt:lpstr>Lewis Dot Structures &amp; Polarity Review</vt:lpstr>
      <vt:lpstr>Dot Diagrams vs. Structures</vt:lpstr>
      <vt:lpstr>Drawing Lewis Structures Review</vt:lpstr>
      <vt:lpstr>Lewis Structure “Useful Hints”</vt:lpstr>
      <vt:lpstr>Lewis Structures Practice</vt:lpstr>
      <vt:lpstr>Lewis Structures Practice - ANSWERS</vt:lpstr>
      <vt:lpstr>How do you determine if a structure is polar or nonpolar?</vt:lpstr>
      <vt:lpstr>PowerPoint Presentation</vt:lpstr>
      <vt:lpstr>Identify the following structures as polar or nonpolar.</vt:lpstr>
      <vt:lpstr>Identify the following structures as polar or nonpolar.</vt:lpstr>
    </vt:vector>
  </TitlesOfParts>
  <Company>LUHSD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Lewis Dot Structures, VSEPR &amp; Polarity</dc:title>
  <dc:creator>Katherine Scott</dc:creator>
  <cp:lastModifiedBy>Katherine Macedo</cp:lastModifiedBy>
  <cp:revision>18</cp:revision>
  <cp:lastPrinted>2019-02-12T22:30:46Z</cp:lastPrinted>
  <dcterms:created xsi:type="dcterms:W3CDTF">2017-09-20T19:54:25Z</dcterms:created>
  <dcterms:modified xsi:type="dcterms:W3CDTF">2020-01-13T16:02:23Z</dcterms:modified>
</cp:coreProperties>
</file>