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8" r:id="rId2"/>
    <p:sldId id="256" r:id="rId3"/>
    <p:sldId id="257" r:id="rId4"/>
    <p:sldId id="260" r:id="rId5"/>
    <p:sldId id="259" r:id="rId6"/>
    <p:sldId id="262" r:id="rId7"/>
    <p:sldId id="261" r:id="rId8"/>
    <p:sldId id="265" r:id="rId9"/>
    <p:sldId id="264" r:id="rId10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546" y="6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B130291-8FC3-4B98-B7E9-1F67EDDFD7EB}" type="datetimeFigureOut">
              <a:rPr lang="en-US" smtClean="0"/>
              <a:t>1/9/2020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08451B-F022-40CA-A325-EEF243A55B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2389601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B130291-8FC3-4B98-B7E9-1F67EDDFD7EB}" type="datetimeFigureOut">
              <a:rPr lang="en-US" smtClean="0"/>
              <a:t>1/9/2020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08451B-F022-40CA-A325-EEF243A55B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690252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B130291-8FC3-4B98-B7E9-1F67EDDFD7EB}" type="datetimeFigureOut">
              <a:rPr lang="en-US" smtClean="0"/>
              <a:t>1/9/2020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08451B-F022-40CA-A325-EEF243A55B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5718148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B130291-8FC3-4B98-B7E9-1F67EDDFD7EB}" type="datetimeFigureOut">
              <a:rPr lang="en-US" smtClean="0"/>
              <a:t>1/9/2020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08451B-F022-40CA-A325-EEF243A55B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990702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B130291-8FC3-4B98-B7E9-1F67EDDFD7EB}" type="datetimeFigureOut">
              <a:rPr lang="en-US" smtClean="0"/>
              <a:t>1/9/2020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08451B-F022-40CA-A325-EEF243A55B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069344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B130291-8FC3-4B98-B7E9-1F67EDDFD7EB}" type="datetimeFigureOut">
              <a:rPr lang="en-US" smtClean="0"/>
              <a:t>1/9/2020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08451B-F022-40CA-A325-EEF243A55B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7985310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B130291-8FC3-4B98-B7E9-1F67EDDFD7EB}" type="datetimeFigureOut">
              <a:rPr lang="en-US" smtClean="0"/>
              <a:t>1/9/2020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08451B-F022-40CA-A325-EEF243A55B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6091621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B130291-8FC3-4B98-B7E9-1F67EDDFD7EB}" type="datetimeFigureOut">
              <a:rPr lang="en-US" smtClean="0"/>
              <a:t>1/9/2020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08451B-F022-40CA-A325-EEF243A55B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5705011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B130291-8FC3-4B98-B7E9-1F67EDDFD7EB}" type="datetimeFigureOut">
              <a:rPr lang="en-US" smtClean="0"/>
              <a:t>1/9/2020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08451B-F022-40CA-A325-EEF243A55B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7173092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B130291-8FC3-4B98-B7E9-1F67EDDFD7EB}" type="datetimeFigureOut">
              <a:rPr lang="en-US" smtClean="0"/>
              <a:t>1/9/2020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08451B-F022-40CA-A325-EEF243A55B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261533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B130291-8FC3-4B98-B7E9-1F67EDDFD7EB}" type="datetimeFigureOut">
              <a:rPr lang="en-US" smtClean="0"/>
              <a:t>1/9/2020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408451B-F022-40CA-A325-EEF243A55B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0175501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B130291-8FC3-4B98-B7E9-1F67EDDFD7EB}" type="datetimeFigureOut">
              <a:rPr lang="en-US" smtClean="0"/>
              <a:t>1/9/2020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408451B-F022-40CA-A325-EEF243A55B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3334954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7" Type="http://schemas.openxmlformats.org/officeDocument/2006/relationships/image" Target="../media/image10.jpe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9.png"/><Relationship Id="rId5" Type="http://schemas.openxmlformats.org/officeDocument/2006/relationships/image" Target="../media/image8.jpeg"/><Relationship Id="rId4" Type="http://schemas.openxmlformats.org/officeDocument/2006/relationships/image" Target="../media/image7.jpe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26446265"/>
              </p:ext>
            </p:extLst>
          </p:nvPr>
        </p:nvGraphicFramePr>
        <p:xfrm>
          <a:off x="457200" y="457200"/>
          <a:ext cx="8229600" cy="944880"/>
        </p:xfrm>
        <a:graphic>
          <a:graphicData uri="http://schemas.openxmlformats.org/drawingml/2006/table">
            <a:tbl>
              <a:tblPr/>
              <a:tblGrid>
                <a:gridCol w="8229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0">
                <a:tc>
                  <a:txBody>
                    <a:bodyPr/>
                    <a:lstStyle/>
                    <a:p>
                      <a:pPr algn="ctr"/>
                      <a:r>
                        <a:rPr lang="en-US" sz="5600" b="1" dirty="0">
                          <a:effectLst/>
                        </a:rPr>
                        <a:t>Lewis Dot Diagrams</a:t>
                      </a:r>
                      <a:endParaRPr lang="en-US" dirty="0">
                        <a:effectLst/>
                      </a:endParaRPr>
                    </a:p>
                  </a:txBody>
                  <a:tcPr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pic>
        <p:nvPicPr>
          <p:cNvPr id="1025" name="Picture 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49927" y="1447799"/>
            <a:ext cx="6629400" cy="38765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686433041"/>
              </p:ext>
            </p:extLst>
          </p:nvPr>
        </p:nvGraphicFramePr>
        <p:xfrm>
          <a:off x="457200" y="5486400"/>
          <a:ext cx="8229600" cy="693261"/>
        </p:xfrm>
        <a:graphic>
          <a:graphicData uri="http://schemas.openxmlformats.org/drawingml/2006/table">
            <a:tbl>
              <a:tblPr/>
              <a:tblGrid>
                <a:gridCol w="8229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693261"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smtClean="0">
                          <a:solidFill>
                            <a:srgbClr val="0070C0"/>
                          </a:solidFill>
                          <a:effectLst/>
                          <a:latin typeface="Arial Rounded MT 12"/>
                        </a:rPr>
                        <a:t>December 2</a:t>
                      </a:r>
                      <a:r>
                        <a:rPr lang="en-US" sz="2800" baseline="30000" dirty="0" smtClean="0">
                          <a:solidFill>
                            <a:srgbClr val="0070C0"/>
                          </a:solidFill>
                          <a:effectLst/>
                          <a:latin typeface="Arial Rounded MT 12"/>
                        </a:rPr>
                        <a:t>nd</a:t>
                      </a:r>
                      <a:r>
                        <a:rPr lang="en-US" sz="2800" dirty="0" smtClean="0">
                          <a:solidFill>
                            <a:srgbClr val="0070C0"/>
                          </a:solidFill>
                          <a:effectLst/>
                          <a:latin typeface="Arial Rounded MT 12"/>
                        </a:rPr>
                        <a:t>, 2016</a:t>
                      </a:r>
                      <a:endParaRPr lang="en-US" dirty="0">
                        <a:effectLst/>
                      </a:endParaRPr>
                    </a:p>
                  </a:txBody>
                  <a:tcPr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570416464"/>
              </p:ext>
            </p:extLst>
          </p:nvPr>
        </p:nvGraphicFramePr>
        <p:xfrm>
          <a:off x="304800" y="6172200"/>
          <a:ext cx="8229600" cy="518160"/>
        </p:xfrm>
        <a:graphic>
          <a:graphicData uri="http://schemas.openxmlformats.org/drawingml/2006/table">
            <a:tbl>
              <a:tblPr/>
              <a:tblGrid>
                <a:gridCol w="8229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0">
                <a:tc>
                  <a:txBody>
                    <a:bodyPr/>
                    <a:lstStyle/>
                    <a:p>
                      <a:pPr algn="ctr"/>
                      <a:r>
                        <a:rPr lang="en-US" sz="1400" dirty="0">
                          <a:solidFill>
                            <a:srgbClr val="898989"/>
                          </a:solidFill>
                          <a:effectLst/>
                          <a:latin typeface="Calibri"/>
                        </a:rPr>
                        <a:t>Adapted from Mrs. </a:t>
                      </a:r>
                      <a:r>
                        <a:rPr lang="en-US" sz="1400" dirty="0" err="1">
                          <a:solidFill>
                            <a:srgbClr val="898989"/>
                          </a:solidFill>
                          <a:effectLst/>
                          <a:latin typeface="Calibri"/>
                        </a:rPr>
                        <a:t>LaRose</a:t>
                      </a:r>
                      <a:r>
                        <a:rPr lang="en-US" sz="1400" dirty="0">
                          <a:solidFill>
                            <a:srgbClr val="898989"/>
                          </a:solidFill>
                          <a:effectLst/>
                          <a:latin typeface="Calibri"/>
                        </a:rPr>
                        <a:t>, www.middleschoolscience.com 2008</a:t>
                      </a:r>
                      <a:r>
                        <a:rPr lang="en-US" sz="2800" dirty="0">
                          <a:solidFill>
                            <a:srgbClr val="0070C0"/>
                          </a:solidFill>
                          <a:effectLst/>
                          <a:latin typeface="Arial Rounded MT 12"/>
                        </a:rPr>
                        <a:t> </a:t>
                      </a:r>
                      <a:endParaRPr lang="en-US" dirty="0">
                        <a:effectLst/>
                      </a:endParaRPr>
                    </a:p>
                  </a:txBody>
                  <a:tcPr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2203857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820782165"/>
              </p:ext>
            </p:extLst>
          </p:nvPr>
        </p:nvGraphicFramePr>
        <p:xfrm>
          <a:off x="533400" y="228600"/>
          <a:ext cx="8229600" cy="762000"/>
        </p:xfrm>
        <a:graphic>
          <a:graphicData uri="http://schemas.openxmlformats.org/drawingml/2006/table">
            <a:tbl>
              <a:tblPr/>
              <a:tblGrid>
                <a:gridCol w="8229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0">
                <a:tc>
                  <a:txBody>
                    <a:bodyPr/>
                    <a:lstStyle/>
                    <a:p>
                      <a:pPr algn="ctr"/>
                      <a:r>
                        <a:rPr lang="en-US" sz="4400" b="1" dirty="0">
                          <a:effectLst/>
                          <a:latin typeface="Calibri"/>
                        </a:rPr>
                        <a:t>Lewis Dot Diagrams</a:t>
                      </a:r>
                      <a:endParaRPr lang="en-US" b="1" dirty="0">
                        <a:effectLst/>
                      </a:endParaRPr>
                    </a:p>
                  </a:txBody>
                  <a:tcPr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450368928"/>
              </p:ext>
            </p:extLst>
          </p:nvPr>
        </p:nvGraphicFramePr>
        <p:xfrm>
          <a:off x="457200" y="1219200"/>
          <a:ext cx="8229600" cy="1310640"/>
        </p:xfrm>
        <a:graphic>
          <a:graphicData uri="http://schemas.openxmlformats.org/drawingml/2006/table">
            <a:tbl>
              <a:tblPr/>
              <a:tblGrid>
                <a:gridCol w="8229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0">
                <a:tc>
                  <a:txBody>
                    <a:bodyPr/>
                    <a:lstStyle/>
                    <a:p>
                      <a:r>
                        <a:rPr lang="en-US" sz="4000" dirty="0">
                          <a:effectLst/>
                          <a:latin typeface="Calibri"/>
                        </a:rPr>
                        <a:t>A diagram to tell you the number of valence electrons an element has</a:t>
                      </a:r>
                      <a:endParaRPr lang="en-US" sz="2400" dirty="0">
                        <a:effectLst/>
                      </a:endParaRPr>
                    </a:p>
                  </a:txBody>
                  <a:tcPr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</a:tbl>
          </a:graphicData>
        </a:graphic>
      </p:graphicFrame>
      <p:pic>
        <p:nvPicPr>
          <p:cNvPr id="2049" name="Picture 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52800" y="3657600"/>
            <a:ext cx="2686050" cy="19145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525971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38833" y="304800"/>
            <a:ext cx="7101881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800" b="1" u="sng" dirty="0" smtClean="0"/>
              <a:t>Review:</a:t>
            </a:r>
            <a:r>
              <a:rPr lang="en-US" sz="2800" b="1" dirty="0" smtClean="0"/>
              <a:t> What are groups &amp; valence electrons?</a:t>
            </a:r>
            <a:endParaRPr lang="en-US" sz="2800" b="1" dirty="0"/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4197" y="3428999"/>
            <a:ext cx="3829050" cy="2876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Rectangle 3"/>
          <p:cNvSpPr/>
          <p:nvPr/>
        </p:nvSpPr>
        <p:spPr>
          <a:xfrm>
            <a:off x="4899290" y="1197619"/>
            <a:ext cx="4016110" cy="44627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b="1" dirty="0"/>
              <a:t>• Each column is called a “group</a:t>
            </a:r>
            <a:r>
              <a:rPr lang="en-US" sz="2800" b="1" dirty="0" smtClean="0"/>
              <a:t>”</a:t>
            </a:r>
          </a:p>
          <a:p>
            <a:r>
              <a:rPr lang="en-US" sz="2800" b="1" dirty="0"/>
              <a:t>• Each element in a group has the same number of electrons in their outer orbital, also known as “shells</a:t>
            </a:r>
            <a:r>
              <a:rPr lang="en-US" sz="2800" b="1" dirty="0" smtClean="0"/>
              <a:t>”.</a:t>
            </a:r>
          </a:p>
          <a:p>
            <a:r>
              <a:rPr lang="en-US" sz="2800" b="1" dirty="0"/>
              <a:t>• The electrons in the outer shell are called “valence electrons</a:t>
            </a:r>
            <a:r>
              <a:rPr lang="en-US" sz="2800" b="1" dirty="0" smtClean="0"/>
              <a:t>”</a:t>
            </a:r>
            <a:endParaRPr lang="en-US" sz="2800" dirty="0"/>
          </a:p>
        </p:txBody>
      </p:sp>
      <p:sp>
        <p:nvSpPr>
          <p:cNvPr id="6" name="Rectangle 5"/>
          <p:cNvSpPr/>
          <p:nvPr/>
        </p:nvSpPr>
        <p:spPr>
          <a:xfrm>
            <a:off x="1385310" y="2625207"/>
            <a:ext cx="3500125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i="1" dirty="0"/>
              <a:t>Except for He, it has 2 electrons</a:t>
            </a:r>
          </a:p>
        </p:txBody>
      </p:sp>
      <p:sp>
        <p:nvSpPr>
          <p:cNvPr id="8" name="Rectangle 7"/>
          <p:cNvSpPr/>
          <p:nvPr/>
        </p:nvSpPr>
        <p:spPr>
          <a:xfrm rot="16200000">
            <a:off x="-531012" y="2269277"/>
            <a:ext cx="2224135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 smtClean="0"/>
              <a:t>Group 1 = 1 </a:t>
            </a:r>
            <a:r>
              <a:rPr lang="en-US" sz="2000" b="1" dirty="0" smtClean="0"/>
              <a:t>electron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 rot="16200000">
            <a:off x="-277508" y="2522781"/>
            <a:ext cx="2326727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 smtClean="0"/>
              <a:t>Group 2 = </a:t>
            </a:r>
            <a:r>
              <a:rPr lang="en-US" b="1" dirty="0"/>
              <a:t>2 </a:t>
            </a:r>
            <a:r>
              <a:rPr lang="en-US" sz="2000" b="1" dirty="0"/>
              <a:t>electrons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1780203" y="2340121"/>
            <a:ext cx="2453044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b="1" dirty="0" smtClean="0"/>
              <a:t>Group 8 = 8 electrons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171090603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895600" y="304800"/>
            <a:ext cx="3531929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200" b="1" u="sng" dirty="0"/>
              <a:t>Lewis </a:t>
            </a:r>
            <a:r>
              <a:rPr lang="en-US" sz="3200" b="1" u="sng" dirty="0" smtClean="0"/>
              <a:t>Dot Diagrams</a:t>
            </a:r>
            <a:endParaRPr lang="en-US" sz="3200" b="1" u="sng" dirty="0"/>
          </a:p>
        </p:txBody>
      </p:sp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250608295"/>
              </p:ext>
            </p:extLst>
          </p:nvPr>
        </p:nvGraphicFramePr>
        <p:xfrm>
          <a:off x="318164" y="889575"/>
          <a:ext cx="8686800" cy="5974080"/>
        </p:xfrm>
        <a:graphic>
          <a:graphicData uri="http://schemas.openxmlformats.org/drawingml/2006/table">
            <a:tbl>
              <a:tblPr/>
              <a:tblGrid>
                <a:gridCol w="86868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0">
                <a:tc>
                  <a:txBody>
                    <a:bodyPr/>
                    <a:lstStyle/>
                    <a:p>
                      <a:pPr marL="514350" indent="-514350">
                        <a:buAutoNum type="arabicPeriod"/>
                      </a:pPr>
                      <a:r>
                        <a:rPr lang="en-US" sz="3600" dirty="0" smtClean="0">
                          <a:effectLst/>
                          <a:latin typeface="Calibri"/>
                        </a:rPr>
                        <a:t>Write </a:t>
                      </a:r>
                      <a:r>
                        <a:rPr lang="en-US" sz="3600" dirty="0">
                          <a:effectLst/>
                          <a:latin typeface="Calibri"/>
                        </a:rPr>
                        <a:t>the element symbol</a:t>
                      </a:r>
                      <a:r>
                        <a:rPr lang="en-US" sz="3600" dirty="0" smtClean="0">
                          <a:effectLst/>
                          <a:latin typeface="Calibri"/>
                        </a:rPr>
                        <a:t>.</a:t>
                      </a:r>
                    </a:p>
                    <a:p>
                      <a:pPr marL="0" indent="0">
                        <a:buNone/>
                      </a:pPr>
                      <a:endParaRPr lang="en-US" sz="900" dirty="0" smtClean="0">
                        <a:effectLst/>
                        <a:latin typeface="Calibri"/>
                      </a:endParaRPr>
                    </a:p>
                    <a:p>
                      <a:r>
                        <a:rPr lang="en-US" sz="3000" dirty="0" smtClean="0"/>
                        <a:t>• Find out which group (column) your element is in.</a:t>
                      </a:r>
                    </a:p>
                    <a:p>
                      <a:r>
                        <a:rPr lang="en-US" sz="3000" dirty="0" smtClean="0"/>
                        <a:t>• This tells you the number of valence electrons it has.</a:t>
                      </a:r>
                    </a:p>
                    <a:p>
                      <a:r>
                        <a:rPr lang="en-US" sz="3000" dirty="0" smtClean="0"/>
                        <a:t>• You will only draw the valence electrons.</a:t>
                      </a:r>
                    </a:p>
                    <a:p>
                      <a:pPr marL="0" indent="0">
                        <a:buNone/>
                      </a:pPr>
                      <a:endParaRPr lang="en-US" sz="900" dirty="0">
                        <a:effectLst/>
                      </a:endParaRPr>
                    </a:p>
                    <a:p>
                      <a:pPr marL="514350" indent="-514350">
                        <a:buFont typeface="+mj-lt"/>
                        <a:buAutoNum type="arabicPeriod" startAt="2"/>
                      </a:pPr>
                      <a:r>
                        <a:rPr lang="en-US" sz="3600" dirty="0" smtClean="0">
                          <a:effectLst/>
                          <a:latin typeface="Calibri"/>
                        </a:rPr>
                        <a:t>Carbon </a:t>
                      </a:r>
                      <a:r>
                        <a:rPr lang="en-US" sz="3600" dirty="0">
                          <a:effectLst/>
                          <a:latin typeface="Calibri"/>
                        </a:rPr>
                        <a:t>is in the 4</a:t>
                      </a:r>
                      <a:r>
                        <a:rPr lang="en-US" sz="3600" baseline="30000" dirty="0">
                          <a:effectLst/>
                          <a:latin typeface="Calibri"/>
                        </a:rPr>
                        <a:t>th </a:t>
                      </a:r>
                      <a:r>
                        <a:rPr lang="en-US" sz="3600" dirty="0">
                          <a:effectLst/>
                          <a:latin typeface="Calibri"/>
                        </a:rPr>
                        <a:t>group, so it has ____ valence </a:t>
                      </a:r>
                      <a:r>
                        <a:rPr lang="en-US" sz="3600" dirty="0" smtClean="0">
                          <a:effectLst/>
                          <a:latin typeface="Calibri"/>
                        </a:rPr>
                        <a:t>electrons.</a:t>
                      </a:r>
                      <a:endParaRPr lang="en-US" sz="2400" dirty="0">
                        <a:effectLst/>
                        <a:latin typeface="+mn-lt"/>
                      </a:endParaRPr>
                    </a:p>
                    <a:p>
                      <a:pPr marL="514350" indent="-514350">
                        <a:buFont typeface="+mj-lt"/>
                        <a:buAutoNum type="arabicPeriod" startAt="2"/>
                      </a:pPr>
                      <a:r>
                        <a:rPr lang="en-US" sz="3600" dirty="0" smtClean="0">
                          <a:effectLst/>
                          <a:latin typeface="Calibri"/>
                        </a:rPr>
                        <a:t>Draw </a:t>
                      </a:r>
                      <a:r>
                        <a:rPr lang="en-US" sz="3600" dirty="0">
                          <a:effectLst/>
                          <a:latin typeface="Calibri"/>
                        </a:rPr>
                        <a:t>4 electrons, or dots, counter-clockwise around the element </a:t>
                      </a:r>
                      <a:r>
                        <a:rPr lang="en-US" sz="3600" dirty="0" smtClean="0">
                          <a:effectLst/>
                          <a:latin typeface="Calibri"/>
                        </a:rPr>
                        <a:t>symbol.</a:t>
                      </a:r>
                      <a:endParaRPr lang="en-US" sz="2400" dirty="0">
                        <a:effectLst/>
                        <a:latin typeface="+mn-lt"/>
                      </a:endParaRPr>
                    </a:p>
                    <a:p>
                      <a:pPr marL="514350" indent="-514350">
                        <a:buFont typeface="+mj-lt"/>
                        <a:buAutoNum type="arabicPeriod" startAt="2"/>
                      </a:pPr>
                      <a:r>
                        <a:rPr lang="en-US" sz="3600" i="1" dirty="0" smtClean="0">
                          <a:effectLst/>
                          <a:latin typeface="Calibri"/>
                        </a:rPr>
                        <a:t>DON'T </a:t>
                      </a:r>
                      <a:r>
                        <a:rPr lang="en-US" sz="3600" i="1" dirty="0">
                          <a:effectLst/>
                          <a:latin typeface="Calibri"/>
                        </a:rPr>
                        <a:t>PAIR THEM UP UNTIL EACH SIDE HAS ONE</a:t>
                      </a:r>
                      <a:endParaRPr lang="en-US" sz="2400" dirty="0">
                        <a:effectLst/>
                      </a:endParaRPr>
                    </a:p>
                  </a:txBody>
                  <a:tcPr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0">
                <a:tc>
                  <a:txBody>
                    <a:bodyPr/>
                    <a:lstStyle/>
                    <a:p>
                      <a:endParaRPr lang="en-US" sz="2000" dirty="0">
                        <a:effectLst/>
                      </a:endParaRPr>
                    </a:p>
                  </a:txBody>
                  <a:tcPr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45930623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00400" y="3938155"/>
            <a:ext cx="3295650" cy="24765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5" name="Rectangle 4"/>
          <p:cNvSpPr/>
          <p:nvPr/>
        </p:nvSpPr>
        <p:spPr>
          <a:xfrm>
            <a:off x="609600" y="457200"/>
            <a:ext cx="8001000" cy="298543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000" dirty="0" smtClean="0"/>
              <a:t>In your notebook, </a:t>
            </a:r>
            <a:r>
              <a:rPr lang="en-US" sz="4000" dirty="0"/>
              <a:t>try these elements on your own</a:t>
            </a:r>
            <a:r>
              <a:rPr lang="en-US" sz="4000" dirty="0" smtClean="0"/>
              <a:t>:</a:t>
            </a:r>
          </a:p>
          <a:p>
            <a:endParaRPr lang="en-US" sz="1200" dirty="0"/>
          </a:p>
          <a:p>
            <a:r>
              <a:rPr lang="en-US" sz="4000" dirty="0" smtClean="0"/>
              <a:t>	</a:t>
            </a:r>
            <a:r>
              <a:rPr lang="en-US" sz="4800" b="1" dirty="0" smtClean="0"/>
              <a:t>H</a:t>
            </a:r>
            <a:r>
              <a:rPr lang="en-US" sz="4800" b="1" dirty="0"/>
              <a:t>	</a:t>
            </a:r>
            <a:r>
              <a:rPr lang="en-US" sz="4800" b="1" dirty="0" smtClean="0"/>
              <a:t>		P</a:t>
            </a:r>
            <a:r>
              <a:rPr lang="en-US" sz="4800" b="1" dirty="0"/>
              <a:t>	</a:t>
            </a:r>
            <a:r>
              <a:rPr lang="en-US" sz="4800" b="1" dirty="0" smtClean="0"/>
              <a:t>		Ca</a:t>
            </a:r>
            <a:endParaRPr lang="en-US" sz="4800" b="1" dirty="0"/>
          </a:p>
          <a:p>
            <a:r>
              <a:rPr lang="en-US" sz="4800" b="1" dirty="0" smtClean="0"/>
              <a:t>	</a:t>
            </a:r>
            <a:r>
              <a:rPr lang="en-US" sz="4800" b="1" dirty="0" err="1" smtClean="0"/>
              <a:t>Ar</a:t>
            </a:r>
            <a:r>
              <a:rPr lang="en-US" sz="4800" b="1" dirty="0"/>
              <a:t>	</a:t>
            </a:r>
            <a:r>
              <a:rPr lang="en-US" sz="4800" b="1" dirty="0" smtClean="0"/>
              <a:t>		Cl</a:t>
            </a:r>
            <a:r>
              <a:rPr lang="en-US" sz="4800" b="1" dirty="0"/>
              <a:t>	</a:t>
            </a:r>
            <a:r>
              <a:rPr lang="en-US" sz="4800" b="1" dirty="0" smtClean="0"/>
              <a:t>		Al </a:t>
            </a:r>
            <a:endParaRPr lang="en-US" sz="4800" b="1" dirty="0"/>
          </a:p>
        </p:txBody>
      </p:sp>
    </p:spTree>
    <p:extLst>
      <p:ext uri="{BB962C8B-B14F-4D97-AF65-F5344CB8AC3E}">
        <p14:creationId xmlns:p14="http://schemas.microsoft.com/office/powerpoint/2010/main" val="316010485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2514600" y="457199"/>
            <a:ext cx="4572000" cy="584775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/>
            <a:r>
              <a:rPr lang="en-US" sz="3200" dirty="0" smtClean="0"/>
              <a:t>Practice – ANSWER KEY</a:t>
            </a:r>
            <a:endParaRPr lang="en-US" sz="3200" dirty="0"/>
          </a:p>
        </p:txBody>
      </p:sp>
      <p:pic>
        <p:nvPicPr>
          <p:cNvPr id="1028" name="Picture 4" descr="https://dr282zn36sxxg.cloudfront.net/datastreams/f-d%3A567c5b2b8494f9ba7f368b984dda975d2ffa855a0f6649c287d281cf%2BIMAGE%2BIMAGE.1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9455"/>
          <a:stretch/>
        </p:blipFill>
        <p:spPr bwMode="auto">
          <a:xfrm>
            <a:off x="969818" y="1219200"/>
            <a:ext cx="1284111" cy="16250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 descr="http://hms2014phosphorus.weebly.com/uploads/2/8/3/4/28342947/5945057_orig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00148" y="1335336"/>
            <a:ext cx="1653743" cy="15088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2" name="Picture 8" descr="https://cmhsbonding.wikispaces.com/file/view/Ca_lewis_structure.JPG/51726943/127x149/Ca_lewis_structure.JPG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249" t="24753" r="19821" b="40695"/>
          <a:stretch/>
        </p:blipFill>
        <p:spPr bwMode="auto">
          <a:xfrm>
            <a:off x="6116780" y="960006"/>
            <a:ext cx="2646219" cy="18842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4" name="Picture 10" descr="https://i.ytimg.com/vi/OSgRTWkdsxU/hqdefault.jpg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4993" t="42915" r="28821" b="12568"/>
          <a:stretch/>
        </p:blipFill>
        <p:spPr bwMode="auto">
          <a:xfrm>
            <a:off x="300438" y="3429000"/>
            <a:ext cx="2207235" cy="20366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6" name="Picture 12" descr="http://4.bp.blogspot.com/-YHl09N439CQ/T8EJdARDPBI/AAAAAAAAACI/accdVsXZZXM/s1600/600px-Lewis_dot_Cl_svg.pn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61643" y="3701185"/>
            <a:ext cx="1492248" cy="14922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8" name="Picture 14" descr="http://www.softschools.com/formulas/images/electron_dot_structures_1.jpg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96744" y="3429000"/>
            <a:ext cx="2086289" cy="20366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008278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Lewis Dot Structures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dirty="0" smtClean="0"/>
              <a:t>A diagram </a:t>
            </a:r>
            <a:r>
              <a:rPr lang="en-US" dirty="0"/>
              <a:t>that </a:t>
            </a:r>
            <a:r>
              <a:rPr lang="en-US" dirty="0" smtClean="0"/>
              <a:t>shows you </a:t>
            </a:r>
            <a:r>
              <a:rPr lang="en-US" dirty="0"/>
              <a:t>the </a:t>
            </a:r>
            <a:r>
              <a:rPr lang="en-US" b="1" dirty="0"/>
              <a:t>bonding</a:t>
            </a:r>
            <a:r>
              <a:rPr lang="en-US" dirty="0"/>
              <a:t> between atoms of a molecule and the </a:t>
            </a:r>
            <a:r>
              <a:rPr lang="en-US" b="1" dirty="0"/>
              <a:t>lone pairs of electrons </a:t>
            </a:r>
            <a:r>
              <a:rPr lang="en-US" dirty="0"/>
              <a:t>that may exist in the molecule.</a:t>
            </a:r>
          </a:p>
        </p:txBody>
      </p:sp>
      <p:pic>
        <p:nvPicPr>
          <p:cNvPr id="2050" name="Picture 2" descr="https://encrypted-tbn0.gstatic.com/images?q=tbn:ANd9GcRUe0vx6OpE2uUpJaRk5_QD8heRi75yDXSQ74r19zOFdD9TSzziyQ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95600" y="3657600"/>
            <a:ext cx="3429000" cy="266527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1441516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895600" y="304800"/>
            <a:ext cx="368863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200" b="1" u="sng" dirty="0"/>
              <a:t>Lewis </a:t>
            </a:r>
            <a:r>
              <a:rPr lang="en-US" sz="3200" b="1" u="sng" dirty="0" smtClean="0"/>
              <a:t>Dot Structures</a:t>
            </a:r>
            <a:endParaRPr lang="en-US" sz="3200" b="1" u="sng" dirty="0"/>
          </a:p>
        </p:txBody>
      </p:sp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856589880"/>
              </p:ext>
            </p:extLst>
          </p:nvPr>
        </p:nvGraphicFramePr>
        <p:xfrm>
          <a:off x="318164" y="889575"/>
          <a:ext cx="8686800" cy="5547360"/>
        </p:xfrm>
        <a:graphic>
          <a:graphicData uri="http://schemas.openxmlformats.org/drawingml/2006/table">
            <a:tbl>
              <a:tblPr/>
              <a:tblGrid>
                <a:gridCol w="86868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0">
                <a:tc>
                  <a:txBody>
                    <a:bodyPr/>
                    <a:lstStyle/>
                    <a:p>
                      <a:pPr marL="514350" indent="-514350">
                        <a:buAutoNum type="arabicPeriod"/>
                      </a:pPr>
                      <a:r>
                        <a:rPr lang="en-US" sz="3600" dirty="0" smtClean="0">
                          <a:effectLst/>
                          <a:latin typeface="Calibri"/>
                        </a:rPr>
                        <a:t>  Count all valence electrons.</a:t>
                      </a:r>
                    </a:p>
                    <a:p>
                      <a:pPr marL="514350" indent="-514350">
                        <a:buAutoNum type="arabicPeriod"/>
                      </a:pPr>
                      <a:r>
                        <a:rPr lang="en-US" sz="3600" dirty="0" smtClean="0">
                          <a:effectLst/>
                          <a:latin typeface="Calibri"/>
                        </a:rPr>
                        <a:t>  Determine the </a:t>
                      </a:r>
                      <a:r>
                        <a:rPr lang="en-US" sz="3600" u="sng" dirty="0" smtClean="0">
                          <a:effectLst/>
                          <a:latin typeface="Calibri"/>
                        </a:rPr>
                        <a:t>central</a:t>
                      </a:r>
                      <a:r>
                        <a:rPr lang="en-US" sz="3600" u="sng" baseline="0" dirty="0" smtClean="0">
                          <a:effectLst/>
                          <a:latin typeface="Calibri"/>
                        </a:rPr>
                        <a:t> atom</a:t>
                      </a:r>
                      <a:r>
                        <a:rPr lang="en-US" sz="3600" u="none" baseline="0" dirty="0" smtClean="0">
                          <a:effectLst/>
                          <a:latin typeface="Calibri"/>
                        </a:rPr>
                        <a:t>.</a:t>
                      </a:r>
                      <a:endParaRPr lang="en-US" sz="3600" u="sng" dirty="0" smtClean="0">
                        <a:effectLst/>
                        <a:latin typeface="Calibri"/>
                      </a:endParaRPr>
                    </a:p>
                    <a:p>
                      <a:pPr marL="0" indent="0">
                        <a:buNone/>
                      </a:pPr>
                      <a:endParaRPr lang="en-US" sz="900" dirty="0" smtClean="0">
                        <a:effectLst/>
                        <a:latin typeface="Calibri"/>
                      </a:endParaRPr>
                    </a:p>
                    <a:p>
                      <a:r>
                        <a:rPr lang="en-US" sz="3000" dirty="0" smtClean="0"/>
                        <a:t>           • Carbon</a:t>
                      </a:r>
                      <a:r>
                        <a:rPr lang="en-US" sz="3000" baseline="0" dirty="0" smtClean="0"/>
                        <a:t>       </a:t>
                      </a:r>
                      <a:r>
                        <a:rPr lang="en-US" sz="3000" dirty="0" smtClean="0"/>
                        <a:t>• </a:t>
                      </a:r>
                      <a:r>
                        <a:rPr lang="en-US" sz="3000" baseline="0" dirty="0" smtClean="0"/>
                        <a:t>     Electronegativity</a:t>
                      </a:r>
                      <a:endParaRPr lang="en-US" sz="3000" dirty="0" smtClean="0"/>
                    </a:p>
                    <a:p>
                      <a:pPr marL="0" indent="0">
                        <a:buFont typeface="+mj-lt"/>
                        <a:buNone/>
                      </a:pPr>
                      <a:endParaRPr lang="en-US" sz="900" dirty="0">
                        <a:effectLst/>
                        <a:latin typeface="+mn-lt"/>
                      </a:endParaRPr>
                    </a:p>
                    <a:p>
                      <a:pPr marL="742950" indent="-742950">
                        <a:buFont typeface="+mj-lt"/>
                        <a:buAutoNum type="arabicPeriod" startAt="3"/>
                      </a:pPr>
                      <a:r>
                        <a:rPr lang="en-US" sz="3600" dirty="0" smtClean="0">
                          <a:effectLst/>
                          <a:latin typeface="+mn-lt"/>
                        </a:rPr>
                        <a:t>Bond </a:t>
                      </a:r>
                      <a:r>
                        <a:rPr lang="en-US" sz="3600" u="sng" dirty="0" smtClean="0">
                          <a:effectLst/>
                          <a:latin typeface="+mn-lt"/>
                        </a:rPr>
                        <a:t>terminal</a:t>
                      </a:r>
                      <a:r>
                        <a:rPr lang="en-US" sz="3600" dirty="0" smtClean="0">
                          <a:effectLst/>
                          <a:latin typeface="+mn-lt"/>
                        </a:rPr>
                        <a:t> atoms –</a:t>
                      </a:r>
                      <a:r>
                        <a:rPr lang="en-US" sz="3600" baseline="0" dirty="0" smtClean="0">
                          <a:effectLst/>
                          <a:latin typeface="+mn-lt"/>
                        </a:rPr>
                        <a:t> update electron count  </a:t>
                      </a:r>
                      <a:r>
                        <a:rPr lang="en-US" sz="3200" i="1" baseline="0" dirty="0" smtClean="0">
                          <a:effectLst/>
                          <a:latin typeface="+mn-lt"/>
                        </a:rPr>
                        <a:t>(each bond is 2 electrons)</a:t>
                      </a:r>
                      <a:endParaRPr lang="en-US" sz="3200" i="1" baseline="0" dirty="0">
                        <a:effectLst/>
                        <a:latin typeface="+mn-lt"/>
                      </a:endParaRPr>
                    </a:p>
                    <a:p>
                      <a:pPr marL="742950" indent="-742950">
                        <a:buFont typeface="+mj-lt"/>
                        <a:buAutoNum type="arabicPeriod" startAt="3"/>
                      </a:pPr>
                      <a:r>
                        <a:rPr lang="en-US" sz="3600" dirty="0" smtClean="0">
                          <a:effectLst/>
                          <a:latin typeface="Calibri"/>
                        </a:rPr>
                        <a:t>Add</a:t>
                      </a:r>
                      <a:r>
                        <a:rPr lang="en-US" sz="3600" baseline="0" dirty="0" smtClean="0">
                          <a:effectLst/>
                          <a:latin typeface="Calibri"/>
                        </a:rPr>
                        <a:t> remaining electrons as lone pairs </a:t>
                      </a:r>
                      <a:r>
                        <a:rPr lang="en-US" sz="3200" baseline="0" dirty="0" smtClean="0">
                          <a:effectLst/>
                          <a:latin typeface="Calibri"/>
                        </a:rPr>
                        <a:t>(</a:t>
                      </a:r>
                      <a:r>
                        <a:rPr lang="en-US" sz="3200" i="1" baseline="0" dirty="0" smtClean="0">
                          <a:effectLst/>
                          <a:latin typeface="Calibri"/>
                        </a:rPr>
                        <a:t>start with outside and work in)</a:t>
                      </a:r>
                      <a:endParaRPr lang="en-US" sz="3200" baseline="0" dirty="0" smtClean="0">
                        <a:effectLst/>
                        <a:latin typeface="Calibri"/>
                      </a:endParaRPr>
                    </a:p>
                    <a:p>
                      <a:pPr marL="742950" indent="-742950">
                        <a:buFont typeface="+mj-lt"/>
                        <a:buAutoNum type="arabicPeriod" startAt="3"/>
                      </a:pPr>
                      <a:r>
                        <a:rPr lang="en-US" sz="3600" i="0" baseline="0" dirty="0" smtClean="0">
                          <a:effectLst/>
                          <a:latin typeface="Calibri"/>
                        </a:rPr>
                        <a:t>Check for octets – make multiple bonds if needed</a:t>
                      </a:r>
                      <a:endParaRPr lang="en-US" sz="2400" dirty="0">
                        <a:effectLst/>
                      </a:endParaRPr>
                    </a:p>
                  </a:txBody>
                  <a:tcPr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0">
                <a:tc>
                  <a:txBody>
                    <a:bodyPr/>
                    <a:lstStyle/>
                    <a:p>
                      <a:endParaRPr lang="en-US" sz="2000" dirty="0">
                        <a:effectLst/>
                      </a:endParaRPr>
                    </a:p>
                  </a:txBody>
                  <a:tcPr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cxnSp>
        <p:nvCxnSpPr>
          <p:cNvPr id="5" name="Straight Arrow Connector 4"/>
          <p:cNvCxnSpPr/>
          <p:nvPr/>
        </p:nvCxnSpPr>
        <p:spPr>
          <a:xfrm flipV="1">
            <a:off x="3810000" y="2133600"/>
            <a:ext cx="0" cy="457200"/>
          </a:xfrm>
          <a:prstGeom prst="straightConnector1">
            <a:avLst/>
          </a:prstGeom>
          <a:ln w="508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2782988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 1: NH</a:t>
            </a:r>
            <a:r>
              <a:rPr lang="en-US" baseline="-25000" dirty="0"/>
              <a:t>3</a:t>
            </a:r>
          </a:p>
        </p:txBody>
      </p:sp>
      <p:sp>
        <p:nvSpPr>
          <p:cNvPr id="4" name="Title 1"/>
          <p:cNvSpPr txBox="1">
            <a:spLocks/>
          </p:cNvSpPr>
          <p:nvPr/>
        </p:nvSpPr>
        <p:spPr>
          <a:xfrm>
            <a:off x="457200" y="1828800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Example 2: CO</a:t>
            </a:r>
            <a:r>
              <a:rPr lang="en-US" baseline="-25000" dirty="0" smtClean="0"/>
              <a:t>2</a:t>
            </a:r>
            <a:endParaRPr lang="en-US" baseline="-25000" dirty="0"/>
          </a:p>
        </p:txBody>
      </p:sp>
    </p:spTree>
    <p:extLst>
      <p:ext uri="{BB962C8B-B14F-4D97-AF65-F5344CB8AC3E}">
        <p14:creationId xmlns:p14="http://schemas.microsoft.com/office/powerpoint/2010/main" val="19884772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1511</TotalTime>
  <Words>314</Words>
  <Application>Microsoft Office PowerPoint</Application>
  <PresentationFormat>On-screen Show (4:3)</PresentationFormat>
  <Paragraphs>41</Paragraphs>
  <Slides>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3" baseType="lpstr">
      <vt:lpstr>Arial</vt:lpstr>
      <vt:lpstr>Arial Rounded MT 12</vt:lpstr>
      <vt:lpstr>Calibri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Lewis Dot Structures</vt:lpstr>
      <vt:lpstr>PowerPoint Presentation</vt:lpstr>
      <vt:lpstr>Example 1: NH3</vt:lpstr>
    </vt:vector>
  </TitlesOfParts>
  <Company>SDUHSD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Windows User</dc:creator>
  <cp:lastModifiedBy>Katherine Macedo</cp:lastModifiedBy>
  <cp:revision>12</cp:revision>
  <dcterms:created xsi:type="dcterms:W3CDTF">2015-06-12T16:38:24Z</dcterms:created>
  <dcterms:modified xsi:type="dcterms:W3CDTF">2020-01-10T16:45:26Z</dcterms:modified>
</cp:coreProperties>
</file>