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9" r:id="rId4"/>
    <p:sldId id="258" r:id="rId5"/>
    <p:sldId id="257" r:id="rId6"/>
    <p:sldId id="260" r:id="rId7"/>
    <p:sldId id="268" r:id="rId8"/>
    <p:sldId id="262" r:id="rId9"/>
    <p:sldId id="261" r:id="rId10"/>
    <p:sldId id="270" r:id="rId11"/>
    <p:sldId id="271" r:id="rId12"/>
    <p:sldId id="264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A868-7F9C-4BFA-968F-DC2D5DDF689E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8DB4-C4A1-4A59-ACCC-306DD7D15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3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A868-7F9C-4BFA-968F-DC2D5DDF689E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8DB4-C4A1-4A59-ACCC-306DD7D15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16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A868-7F9C-4BFA-968F-DC2D5DDF689E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8DB4-C4A1-4A59-ACCC-306DD7D15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6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A868-7F9C-4BFA-968F-DC2D5DDF689E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8DB4-C4A1-4A59-ACCC-306DD7D15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A868-7F9C-4BFA-968F-DC2D5DDF689E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8DB4-C4A1-4A59-ACCC-306DD7D15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91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A868-7F9C-4BFA-968F-DC2D5DDF689E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8DB4-C4A1-4A59-ACCC-306DD7D15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5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A868-7F9C-4BFA-968F-DC2D5DDF689E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8DB4-C4A1-4A59-ACCC-306DD7D15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67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A868-7F9C-4BFA-968F-DC2D5DDF689E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8DB4-C4A1-4A59-ACCC-306DD7D15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1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A868-7F9C-4BFA-968F-DC2D5DDF689E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8DB4-C4A1-4A59-ACCC-306DD7D15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22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A868-7F9C-4BFA-968F-DC2D5DDF689E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8DB4-C4A1-4A59-ACCC-306DD7D15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64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AA868-7F9C-4BFA-968F-DC2D5DDF689E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18DB4-C4A1-4A59-ACCC-306DD7D15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3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AA868-7F9C-4BFA-968F-DC2D5DDF689E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18DB4-C4A1-4A59-ACCC-306DD7D15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4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54873"/>
              </p:ext>
            </p:extLst>
          </p:nvPr>
        </p:nvGraphicFramePr>
        <p:xfrm>
          <a:off x="381000" y="381000"/>
          <a:ext cx="8229600" cy="7924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4600" b="1" dirty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Writing </a:t>
                      </a:r>
                      <a:r>
                        <a:rPr lang="en-US" sz="4600" b="1" dirty="0" smtClean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Ions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31"/>
          <a:stretch/>
        </p:blipFill>
        <p:spPr bwMode="auto">
          <a:xfrm>
            <a:off x="1905000" y="1143000"/>
            <a:ext cx="4800600" cy="462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336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00389"/>
              </p:ext>
            </p:extLst>
          </p:nvPr>
        </p:nvGraphicFramePr>
        <p:xfrm>
          <a:off x="381000" y="304800"/>
          <a:ext cx="8229600" cy="4876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600" u="sng" dirty="0">
                          <a:solidFill>
                            <a:srgbClr val="FF0000"/>
                          </a:solidFill>
                          <a:effectLst/>
                          <a:latin typeface="Comic Sans MS"/>
                        </a:rPr>
                        <a:t>What would be the Ion?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268560"/>
              </p:ext>
            </p:extLst>
          </p:nvPr>
        </p:nvGraphicFramePr>
        <p:xfrm>
          <a:off x="533400" y="1524000"/>
          <a:ext cx="8229600" cy="9144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Beryllium</a:t>
                      </a:r>
                      <a:r>
                        <a:rPr lang="en-US" sz="3500" dirty="0" smtClean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: </a:t>
                      </a:r>
                      <a:r>
                        <a:rPr lang="en-US" sz="5400" dirty="0" smtClean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Be</a:t>
                      </a:r>
                      <a:r>
                        <a:rPr lang="en-US" sz="5400" baseline="30000" dirty="0" smtClean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+2</a:t>
                      </a:r>
                      <a:endParaRPr lang="en-US" baseline="300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840025"/>
              </p:ext>
            </p:extLst>
          </p:nvPr>
        </p:nvGraphicFramePr>
        <p:xfrm>
          <a:off x="533400" y="3124200"/>
          <a:ext cx="8229600" cy="9144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Sulfur</a:t>
                      </a:r>
                      <a:r>
                        <a:rPr lang="en-US" sz="3500" dirty="0" smtClean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: </a:t>
                      </a:r>
                      <a:r>
                        <a:rPr lang="en-US" sz="5400" dirty="0" smtClean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S</a:t>
                      </a:r>
                      <a:r>
                        <a:rPr lang="en-US" sz="5400" baseline="30000" dirty="0" smtClean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-2</a:t>
                      </a:r>
                      <a:endParaRPr lang="en-US" baseline="300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099845"/>
              </p:ext>
            </p:extLst>
          </p:nvPr>
        </p:nvGraphicFramePr>
        <p:xfrm>
          <a:off x="457200" y="5181600"/>
          <a:ext cx="8229600" cy="9144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Copper (II) Ion</a:t>
                      </a:r>
                      <a:r>
                        <a:rPr lang="en-US" sz="3500" dirty="0" smtClean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: </a:t>
                      </a:r>
                      <a:r>
                        <a:rPr lang="en-US" sz="5400" dirty="0" smtClean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Cu</a:t>
                      </a:r>
                      <a:r>
                        <a:rPr lang="en-US" sz="5400" baseline="30000" dirty="0" smtClean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2+</a:t>
                      </a:r>
                      <a:endParaRPr lang="en-US" baseline="300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243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are 9 Polyatomic Ions You NEED to MEMORIZE – Make FLASHCARDS!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86293"/>
            <a:ext cx="8229600" cy="3239870"/>
          </a:xfrm>
        </p:spPr>
        <p:txBody>
          <a:bodyPr numCol="2">
            <a:noAutofit/>
          </a:bodyPr>
          <a:lstStyle/>
          <a:p>
            <a:pPr marL="514350" indent="-514350">
              <a:buAutoNum type="arabicPeriod"/>
            </a:pPr>
            <a:r>
              <a:rPr lang="en-US" sz="3600" dirty="0" smtClean="0"/>
              <a:t>Ammonium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Acetate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Cyanide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Bicarbonate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Hydroxide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Nitrate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Carbonate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Sulfate</a:t>
            </a:r>
          </a:p>
          <a:p>
            <a:pPr marL="514350" indent="-514350">
              <a:buAutoNum type="arabicPeriod"/>
            </a:pPr>
            <a:r>
              <a:rPr lang="en-US" sz="3600" dirty="0" smtClean="0"/>
              <a:t>Phosphate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524000" y="1736467"/>
            <a:ext cx="609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 dirty="0"/>
              <a:t>The are circled on your green sheet – you must know the formula and the name for each.</a:t>
            </a:r>
          </a:p>
        </p:txBody>
      </p:sp>
    </p:spTree>
    <p:extLst>
      <p:ext uri="{BB962C8B-B14F-4D97-AF65-F5344CB8AC3E}">
        <p14:creationId xmlns:p14="http://schemas.microsoft.com/office/powerpoint/2010/main" val="2594499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762486"/>
              </p:ext>
            </p:extLst>
          </p:nvPr>
        </p:nvGraphicFramePr>
        <p:xfrm>
          <a:off x="533400" y="381000"/>
          <a:ext cx="8534400" cy="3810000"/>
        </p:xfrm>
        <a:graphic>
          <a:graphicData uri="http://schemas.openxmlformats.org/drawingml/2006/table">
            <a:tbl>
              <a:tblPr/>
              <a:tblGrid>
                <a:gridCol w="853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0021">
                <a:tc>
                  <a:txBody>
                    <a:bodyPr/>
                    <a:lstStyle/>
                    <a:p>
                      <a:r>
                        <a:rPr lang="it-IT" sz="3600" dirty="0">
                          <a:effectLst/>
                        </a:rPr>
                        <a:t>a)</a:t>
                      </a:r>
                      <a:r>
                        <a:rPr lang="it-IT" sz="3600" dirty="0">
                          <a:effectLst/>
                          <a:latin typeface="Times New Roman"/>
                        </a:rPr>
                        <a:t> </a:t>
                      </a:r>
                      <a:r>
                        <a:rPr lang="it-IT" sz="3600" dirty="0" smtClean="0">
                          <a:effectLst/>
                          <a:latin typeface="Times New Roman"/>
                        </a:rPr>
                        <a:t> </a:t>
                      </a:r>
                      <a:r>
                        <a:rPr lang="it-IT" sz="3600" dirty="0">
                          <a:effectLst/>
                        </a:rPr>
                        <a:t>nitrate ion </a:t>
                      </a:r>
                      <a:endParaRPr lang="it-IT" sz="3600" dirty="0" smtClean="0">
                        <a:effectLst/>
                      </a:endParaRPr>
                    </a:p>
                    <a:p>
                      <a:endParaRPr lang="it-IT" sz="3600" dirty="0">
                        <a:effectLst/>
                      </a:endParaRPr>
                    </a:p>
                    <a:p>
                      <a:pPr marL="457200" indent="-457200">
                        <a:buAutoNum type="alphaLcParenR" startAt="2"/>
                      </a:pPr>
                      <a:r>
                        <a:rPr lang="it-IT" sz="3600" dirty="0" smtClean="0">
                          <a:effectLst/>
                        </a:rPr>
                        <a:t>Bromide ion</a:t>
                      </a:r>
                      <a:endParaRPr lang="it-IT" sz="2800" baseline="0" dirty="0" smtClean="0">
                        <a:effectLst/>
                      </a:endParaRPr>
                    </a:p>
                    <a:p>
                      <a:pPr marL="457200" indent="-457200">
                        <a:buAutoNum type="alphaLcParenR" startAt="2"/>
                      </a:pPr>
                      <a:endParaRPr lang="it-IT" sz="2800" baseline="0" dirty="0" smtClean="0">
                        <a:effectLst/>
                      </a:endParaRPr>
                    </a:p>
                    <a:p>
                      <a:pPr marL="457200" indent="-457200">
                        <a:buAutoNum type="alphaLcParenR" startAt="2"/>
                      </a:pPr>
                      <a:r>
                        <a:rPr lang="it-IT" sz="3600" dirty="0" smtClean="0">
                          <a:effectLst/>
                        </a:rPr>
                        <a:t>Hydroxide </a:t>
                      </a:r>
                      <a:r>
                        <a:rPr lang="it-IT" sz="3600" dirty="0" smtClean="0">
                          <a:effectLst/>
                        </a:rPr>
                        <a:t>ion</a:t>
                      </a:r>
                    </a:p>
                    <a:p>
                      <a:pPr marL="0" indent="0">
                        <a:buNone/>
                      </a:pPr>
                      <a:endParaRPr lang="it-IT" sz="3600" dirty="0">
                        <a:effectLst/>
                      </a:endParaRPr>
                    </a:p>
                    <a:p>
                      <a:pPr marL="0" indent="0">
                        <a:buNone/>
                      </a:pPr>
                      <a:r>
                        <a:rPr lang="it-IT" sz="3600" dirty="0" smtClean="0">
                          <a:effectLst/>
                        </a:rPr>
                        <a:t>d)</a:t>
                      </a:r>
                      <a:r>
                        <a:rPr lang="it-IT" sz="3600" baseline="0" dirty="0" smtClean="0">
                          <a:effectLst/>
                        </a:rPr>
                        <a:t> </a:t>
                      </a:r>
                      <a:r>
                        <a:rPr lang="it-IT" sz="3600" dirty="0" smtClean="0">
                          <a:effectLst/>
                        </a:rPr>
                        <a:t>Copper (II)</a:t>
                      </a:r>
                      <a:r>
                        <a:rPr lang="it-IT" sz="3600" baseline="0" dirty="0" smtClean="0">
                          <a:effectLst/>
                        </a:rPr>
                        <a:t> ion</a:t>
                      </a:r>
                      <a:endParaRPr lang="it-IT" sz="28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714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041119"/>
              </p:ext>
            </p:extLst>
          </p:nvPr>
        </p:nvGraphicFramePr>
        <p:xfrm>
          <a:off x="533400" y="381000"/>
          <a:ext cx="8534400" cy="3810000"/>
        </p:xfrm>
        <a:graphic>
          <a:graphicData uri="http://schemas.openxmlformats.org/drawingml/2006/table">
            <a:tbl>
              <a:tblPr/>
              <a:tblGrid>
                <a:gridCol w="853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0021">
                <a:tc>
                  <a:txBody>
                    <a:bodyPr/>
                    <a:lstStyle/>
                    <a:p>
                      <a:r>
                        <a:rPr lang="it-IT" sz="3600" dirty="0">
                          <a:effectLst/>
                        </a:rPr>
                        <a:t>a)</a:t>
                      </a:r>
                      <a:r>
                        <a:rPr lang="it-IT" sz="3600" dirty="0">
                          <a:effectLst/>
                          <a:latin typeface="Times New Roman"/>
                        </a:rPr>
                        <a:t> </a:t>
                      </a:r>
                      <a:r>
                        <a:rPr lang="it-IT" sz="3600" dirty="0" smtClean="0">
                          <a:effectLst/>
                          <a:latin typeface="Times New Roman"/>
                        </a:rPr>
                        <a:t> </a:t>
                      </a:r>
                      <a:r>
                        <a:rPr lang="it-IT" sz="3600" dirty="0">
                          <a:effectLst/>
                        </a:rPr>
                        <a:t>nitrate </a:t>
                      </a:r>
                      <a:r>
                        <a:rPr lang="it-IT" sz="3600" dirty="0" smtClean="0">
                          <a:effectLst/>
                        </a:rPr>
                        <a:t>ion</a:t>
                      </a:r>
                      <a:r>
                        <a:rPr lang="it-IT" sz="3600" baseline="0" dirty="0" smtClean="0">
                          <a:effectLst/>
                        </a:rPr>
                        <a:t> </a:t>
                      </a:r>
                      <a:r>
                        <a:rPr lang="it-IT" sz="3600" baseline="0" dirty="0" smtClean="0">
                          <a:effectLst/>
                          <a:sym typeface="Wingdings" panose="05000000000000000000" pitchFamily="2" charset="2"/>
                        </a:rPr>
                        <a:t> NO</a:t>
                      </a:r>
                      <a:r>
                        <a:rPr lang="it-IT" sz="3600" baseline="-25000" dirty="0" smtClean="0">
                          <a:effectLst/>
                          <a:sym typeface="Wingdings" panose="05000000000000000000" pitchFamily="2" charset="2"/>
                        </a:rPr>
                        <a:t>3</a:t>
                      </a:r>
                      <a:r>
                        <a:rPr lang="it-IT" sz="3600" baseline="30000" dirty="0" smtClean="0">
                          <a:effectLst/>
                          <a:sym typeface="Wingdings" panose="05000000000000000000" pitchFamily="2" charset="2"/>
                        </a:rPr>
                        <a:t>-</a:t>
                      </a:r>
                      <a:r>
                        <a:rPr lang="it-IT" sz="3600" dirty="0">
                          <a:effectLst/>
                        </a:rPr>
                        <a:t> </a:t>
                      </a:r>
                      <a:endParaRPr lang="it-IT" sz="3600" dirty="0" smtClean="0">
                        <a:effectLst/>
                      </a:endParaRPr>
                    </a:p>
                    <a:p>
                      <a:endParaRPr lang="it-IT" sz="3600" dirty="0">
                        <a:effectLst/>
                      </a:endParaRPr>
                    </a:p>
                    <a:p>
                      <a:pPr marL="457200" indent="-457200">
                        <a:buAutoNum type="alphaLcParenR" startAt="2"/>
                      </a:pPr>
                      <a:r>
                        <a:rPr lang="it-IT" sz="3600" baseline="0" dirty="0" smtClean="0">
                          <a:effectLst/>
                        </a:rPr>
                        <a:t>nitride ion </a:t>
                      </a:r>
                      <a:r>
                        <a:rPr lang="it-IT" sz="3600" baseline="0" dirty="0" smtClean="0">
                          <a:effectLst/>
                          <a:sym typeface="Wingdings" panose="05000000000000000000" pitchFamily="2" charset="2"/>
                        </a:rPr>
                        <a:t> N</a:t>
                      </a:r>
                      <a:r>
                        <a:rPr lang="it-IT" sz="3600" baseline="30000" dirty="0" smtClean="0">
                          <a:effectLst/>
                          <a:sym typeface="Wingdings" panose="05000000000000000000" pitchFamily="2" charset="2"/>
                        </a:rPr>
                        <a:t>-3</a:t>
                      </a:r>
                      <a:endParaRPr lang="it-IT" sz="2800" baseline="30000" dirty="0" smtClean="0">
                        <a:effectLst/>
                      </a:endParaRPr>
                    </a:p>
                    <a:p>
                      <a:pPr marL="457200" indent="-457200">
                        <a:buAutoNum type="alphaLcParenR" startAt="2"/>
                      </a:pPr>
                      <a:endParaRPr lang="it-IT" sz="2800" baseline="0" dirty="0" smtClean="0">
                        <a:effectLst/>
                      </a:endParaRPr>
                    </a:p>
                    <a:p>
                      <a:pPr marL="457200" indent="-457200">
                        <a:buAutoNum type="alphaLcParenR" startAt="2"/>
                      </a:pPr>
                      <a:r>
                        <a:rPr lang="it-IT" sz="3600" dirty="0" smtClean="0">
                          <a:effectLst/>
                        </a:rPr>
                        <a:t>Hydroxide </a:t>
                      </a:r>
                      <a:r>
                        <a:rPr lang="it-IT" sz="3600" dirty="0" smtClean="0">
                          <a:effectLst/>
                        </a:rPr>
                        <a:t>ion   </a:t>
                      </a:r>
                      <a:r>
                        <a:rPr lang="it-IT" sz="3600" dirty="0" smtClean="0">
                          <a:effectLst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it-IT" sz="3600" dirty="0" smtClean="0">
                          <a:effectLst/>
                          <a:sym typeface="Wingdings" panose="05000000000000000000" pitchFamily="2" charset="2"/>
                        </a:rPr>
                        <a:t>OH</a:t>
                      </a:r>
                      <a:r>
                        <a:rPr lang="it-IT" sz="3600" baseline="30000" dirty="0" smtClean="0">
                          <a:effectLst/>
                          <a:sym typeface="Wingdings" panose="05000000000000000000" pitchFamily="2" charset="2"/>
                        </a:rPr>
                        <a:t>-</a:t>
                      </a:r>
                      <a:endParaRPr lang="it-IT" sz="3600" baseline="30000" dirty="0" smtClean="0">
                        <a:effectLst/>
                      </a:endParaRPr>
                    </a:p>
                    <a:p>
                      <a:pPr marL="0" indent="0">
                        <a:buNone/>
                      </a:pPr>
                      <a:endParaRPr lang="it-IT" sz="3600" dirty="0">
                        <a:effectLst/>
                      </a:endParaRPr>
                    </a:p>
                    <a:p>
                      <a:pPr marL="0" indent="0">
                        <a:buNone/>
                      </a:pPr>
                      <a:r>
                        <a:rPr lang="it-IT" sz="3600" dirty="0" smtClean="0">
                          <a:effectLst/>
                        </a:rPr>
                        <a:t>d)</a:t>
                      </a:r>
                      <a:r>
                        <a:rPr lang="it-IT" sz="3600" baseline="0" dirty="0" smtClean="0">
                          <a:effectLst/>
                        </a:rPr>
                        <a:t> </a:t>
                      </a:r>
                      <a:r>
                        <a:rPr lang="it-IT" sz="3600" dirty="0" smtClean="0">
                          <a:effectLst/>
                        </a:rPr>
                        <a:t>Copper (II) ion </a:t>
                      </a:r>
                      <a:r>
                        <a:rPr lang="it-IT" sz="3600" dirty="0" smtClean="0">
                          <a:effectLst/>
                          <a:sym typeface="Wingdings" panose="05000000000000000000" pitchFamily="2" charset="2"/>
                        </a:rPr>
                        <a:t> Cu</a:t>
                      </a:r>
                      <a:r>
                        <a:rPr lang="it-IT" sz="3600" baseline="30000" dirty="0" smtClean="0">
                          <a:effectLst/>
                          <a:sym typeface="Wingdings" panose="05000000000000000000" pitchFamily="2" charset="2"/>
                        </a:rPr>
                        <a:t>+2</a:t>
                      </a:r>
                      <a:endParaRPr lang="it-IT" sz="2800" baseline="300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2260600"/>
            <a:ext cx="3289005" cy="4351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474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377127"/>
              </p:ext>
            </p:extLst>
          </p:nvPr>
        </p:nvGraphicFramePr>
        <p:xfrm>
          <a:off x="381000" y="228600"/>
          <a:ext cx="8229600" cy="21640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rgbClr val="0000FF"/>
                          </a:solidFill>
                          <a:effectLst/>
                          <a:latin typeface="Times New Roman,serif"/>
                        </a:rPr>
                        <a:t>Ion – an atom that has gained or lost electrons</a:t>
                      </a:r>
                      <a:r>
                        <a:rPr lang="en-US" sz="3600" dirty="0">
                          <a:solidFill>
                            <a:srgbClr val="0000FF"/>
                          </a:solidFill>
                          <a:effectLst/>
                          <a:latin typeface="Times New Roman,serif"/>
                        </a:rPr>
                        <a:t>,</a:t>
                      </a:r>
                      <a:r>
                        <a:rPr lang="en-US" sz="3200" dirty="0">
                          <a:effectLst/>
                          <a:latin typeface="Times New Roman,serif"/>
                        </a:rPr>
                        <a:t> formed when electrons are exchanged in the formation of an ionic compound.</a:t>
                      </a:r>
                      <a:endParaRPr lang="en-US" sz="24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570977"/>
              </p:ext>
            </p:extLst>
          </p:nvPr>
        </p:nvGraphicFramePr>
        <p:xfrm>
          <a:off x="2971800" y="1905000"/>
          <a:ext cx="4495800" cy="487680"/>
        </p:xfrm>
        <a:graphic>
          <a:graphicData uri="http://schemas.openxmlformats.org/drawingml/2006/table">
            <a:tbl>
              <a:tblPr/>
              <a:tblGrid>
                <a:gridCol w="449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600" dirty="0" smtClean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There are 2 </a:t>
                      </a:r>
                      <a:r>
                        <a:rPr lang="en-US" sz="2600" dirty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Types of Ions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058221"/>
              </p:ext>
            </p:extLst>
          </p:nvPr>
        </p:nvGraphicFramePr>
        <p:xfrm>
          <a:off x="609600" y="2667000"/>
          <a:ext cx="8229600" cy="25298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en-US" sz="3200" b="1" dirty="0">
                          <a:solidFill>
                            <a:srgbClr val="0000FF"/>
                          </a:solidFill>
                          <a:effectLst/>
                        </a:rPr>
                        <a:t>Monoatomic ion – 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</a:rPr>
                        <a:t>a </a:t>
                      </a:r>
                      <a:r>
                        <a:rPr lang="en-US" sz="3200" b="1" dirty="0">
                          <a:solidFill>
                            <a:srgbClr val="0000FF"/>
                          </a:solidFill>
                          <a:effectLst/>
                        </a:rPr>
                        <a:t>single atom that has gained or lost  electrons</a:t>
                      </a:r>
                      <a:r>
                        <a:rPr lang="en-US" sz="32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3200" b="1" dirty="0">
                          <a:effectLst/>
                        </a:rPr>
                        <a:t> </a:t>
                      </a:r>
                      <a:r>
                        <a:rPr lang="en-US" sz="32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en-US" sz="3200" b="1" dirty="0">
                          <a:solidFill>
                            <a:srgbClr val="0000FF"/>
                          </a:solidFill>
                          <a:effectLst/>
                        </a:rPr>
                        <a:t>Polyatomic ion – </a:t>
                      </a: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</a:rPr>
                        <a:t>a </a:t>
                      </a:r>
                      <a:r>
                        <a:rPr lang="en-US" sz="3200" b="1" dirty="0">
                          <a:solidFill>
                            <a:srgbClr val="0000FF"/>
                          </a:solidFill>
                          <a:effectLst/>
                        </a:rPr>
                        <a:t>group of bonded atoms that have gained or lost electrons</a:t>
                      </a:r>
                      <a:r>
                        <a:rPr lang="en-US" sz="3200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endParaRPr lang="en-US" sz="24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646267"/>
              </p:ext>
            </p:extLst>
          </p:nvPr>
        </p:nvGraphicFramePr>
        <p:xfrm>
          <a:off x="2895600" y="3657600"/>
          <a:ext cx="4648200" cy="640080"/>
        </p:xfrm>
        <a:graphic>
          <a:graphicData uri="http://schemas.openxmlformats.org/drawingml/2006/table">
            <a:tbl>
              <a:tblPr/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Na</a:t>
                      </a:r>
                      <a:r>
                        <a:rPr lang="en-US" sz="3600" baseline="30000" dirty="0" smtClean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+   </a:t>
                      </a:r>
                      <a:r>
                        <a:rPr lang="en-US" sz="3600" dirty="0" smtClean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 Cl</a:t>
                      </a:r>
                      <a:r>
                        <a:rPr lang="en-US" sz="3600" baseline="30000" dirty="0" smtClean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-   </a:t>
                      </a:r>
                      <a:r>
                        <a:rPr lang="en-US" sz="3600" dirty="0" smtClean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 </a:t>
                      </a: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O</a:t>
                      </a:r>
                      <a:r>
                        <a:rPr lang="en-US" sz="3600" baseline="3000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-2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493597"/>
              </p:ext>
            </p:extLst>
          </p:nvPr>
        </p:nvGraphicFramePr>
        <p:xfrm>
          <a:off x="2514600" y="5181600"/>
          <a:ext cx="8229600" cy="6400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NH</a:t>
                      </a:r>
                      <a:r>
                        <a:rPr lang="en-US" sz="3600" baseline="-2500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4</a:t>
                      </a:r>
                      <a:r>
                        <a:rPr lang="en-US" sz="3600" baseline="3000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+</a:t>
                      </a:r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 </a:t>
                      </a:r>
                      <a:r>
                        <a:rPr lang="en-US" sz="3600" dirty="0" smtClean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   OH</a:t>
                      </a:r>
                      <a:r>
                        <a:rPr lang="en-US" sz="3600" baseline="30000" dirty="0" smtClean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-</a:t>
                      </a:r>
                      <a:r>
                        <a:rPr lang="en-US" sz="3600" dirty="0" smtClean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    CO</a:t>
                      </a:r>
                      <a:r>
                        <a:rPr lang="en-US" sz="3600" baseline="-25000" dirty="0" smtClean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3</a:t>
                      </a:r>
                      <a:r>
                        <a:rPr lang="en-US" sz="3600" baseline="30000" dirty="0" smtClean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-2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164083"/>
              </p:ext>
            </p:extLst>
          </p:nvPr>
        </p:nvGraphicFramePr>
        <p:xfrm>
          <a:off x="304800" y="6096000"/>
          <a:ext cx="8610600" cy="640080"/>
        </p:xfrm>
        <a:graphic>
          <a:graphicData uri="http://schemas.openxmlformats.org/drawingml/2006/table">
            <a:tbl>
              <a:tblPr/>
              <a:tblGrid>
                <a:gridCol w="861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60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In either case the </a:t>
                      </a:r>
                      <a:r>
                        <a:rPr lang="en-US" sz="2600" dirty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# protons </a:t>
                      </a:r>
                      <a:r>
                        <a:rPr lang="en-US" sz="3600" dirty="0" smtClean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do</a:t>
                      </a:r>
                      <a:r>
                        <a:rPr lang="en-US" sz="3600" baseline="0" dirty="0" smtClean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 not =</a:t>
                      </a:r>
                      <a:r>
                        <a:rPr lang="en-US" sz="2600" dirty="0" smtClean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 </a:t>
                      </a:r>
                      <a:r>
                        <a:rPr lang="en-US" sz="2600" dirty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# electrons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39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04800"/>
            <a:ext cx="4648200" cy="614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58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867149"/>
              </p:ext>
            </p:extLst>
          </p:nvPr>
        </p:nvGraphicFramePr>
        <p:xfrm>
          <a:off x="457200" y="228600"/>
          <a:ext cx="8229600" cy="118872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OK Lets not get confused</a:t>
                      </a:r>
                      <a:endParaRPr lang="en-US" dirty="0">
                        <a:effectLst/>
                      </a:endParaRPr>
                    </a:p>
                    <a:p>
                      <a:pPr algn="ctr"/>
                      <a:r>
                        <a:rPr lang="en-US" sz="360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....Clarification of symbol numbers!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592191"/>
              </p:ext>
            </p:extLst>
          </p:nvPr>
        </p:nvGraphicFramePr>
        <p:xfrm>
          <a:off x="457200" y="2133600"/>
          <a:ext cx="8229600" cy="393192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C500"/>
                          </a:solidFill>
                          <a:effectLst/>
                          <a:latin typeface="Comic Sans MS"/>
                        </a:rPr>
                        <a:t>Chemical </a:t>
                      </a:r>
                      <a:r>
                        <a:rPr lang="en-US" sz="3600" dirty="0" smtClean="0">
                          <a:solidFill>
                            <a:srgbClr val="00C500"/>
                          </a:solidFill>
                          <a:effectLst/>
                          <a:latin typeface="Comic Sans MS"/>
                        </a:rPr>
                        <a:t>Symbol   </a:t>
                      </a:r>
                    </a:p>
                    <a:p>
                      <a:endParaRPr lang="en-US" dirty="0" smtClean="0">
                        <a:effectLst/>
                      </a:endParaRPr>
                    </a:p>
                    <a:p>
                      <a:endParaRPr lang="en-US" dirty="0">
                        <a:effectLst/>
                      </a:endParaRPr>
                    </a:p>
                    <a:p>
                      <a:r>
                        <a:rPr lang="en-US" sz="3600" dirty="0">
                          <a:solidFill>
                            <a:srgbClr val="FF0000"/>
                          </a:solidFill>
                          <a:effectLst/>
                          <a:latin typeface="Comic Sans MS"/>
                        </a:rPr>
                        <a:t>Nuclear </a:t>
                      </a:r>
                      <a:r>
                        <a:rPr lang="en-US" sz="3600" dirty="0" smtClean="0">
                          <a:solidFill>
                            <a:srgbClr val="FF0000"/>
                          </a:solidFill>
                          <a:effectLst/>
                          <a:latin typeface="Comic Sans MS"/>
                        </a:rPr>
                        <a:t>symbol</a:t>
                      </a:r>
                    </a:p>
                    <a:p>
                      <a:endParaRPr lang="en-US" dirty="0" smtClean="0">
                        <a:effectLst/>
                      </a:endParaRPr>
                    </a:p>
                    <a:p>
                      <a:endParaRPr lang="en-US" dirty="0">
                        <a:effectLst/>
                      </a:endParaRPr>
                    </a:p>
                    <a:p>
                      <a:r>
                        <a:rPr lang="en-US" sz="3600" dirty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Ion </a:t>
                      </a:r>
                      <a:r>
                        <a:rPr lang="en-US" sz="3600" dirty="0" smtClean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symbol</a:t>
                      </a:r>
                    </a:p>
                    <a:p>
                      <a:endParaRPr lang="en-US" dirty="0" smtClean="0">
                        <a:effectLst/>
                      </a:endParaRPr>
                    </a:p>
                    <a:p>
                      <a:endParaRPr lang="en-US" dirty="0">
                        <a:effectLst/>
                      </a:endParaRPr>
                    </a:p>
                    <a:p>
                      <a:r>
                        <a:rPr lang="en-US" sz="3600" dirty="0">
                          <a:solidFill>
                            <a:srgbClr val="A200FF"/>
                          </a:solidFill>
                          <a:effectLst/>
                          <a:latin typeface="Comic Sans MS"/>
                        </a:rPr>
                        <a:t>Chemical Formula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200400"/>
            <a:ext cx="7620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2111692"/>
            <a:ext cx="533400" cy="6953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4343400"/>
            <a:ext cx="742950" cy="6572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9600" y="5475288"/>
            <a:ext cx="1278835" cy="59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38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89289"/>
              </p:ext>
            </p:extLst>
          </p:nvPr>
        </p:nvGraphicFramePr>
        <p:xfrm>
          <a:off x="457200" y="304800"/>
          <a:ext cx="8229600" cy="51816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800" u="sng" dirty="0">
                          <a:solidFill>
                            <a:srgbClr val="0000FF"/>
                          </a:solidFill>
                          <a:effectLst/>
                          <a:latin typeface="Comic Sans MS"/>
                        </a:rPr>
                        <a:t>Two (2) Types of Monoatomic Ions</a:t>
                      </a:r>
                      <a:endParaRPr lang="en-US" u="sng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419853"/>
              </p:ext>
            </p:extLst>
          </p:nvPr>
        </p:nvGraphicFramePr>
        <p:xfrm>
          <a:off x="533400" y="1066800"/>
          <a:ext cx="8229600" cy="46634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en-US" sz="3200" b="1" dirty="0" err="1">
                          <a:solidFill>
                            <a:srgbClr val="0000FF"/>
                          </a:solidFill>
                          <a:effectLst/>
                        </a:rPr>
                        <a:t>Cation</a:t>
                      </a:r>
                      <a:r>
                        <a:rPr lang="en-US" sz="3200" b="1" dirty="0">
                          <a:solidFill>
                            <a:srgbClr val="0000FF"/>
                          </a:solidFill>
                          <a:effectLst/>
                        </a:rPr>
                        <a:t> – formed when a neutral atom loses one or more electrons</a:t>
                      </a:r>
                      <a:r>
                        <a:rPr lang="en-US" sz="3200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3200" dirty="0">
                          <a:effectLst/>
                        </a:rPr>
                        <a:t>  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3200" dirty="0" smtClean="0">
                          <a:effectLst/>
                        </a:rPr>
                        <a:t>     Ex</a:t>
                      </a:r>
                      <a:r>
                        <a:rPr lang="en-US" sz="3200" dirty="0">
                          <a:effectLst/>
                        </a:rPr>
                        <a:t>)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Lithium atom (Li)  becomes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effectLst/>
                        </a:rPr>
                        <a:t>the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Lithium </a:t>
                      </a:r>
                      <a:endParaRPr lang="en-US" sz="32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r>
                        <a:rPr lang="en-US" sz="3200" dirty="0" smtClean="0">
                          <a:solidFill>
                            <a:srgbClr val="000000"/>
                          </a:solidFill>
                          <a:effectLst/>
                        </a:rPr>
                        <a:t>            </a:t>
                      </a:r>
                      <a:r>
                        <a:rPr lang="en-US" sz="3200" b="1" dirty="0" smtClean="0">
                          <a:solidFill>
                            <a:srgbClr val="000000"/>
                          </a:solidFill>
                          <a:effectLst/>
                        </a:rPr>
                        <a:t>ion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(Li</a:t>
                      </a:r>
                      <a:r>
                        <a:rPr lang="en-US" sz="3200" baseline="30000" dirty="0">
                          <a:solidFill>
                            <a:srgbClr val="000000"/>
                          </a:solidFill>
                          <a:effectLst/>
                        </a:rPr>
                        <a:t>+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r>
                        <a:rPr lang="en-US" sz="3200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lang="en-US" sz="3200" dirty="0">
                          <a:effectLst/>
                        </a:rPr>
                        <a:t>when it loses 1 electron 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3200" dirty="0" smtClean="0">
                          <a:effectLst/>
                        </a:rPr>
                        <a:t>     Ex</a:t>
                      </a:r>
                      <a:r>
                        <a:rPr lang="en-US" sz="3200" dirty="0">
                          <a:effectLst/>
                        </a:rPr>
                        <a:t>)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Calcium atom (Ca)  becomes 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effectLst/>
                        </a:rPr>
                        <a:t>the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Calcium </a:t>
                      </a:r>
                      <a:endParaRPr lang="en-US" sz="320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r>
                        <a:rPr lang="en-US" sz="3200" dirty="0" smtClean="0">
                          <a:solidFill>
                            <a:srgbClr val="000000"/>
                          </a:solidFill>
                          <a:effectLst/>
                        </a:rPr>
                        <a:t>           </a:t>
                      </a:r>
                      <a:r>
                        <a:rPr lang="en-US" sz="3200" b="1" dirty="0" smtClean="0">
                          <a:solidFill>
                            <a:srgbClr val="000000"/>
                          </a:solidFill>
                          <a:effectLst/>
                        </a:rPr>
                        <a:t>ion</a:t>
                      </a:r>
                      <a:r>
                        <a:rPr lang="en-US" sz="3200" dirty="0" smtClean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(Ca</a:t>
                      </a:r>
                      <a:r>
                        <a:rPr lang="en-US" sz="3200" baseline="30000" dirty="0">
                          <a:solidFill>
                            <a:srgbClr val="000000"/>
                          </a:solidFill>
                          <a:effectLst/>
                        </a:rPr>
                        <a:t>+2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) </a:t>
                      </a:r>
                      <a:r>
                        <a:rPr lang="en-US" sz="3200" dirty="0">
                          <a:effectLst/>
                        </a:rPr>
                        <a:t>when it loses 2 electrons 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2600" dirty="0">
                          <a:effectLst/>
                        </a:rPr>
                        <a:t>  </a:t>
                      </a:r>
                      <a:endParaRPr lang="en-US" dirty="0">
                        <a:effectLst/>
                      </a:endParaRPr>
                    </a:p>
                    <a:p>
                      <a:pPr algn="ctr"/>
                      <a:r>
                        <a:rPr lang="en-US" sz="3200" i="1" dirty="0">
                          <a:effectLst/>
                        </a:rPr>
                        <a:t>What would Aluminum do?</a:t>
                      </a:r>
                      <a:r>
                        <a:rPr lang="en-US" sz="3200" dirty="0">
                          <a:effectLst/>
                        </a:rPr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99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36448"/>
              </p:ext>
            </p:extLst>
          </p:nvPr>
        </p:nvGraphicFramePr>
        <p:xfrm>
          <a:off x="381000" y="304800"/>
          <a:ext cx="8229600" cy="51816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omic Sans MS"/>
                        </a:rPr>
                        <a:t>Two (2) Types of Monoatomic Ions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465652"/>
              </p:ext>
            </p:extLst>
          </p:nvPr>
        </p:nvGraphicFramePr>
        <p:xfrm>
          <a:off x="457200" y="1066800"/>
          <a:ext cx="8229600" cy="45110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en-US" sz="3200" b="1" dirty="0">
                          <a:solidFill>
                            <a:srgbClr val="0000FF"/>
                          </a:solidFill>
                          <a:effectLst/>
                        </a:rPr>
                        <a:t>Anion – formed when a neutral atom gains one or more electrons</a:t>
                      </a:r>
                      <a:r>
                        <a:rPr lang="en-US" sz="3200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2600" dirty="0">
                          <a:effectLst/>
                        </a:rPr>
                        <a:t>  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sz="3200" dirty="0" smtClean="0">
                          <a:effectLst/>
                        </a:rPr>
                        <a:t>     Ex</a:t>
                      </a:r>
                      <a:r>
                        <a:rPr lang="en-US" sz="3200" dirty="0">
                          <a:effectLst/>
                        </a:rPr>
                        <a:t>) Chlorine atom (Cl)  becomes </a:t>
                      </a:r>
                      <a:r>
                        <a:rPr lang="en-US" sz="3200" dirty="0" smtClean="0">
                          <a:effectLst/>
                        </a:rPr>
                        <a:t>the </a:t>
                      </a:r>
                      <a:r>
                        <a:rPr lang="en-US" sz="3200" dirty="0">
                          <a:effectLst/>
                        </a:rPr>
                        <a:t>Chlor</a:t>
                      </a:r>
                      <a:r>
                        <a:rPr lang="en-US" sz="3200" i="0" u="sng" dirty="0">
                          <a:effectLst/>
                        </a:rPr>
                        <a:t>ide</a:t>
                      </a:r>
                      <a:r>
                        <a:rPr lang="en-US" sz="3200" dirty="0">
                          <a:effectLst/>
                        </a:rPr>
                        <a:t> </a:t>
                      </a:r>
                      <a:endParaRPr lang="en-US" sz="3200" dirty="0" smtClean="0">
                        <a:effectLst/>
                      </a:endParaRPr>
                    </a:p>
                    <a:p>
                      <a:r>
                        <a:rPr lang="en-US" sz="3200" dirty="0" smtClean="0">
                          <a:effectLst/>
                        </a:rPr>
                        <a:t>            </a:t>
                      </a:r>
                      <a:r>
                        <a:rPr lang="en-US" sz="3200" b="1" dirty="0" smtClean="0">
                          <a:effectLst/>
                        </a:rPr>
                        <a:t>ion</a:t>
                      </a:r>
                      <a:r>
                        <a:rPr lang="en-US" sz="3200" dirty="0" smtClean="0">
                          <a:effectLst/>
                        </a:rPr>
                        <a:t> </a:t>
                      </a:r>
                      <a:r>
                        <a:rPr lang="en-US" sz="3200" dirty="0">
                          <a:effectLst/>
                        </a:rPr>
                        <a:t>(Cl</a:t>
                      </a:r>
                      <a:r>
                        <a:rPr lang="en-US" sz="3200" baseline="30000" dirty="0">
                          <a:effectLst/>
                        </a:rPr>
                        <a:t>-</a:t>
                      </a:r>
                      <a:r>
                        <a:rPr lang="en-US" sz="3200" dirty="0">
                          <a:effectLst/>
                        </a:rPr>
                        <a:t>) when it gains 1 electron 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3200" dirty="0" smtClean="0">
                          <a:effectLst/>
                        </a:rPr>
                        <a:t>     Ex</a:t>
                      </a:r>
                      <a:r>
                        <a:rPr lang="en-US" sz="3200" dirty="0">
                          <a:effectLst/>
                        </a:rPr>
                        <a:t>) Oxygen atom (O)  becomes </a:t>
                      </a:r>
                      <a:r>
                        <a:rPr lang="en-US" sz="3200" dirty="0" smtClean="0">
                          <a:effectLst/>
                        </a:rPr>
                        <a:t>the </a:t>
                      </a:r>
                      <a:r>
                        <a:rPr lang="en-US" sz="3200" dirty="0">
                          <a:effectLst/>
                        </a:rPr>
                        <a:t>Ox</a:t>
                      </a:r>
                      <a:r>
                        <a:rPr lang="en-US" sz="3200" u="sng" dirty="0">
                          <a:effectLst/>
                        </a:rPr>
                        <a:t>ide</a:t>
                      </a:r>
                      <a:r>
                        <a:rPr lang="en-US" sz="3200" dirty="0">
                          <a:effectLst/>
                        </a:rPr>
                        <a:t> </a:t>
                      </a:r>
                      <a:r>
                        <a:rPr lang="en-US" sz="3200" b="1" dirty="0">
                          <a:effectLst/>
                        </a:rPr>
                        <a:t>ion</a:t>
                      </a:r>
                      <a:r>
                        <a:rPr lang="en-US" sz="3200" dirty="0">
                          <a:effectLst/>
                        </a:rPr>
                        <a:t> </a:t>
                      </a:r>
                      <a:endParaRPr lang="en-US" sz="3200" dirty="0" smtClean="0">
                        <a:effectLst/>
                      </a:endParaRPr>
                    </a:p>
                    <a:p>
                      <a:r>
                        <a:rPr lang="en-US" sz="3200" dirty="0" smtClean="0">
                          <a:effectLst/>
                        </a:rPr>
                        <a:t>            (</a:t>
                      </a:r>
                      <a:r>
                        <a:rPr lang="en-US" sz="3200" dirty="0">
                          <a:effectLst/>
                        </a:rPr>
                        <a:t>O</a:t>
                      </a:r>
                      <a:r>
                        <a:rPr lang="en-US" sz="3200" baseline="30000" dirty="0">
                          <a:effectLst/>
                        </a:rPr>
                        <a:t>-2</a:t>
                      </a:r>
                      <a:r>
                        <a:rPr lang="en-US" sz="3200" dirty="0">
                          <a:effectLst/>
                        </a:rPr>
                        <a:t>) when it gains 2 electrons 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2600" dirty="0">
                          <a:effectLst/>
                        </a:rPr>
                        <a:t>  </a:t>
                      </a:r>
                      <a:endParaRPr lang="en-US" dirty="0">
                        <a:effectLst/>
                      </a:endParaRPr>
                    </a:p>
                    <a:p>
                      <a:pPr algn="ctr"/>
                      <a:r>
                        <a:rPr lang="en-US" sz="2800" i="1" dirty="0">
                          <a:effectLst/>
                        </a:rPr>
                        <a:t>What would Nitrogen do?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959145"/>
              </p:ext>
            </p:extLst>
          </p:nvPr>
        </p:nvGraphicFramePr>
        <p:xfrm>
          <a:off x="457200" y="5562600"/>
          <a:ext cx="8229600" cy="9448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Comic Sans MS"/>
                        </a:rPr>
                        <a:t>Whoa....gain e</a:t>
                      </a:r>
                      <a:r>
                        <a:rPr lang="en-US" sz="3000" baseline="30000" dirty="0">
                          <a:solidFill>
                            <a:srgbClr val="FF0000"/>
                          </a:solidFill>
                          <a:effectLst/>
                          <a:latin typeface="Comic Sans MS"/>
                        </a:rPr>
                        <a:t>-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Comic Sans MS"/>
                        </a:rPr>
                        <a:t> are negative and loss of e</a:t>
                      </a:r>
                      <a:r>
                        <a:rPr lang="en-US" sz="2800" baseline="30000" dirty="0">
                          <a:solidFill>
                            <a:srgbClr val="FF0000"/>
                          </a:solidFill>
                          <a:effectLst/>
                          <a:latin typeface="Comic Sans MS"/>
                        </a:rPr>
                        <a:t>-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Comic Sans MS"/>
                        </a:rPr>
                        <a:t> are positive?!?!?!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933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52400"/>
            <a:ext cx="3352800" cy="643654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62400" y="838200"/>
            <a:ext cx="4800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Happiness is a full outer shell.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0080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862776"/>
              </p:ext>
            </p:extLst>
          </p:nvPr>
        </p:nvGraphicFramePr>
        <p:xfrm>
          <a:off x="381000" y="304800"/>
          <a:ext cx="8229600" cy="509016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buFont typeface="Arial"/>
                        <a:buNone/>
                      </a:pPr>
                      <a:r>
                        <a:rPr lang="en-US" sz="3200" b="1" dirty="0">
                          <a:effectLst/>
                        </a:rPr>
                        <a:t>Polyatomic ions – act as a group in compounds</a:t>
                      </a:r>
                      <a:r>
                        <a:rPr lang="en-US" sz="32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3200" dirty="0" smtClean="0">
                          <a:effectLst/>
                        </a:rPr>
                        <a:t>           Ex</a:t>
                      </a:r>
                      <a:r>
                        <a:rPr lang="en-US" sz="3200" dirty="0">
                          <a:effectLst/>
                        </a:rPr>
                        <a:t>) Ammonium ion (NH</a:t>
                      </a:r>
                      <a:r>
                        <a:rPr lang="en-US" sz="3200" baseline="-25000" dirty="0">
                          <a:effectLst/>
                        </a:rPr>
                        <a:t>4</a:t>
                      </a:r>
                      <a:r>
                        <a:rPr lang="en-US" sz="3200" baseline="30000" dirty="0">
                          <a:effectLst/>
                        </a:rPr>
                        <a:t>+</a:t>
                      </a:r>
                      <a:r>
                        <a:rPr lang="en-US" sz="3200" dirty="0">
                          <a:effectLst/>
                        </a:rPr>
                        <a:t>) 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3200" dirty="0" smtClean="0">
                          <a:effectLst/>
                        </a:rPr>
                        <a:t>           Ex</a:t>
                      </a:r>
                      <a:r>
                        <a:rPr lang="en-US" sz="3200" dirty="0">
                          <a:effectLst/>
                        </a:rPr>
                        <a:t>) Sulfate ion (SO</a:t>
                      </a:r>
                      <a:r>
                        <a:rPr lang="en-US" sz="3200" baseline="-25000" dirty="0">
                          <a:effectLst/>
                        </a:rPr>
                        <a:t>4</a:t>
                      </a:r>
                      <a:r>
                        <a:rPr lang="en-US" sz="3200" baseline="30000" dirty="0">
                          <a:effectLst/>
                        </a:rPr>
                        <a:t>-2</a:t>
                      </a:r>
                      <a:r>
                        <a:rPr lang="en-US" sz="3200" dirty="0">
                          <a:effectLst/>
                        </a:rPr>
                        <a:t>) </a:t>
                      </a:r>
                      <a:endParaRPr lang="en-US" sz="2400" dirty="0">
                        <a:effectLst/>
                      </a:endParaRPr>
                    </a:p>
                    <a:p>
                      <a:r>
                        <a:rPr lang="en-US" sz="2600" b="1" dirty="0">
                          <a:effectLst/>
                        </a:rPr>
                        <a:t> </a:t>
                      </a:r>
                      <a:r>
                        <a:rPr lang="en-US" sz="2600" dirty="0">
                          <a:effectLst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  <a:p>
                      <a:pPr>
                        <a:buFont typeface="Arial"/>
                        <a:buNone/>
                      </a:pPr>
                      <a:endParaRPr lang="en-US" sz="2600" b="1" dirty="0" smtClean="0">
                        <a:solidFill>
                          <a:srgbClr val="0000FF"/>
                        </a:solidFill>
                        <a:effectLst/>
                      </a:endParaRPr>
                    </a:p>
                    <a:p>
                      <a:pPr>
                        <a:buFont typeface="Arial"/>
                        <a:buNone/>
                      </a:pPr>
                      <a:r>
                        <a:rPr lang="en-US" sz="3600" b="1" dirty="0" smtClean="0">
                          <a:solidFill>
                            <a:srgbClr val="0000FF"/>
                          </a:solidFill>
                          <a:effectLst/>
                        </a:rPr>
                        <a:t>Transition 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effectLst/>
                        </a:rPr>
                        <a:t>metal ions</a:t>
                      </a:r>
                      <a:r>
                        <a:rPr lang="en-US" sz="3600" b="1" dirty="0">
                          <a:effectLst/>
                        </a:rPr>
                        <a:t> (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</a:rPr>
                        <a:t>a special case of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effectLst/>
                        </a:rPr>
                        <a:t>Cations</a:t>
                      </a:r>
                      <a:r>
                        <a:rPr lang="en-US" sz="3600" b="1" dirty="0" smtClean="0">
                          <a:effectLst/>
                        </a:rPr>
                        <a:t>)</a:t>
                      </a:r>
                      <a:r>
                        <a:rPr lang="en-US" sz="3600" b="0" baseline="0" dirty="0">
                          <a:effectLst/>
                        </a:rPr>
                        <a:t> </a:t>
                      </a:r>
                      <a:r>
                        <a:rPr lang="en-US" sz="3600" b="0" baseline="0" dirty="0" smtClean="0">
                          <a:effectLst/>
                        </a:rPr>
                        <a:t>  </a:t>
                      </a:r>
                      <a:r>
                        <a:rPr lang="en-US" sz="3600" b="1" dirty="0" smtClean="0">
                          <a:effectLst/>
                        </a:rPr>
                        <a:t>– </a:t>
                      </a:r>
                      <a:r>
                        <a:rPr lang="en-US" sz="3600" b="1" dirty="0">
                          <a:effectLst/>
                        </a:rPr>
                        <a:t>they can form 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effectLst/>
                        </a:rPr>
                        <a:t>more than one</a:t>
                      </a:r>
                      <a:r>
                        <a:rPr lang="en-US" sz="3600" b="1" dirty="0">
                          <a:effectLst/>
                        </a:rPr>
                        <a:t> type of 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effectLst/>
                        </a:rPr>
                        <a:t>ion</a:t>
                      </a:r>
                      <a:r>
                        <a:rPr lang="en-US" sz="3600" b="1" dirty="0">
                          <a:effectLst/>
                        </a:rPr>
                        <a:t>. (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effectLst/>
                        </a:rPr>
                        <a:t>YIKES</a:t>
                      </a:r>
                      <a:r>
                        <a:rPr lang="en-US" sz="3600" b="1" dirty="0">
                          <a:effectLst/>
                        </a:rPr>
                        <a:t>)</a:t>
                      </a:r>
                      <a:endParaRPr lang="en-US" sz="2800" dirty="0">
                        <a:effectLst/>
                      </a:endParaRPr>
                    </a:p>
                    <a:p>
                      <a:r>
                        <a:rPr lang="en-US" sz="3600" b="1" baseline="0" dirty="0" smtClean="0">
                          <a:effectLst/>
                        </a:rPr>
                        <a:t>       </a:t>
                      </a:r>
                      <a:r>
                        <a:rPr lang="en-US" sz="3600" b="1" dirty="0" smtClean="0">
                          <a:effectLst/>
                        </a:rPr>
                        <a:t>Ex</a:t>
                      </a:r>
                      <a:r>
                        <a:rPr lang="en-US" sz="3600" b="1" dirty="0">
                          <a:effectLst/>
                        </a:rPr>
                        <a:t>)  Iron (</a:t>
                      </a:r>
                      <a:r>
                        <a:rPr lang="en-US" sz="3600" b="1" dirty="0" smtClean="0">
                          <a:solidFill>
                            <a:srgbClr val="0000FF"/>
                          </a:solidFill>
                          <a:effectLst/>
                        </a:rPr>
                        <a:t>II</a:t>
                      </a:r>
                      <a:r>
                        <a:rPr lang="en-US" sz="3600" b="1" dirty="0" smtClean="0">
                          <a:effectLst/>
                        </a:rPr>
                        <a:t>)</a:t>
                      </a:r>
                      <a:r>
                        <a:rPr lang="en-US" sz="3600" b="1" baseline="0" dirty="0" smtClean="0">
                          <a:effectLst/>
                        </a:rPr>
                        <a:t> </a:t>
                      </a:r>
                      <a:r>
                        <a:rPr lang="en-US" sz="3600" b="1" dirty="0" smtClean="0">
                          <a:effectLst/>
                        </a:rPr>
                        <a:t>ion</a:t>
                      </a:r>
                      <a:r>
                        <a:rPr lang="en-US" sz="3600" b="1" dirty="0">
                          <a:effectLst/>
                        </a:rPr>
                        <a:t>  Fe</a:t>
                      </a:r>
                      <a:r>
                        <a:rPr lang="en-US" sz="3600" b="1" baseline="30000" dirty="0">
                          <a:effectLst/>
                        </a:rPr>
                        <a:t>+2     </a:t>
                      </a:r>
                    </a:p>
                    <a:p>
                      <a:r>
                        <a:rPr lang="en-US" sz="3600" b="1" baseline="30000" dirty="0">
                          <a:effectLst/>
                        </a:rPr>
                        <a:t> </a:t>
                      </a:r>
                      <a:r>
                        <a:rPr lang="en-US" sz="3600" b="1" baseline="0" dirty="0" smtClean="0">
                          <a:effectLst/>
                        </a:rPr>
                        <a:t>      </a:t>
                      </a:r>
                      <a:r>
                        <a:rPr lang="en-US" sz="3600" b="1" baseline="30000" dirty="0" smtClean="0">
                          <a:effectLst/>
                        </a:rPr>
                        <a:t> </a:t>
                      </a:r>
                      <a:r>
                        <a:rPr lang="en-US" sz="3600" b="1" dirty="0">
                          <a:effectLst/>
                        </a:rPr>
                        <a:t>Ex)  Iron (</a:t>
                      </a:r>
                      <a:r>
                        <a:rPr lang="en-US" sz="3600" b="1" dirty="0">
                          <a:solidFill>
                            <a:srgbClr val="0000FF"/>
                          </a:solidFill>
                          <a:effectLst/>
                        </a:rPr>
                        <a:t>III</a:t>
                      </a:r>
                      <a:r>
                        <a:rPr lang="en-US" sz="3600" b="1" dirty="0">
                          <a:effectLst/>
                        </a:rPr>
                        <a:t>) ion  Fe</a:t>
                      </a:r>
                      <a:r>
                        <a:rPr lang="en-US" sz="3600" b="1" baseline="30000" dirty="0">
                          <a:effectLst/>
                        </a:rPr>
                        <a:t>+3</a:t>
                      </a:r>
                      <a:endParaRPr lang="en-US" sz="2800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462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00389"/>
              </p:ext>
            </p:extLst>
          </p:nvPr>
        </p:nvGraphicFramePr>
        <p:xfrm>
          <a:off x="381000" y="304800"/>
          <a:ext cx="8229600" cy="4876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600" u="sng" dirty="0">
                          <a:solidFill>
                            <a:srgbClr val="FF0000"/>
                          </a:solidFill>
                          <a:effectLst/>
                          <a:latin typeface="Comic Sans MS"/>
                        </a:rPr>
                        <a:t>What would be the Ion?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981012"/>
              </p:ext>
            </p:extLst>
          </p:nvPr>
        </p:nvGraphicFramePr>
        <p:xfrm>
          <a:off x="533400" y="1524000"/>
          <a:ext cx="8229600" cy="6248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Beryllium: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550761"/>
          <a:ext cx="8229600" cy="6248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Sulfur: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769819"/>
              </p:ext>
            </p:extLst>
          </p:nvPr>
        </p:nvGraphicFramePr>
        <p:xfrm>
          <a:off x="457200" y="5638800"/>
          <a:ext cx="8229600" cy="6248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3500" dirty="0">
                          <a:solidFill>
                            <a:srgbClr val="000096"/>
                          </a:solidFill>
                          <a:effectLst/>
                          <a:latin typeface="Century Schoolbook"/>
                        </a:rPr>
                        <a:t>Copper (II) Ion: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601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6861</TotalTime>
  <Words>473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Schoolbook</vt:lpstr>
      <vt:lpstr>Comic Sans MS</vt:lpstr>
      <vt:lpstr>Times New Roman</vt:lpstr>
      <vt:lpstr>Times New Roman,serif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There are 9 Polyatomic Ions You NEED to MEMORIZE – Make FLASHCARDS!</vt:lpstr>
      <vt:lpstr>PowerPoint Presentation</vt:lpstr>
      <vt:lpstr>PowerPoint Presentation</vt:lpstr>
    </vt:vector>
  </TitlesOfParts>
  <Company>SDUHSD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Katherine Macedo</cp:lastModifiedBy>
  <cp:revision>25</cp:revision>
  <dcterms:created xsi:type="dcterms:W3CDTF">2015-06-12T15:52:26Z</dcterms:created>
  <dcterms:modified xsi:type="dcterms:W3CDTF">2020-01-17T16:31:08Z</dcterms:modified>
</cp:coreProperties>
</file>