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9" r:id="rId6"/>
    <p:sldId id="261" r:id="rId7"/>
    <p:sldId id="262" r:id="rId8"/>
    <p:sldId id="260" r:id="rId9"/>
    <p:sldId id="263" r:id="rId10"/>
    <p:sldId id="265" r:id="rId11"/>
    <p:sldId id="266" r:id="rId12"/>
    <p:sldId id="267" r:id="rId13"/>
    <p:sldId id="258" r:id="rId1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95" autoAdjust="0"/>
    <p:restoredTop sz="94660"/>
  </p:normalViewPr>
  <p:slideViewPr>
    <p:cSldViewPr>
      <p:cViewPr>
        <p:scale>
          <a:sx n="59" d="100"/>
          <a:sy n="59" d="100"/>
        </p:scale>
        <p:origin x="1002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r>
              <a:rPr lang="en-US" smtClean="0"/>
              <a:t>Writing Formulas for Ionic Compounds Notes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356CEF2-60E2-4519-B9B5-67CC0E972245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r>
              <a:rPr lang="en-US" smtClean="0"/>
              <a:t>Learning Target 5.3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F02CC3B-0C4B-431F-AEDF-1E08C5DF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35362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r>
              <a:rPr lang="en-US" smtClean="0"/>
              <a:t>Writing Formulas for Ionic Compounds Notes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EACA0F38-898B-4DC8-838A-96A239931AB2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r>
              <a:rPr lang="en-US" smtClean="0"/>
              <a:t>Learning Target 5.3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FA0A8E44-4666-46E9-BA7B-F5F92E916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41852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9DA3-D7C8-4566-BCA4-937796EF0F31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C215-C3DE-4FF2-82CF-76BB02972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50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9DA3-D7C8-4566-BCA4-937796EF0F31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C215-C3DE-4FF2-82CF-76BB02972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8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9DA3-D7C8-4566-BCA4-937796EF0F31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C215-C3DE-4FF2-82CF-76BB02972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7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47297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38662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4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59994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Tahoma" pitchFamily="34" charset="0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Tahoma" pitchFamily="34" charset="0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255077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86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735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1655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9DA3-D7C8-4566-BCA4-937796EF0F31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C215-C3DE-4FF2-82CF-76BB02972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982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532386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37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538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00032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433856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24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555871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Tahoma" pitchFamily="34" charset="0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Tahoma" pitchFamily="34" charset="0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99680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784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3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9DA3-D7C8-4566-BCA4-937796EF0F31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C215-C3DE-4FF2-82CF-76BB02972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075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082369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44072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989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901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15099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60994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33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868298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Tahoma" pitchFamily="34" charset="0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Tahoma" pitchFamily="34" charset="0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893484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7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9DA3-D7C8-4566-BCA4-937796EF0F31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C215-C3DE-4FF2-82CF-76BB02972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589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733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400376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979678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310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3B1A-9C9D-46D9-A053-EEE667163B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9DA3-D7C8-4566-BCA4-937796EF0F31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C215-C3DE-4FF2-82CF-76BB02972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0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9DA3-D7C8-4566-BCA4-937796EF0F31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C215-C3DE-4FF2-82CF-76BB02972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07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9DA3-D7C8-4566-BCA4-937796EF0F31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C215-C3DE-4FF2-82CF-76BB02972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4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9DA3-D7C8-4566-BCA4-937796EF0F31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C215-C3DE-4FF2-82CF-76BB02972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3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99DA3-D7C8-4566-BCA4-937796EF0F31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7C215-C3DE-4FF2-82CF-76BB02972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161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9DA3-D7C8-4566-BCA4-937796EF0F31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7C215-C3DE-4FF2-82CF-76BB02972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7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Tahoma" pitchFamily="34" charset="0"/>
              </a:defRPr>
            </a:lvl1pPr>
          </a:lstStyle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Tahoma" pitchFamily="34" charset="0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Tahoma" pitchFamily="34" charset="0"/>
                <a:ea typeface="+mj-ea"/>
                <a:cs typeface="+mj-cs"/>
              </a:defRPr>
            </a:lvl1pPr>
          </a:lstStyle>
          <a:p>
            <a:fld id="{ADA93B1A-9C9D-46D9-A053-EEE667163B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6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Tahoma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Tahoma" pitchFamily="34" charset="0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Tahoma" pitchFamily="34" charset="0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Tahoma" pitchFamily="34" charset="0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Tahoma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Tahoma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Tahoma" pitchFamily="34" charset="0"/>
              </a:defRPr>
            </a:lvl1pPr>
          </a:lstStyle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Tahoma" pitchFamily="34" charset="0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Tahoma" pitchFamily="34" charset="0"/>
                <a:ea typeface="+mj-ea"/>
                <a:cs typeface="+mj-cs"/>
              </a:defRPr>
            </a:lvl1pPr>
          </a:lstStyle>
          <a:p>
            <a:fld id="{ADA93B1A-9C9D-46D9-A053-EEE667163B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6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Tahoma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Tahoma" pitchFamily="34" charset="0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Tahoma" pitchFamily="34" charset="0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Tahoma" pitchFamily="34" charset="0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Tahoma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Tahoma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Tahoma" pitchFamily="34" charset="0"/>
              </a:defRPr>
            </a:lvl1pPr>
          </a:lstStyle>
          <a:p>
            <a:fld id="{15C529AF-B977-47BA-AB25-3BBD87932AE2}" type="datetimeFigureOut">
              <a:rPr lang="en-US" smtClean="0">
                <a:solidFill>
                  <a:srgbClr val="000000"/>
                </a:solidFill>
              </a:rPr>
              <a:pPr/>
              <a:t>1/22/2020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Tahoma" pitchFamily="34" charset="0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Tahoma" pitchFamily="34" charset="0"/>
                <a:ea typeface="+mj-ea"/>
                <a:cs typeface="+mj-cs"/>
              </a:defRPr>
            </a:lvl1pPr>
          </a:lstStyle>
          <a:p>
            <a:fld id="{ADA93B1A-9C9D-46D9-A053-EEE667163B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7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Tahoma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Tahoma" pitchFamily="34" charset="0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Tahoma" pitchFamily="34" charset="0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Tahoma" pitchFamily="34" charset="0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Tahoma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Tahoma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670711"/>
              </p:ext>
            </p:extLst>
          </p:nvPr>
        </p:nvGraphicFramePr>
        <p:xfrm>
          <a:off x="152400" y="0"/>
          <a:ext cx="8229600" cy="82296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Warm Up Naming Ions: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sz="2400" dirty="0">
                          <a:effectLst/>
                        </a:rPr>
                        <a:t>           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19129"/>
              </p:ext>
            </p:extLst>
          </p:nvPr>
        </p:nvGraphicFramePr>
        <p:xfrm>
          <a:off x="304800" y="411480"/>
          <a:ext cx="8610600" cy="5791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Aluminum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Selenide</a:t>
                      </a:r>
                      <a:r>
                        <a:rPr lang="en-US" sz="3200" b="1" baseline="0" dirty="0" smtClean="0"/>
                        <a:t>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Ammonium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Bromide</a:t>
                      </a:r>
                      <a:r>
                        <a:rPr lang="en-US" sz="3200" b="1" baseline="0" dirty="0" smtClean="0"/>
                        <a:t>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Barium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Carbonate</a:t>
                      </a:r>
                      <a:r>
                        <a:rPr lang="en-US" sz="3200" b="1" baseline="0" dirty="0" smtClean="0"/>
                        <a:t>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err="1" smtClean="0"/>
                        <a:t>Caesium</a:t>
                      </a:r>
                      <a:r>
                        <a:rPr lang="en-US" sz="3200" b="1" dirty="0" smtClean="0"/>
                        <a:t>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Chloride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baseline="30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Chromium (III)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Oxide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Cobalt</a:t>
                      </a:r>
                      <a:r>
                        <a:rPr lang="en-US" sz="3200" b="1" baseline="0" dirty="0" smtClean="0"/>
                        <a:t> (II)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Nitride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Copper (I)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Fluoride</a:t>
                      </a:r>
                      <a:r>
                        <a:rPr lang="en-US" sz="3200" b="1" baseline="0" dirty="0" smtClean="0"/>
                        <a:t>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Lithium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Hydroxide</a:t>
                      </a:r>
                      <a:r>
                        <a:rPr lang="en-US" sz="3200" b="1" baseline="0" dirty="0" smtClean="0"/>
                        <a:t>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strike="noStrike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Iron (III)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Iodide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Phosphate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Nitrate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73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103991"/>
              </p:ext>
            </p:extLst>
          </p:nvPr>
        </p:nvGraphicFramePr>
        <p:xfrm>
          <a:off x="457200" y="3055461"/>
          <a:ext cx="8229600" cy="16154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800" u="sng" dirty="0" smtClean="0">
                          <a:solidFill>
                            <a:srgbClr val="0000FF"/>
                          </a:solidFill>
                          <a:effectLst/>
                        </a:rPr>
                        <a:t>Complete the </a:t>
                      </a:r>
                      <a:r>
                        <a:rPr lang="en-US" sz="3800" u="sng" dirty="0" smtClean="0">
                          <a:solidFill>
                            <a:srgbClr val="0000FF"/>
                          </a:solidFill>
                          <a:effectLst/>
                        </a:rPr>
                        <a:t>Writing </a:t>
                      </a:r>
                      <a:r>
                        <a:rPr lang="en-US" sz="3800" u="sng" dirty="0">
                          <a:solidFill>
                            <a:srgbClr val="0000FF"/>
                          </a:solidFill>
                          <a:effectLst/>
                        </a:rPr>
                        <a:t>Ionic </a:t>
                      </a:r>
                      <a:r>
                        <a:rPr lang="en-US" sz="3800" u="sng" dirty="0" smtClean="0">
                          <a:solidFill>
                            <a:srgbClr val="0000FF"/>
                          </a:solidFill>
                          <a:effectLst/>
                        </a:rPr>
                        <a:t>Compounds Formulas</a:t>
                      </a:r>
                      <a:r>
                        <a:rPr lang="en-US" sz="3800" u="sng" baseline="0" dirty="0" smtClean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lang="en-US" sz="3800" u="sng" baseline="0" dirty="0" smtClean="0">
                          <a:solidFill>
                            <a:srgbClr val="0000FF"/>
                          </a:solidFill>
                          <a:effectLst/>
                        </a:rPr>
                        <a:t>½ Sheet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99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670711"/>
              </p:ext>
            </p:extLst>
          </p:nvPr>
        </p:nvGraphicFramePr>
        <p:xfrm>
          <a:off x="152400" y="0"/>
          <a:ext cx="8229600" cy="82296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Warm Up Naming Ions: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sz="2400" dirty="0">
                          <a:effectLst/>
                        </a:rPr>
                        <a:t>           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110281"/>
              </p:ext>
            </p:extLst>
          </p:nvPr>
        </p:nvGraphicFramePr>
        <p:xfrm>
          <a:off x="304800" y="411480"/>
          <a:ext cx="8610600" cy="5791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Aluminum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baseline="0" dirty="0" smtClean="0"/>
                        <a:t>Al</a:t>
                      </a:r>
                      <a:r>
                        <a:rPr lang="en-US" sz="3200" b="1" baseline="30000" dirty="0" smtClean="0"/>
                        <a:t>+3</a:t>
                      </a:r>
                      <a:endParaRPr lang="en-US" sz="3200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Selenide</a:t>
                      </a:r>
                      <a:r>
                        <a:rPr lang="en-US" sz="3200" b="1" baseline="0" dirty="0" smtClean="0"/>
                        <a:t>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Se</a:t>
                      </a:r>
                      <a:r>
                        <a:rPr lang="en-US" sz="3200" b="1" baseline="30000" dirty="0" smtClean="0"/>
                        <a:t>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Ammonium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baseline="0" dirty="0" smtClean="0"/>
                        <a:t>NH</a:t>
                      </a:r>
                      <a:r>
                        <a:rPr lang="en-US" sz="3200" b="1" baseline="-25000" dirty="0" smtClean="0"/>
                        <a:t>4</a:t>
                      </a:r>
                      <a:r>
                        <a:rPr lang="en-US" sz="3200" b="1" baseline="30000" dirty="0" smtClean="0"/>
                        <a:t>+</a:t>
                      </a:r>
                      <a:endParaRPr lang="en-US" sz="3200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Bromide</a:t>
                      </a:r>
                      <a:r>
                        <a:rPr lang="en-US" sz="3200" b="1" baseline="0" dirty="0" smtClean="0"/>
                        <a:t>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Br</a:t>
                      </a:r>
                      <a:r>
                        <a:rPr lang="en-US" sz="3200" b="1" baseline="3000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Barium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baseline="0" dirty="0" smtClean="0"/>
                        <a:t>Ba</a:t>
                      </a:r>
                      <a:r>
                        <a:rPr lang="en-US" sz="3200" b="1" baseline="30000" dirty="0" smtClean="0"/>
                        <a:t>+2</a:t>
                      </a:r>
                      <a:endParaRPr lang="en-US" sz="3200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Carbonate</a:t>
                      </a:r>
                      <a:r>
                        <a:rPr lang="en-US" sz="3200" b="1" baseline="0" dirty="0" smtClean="0"/>
                        <a:t>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CO</a:t>
                      </a:r>
                      <a:r>
                        <a:rPr lang="en-US" sz="3200" b="1" baseline="-25000" dirty="0" smtClean="0"/>
                        <a:t>3</a:t>
                      </a:r>
                      <a:r>
                        <a:rPr lang="en-US" sz="3200" b="1" baseline="30000" dirty="0" smtClean="0"/>
                        <a:t>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err="1" smtClean="0"/>
                        <a:t>Caesium</a:t>
                      </a:r>
                      <a:r>
                        <a:rPr lang="en-US" sz="3200" b="1" dirty="0" smtClean="0"/>
                        <a:t>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Cs</a:t>
                      </a:r>
                      <a:r>
                        <a:rPr lang="en-US" sz="3200" b="1" baseline="30000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Chloride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Cl</a:t>
                      </a:r>
                      <a:r>
                        <a:rPr lang="en-US" sz="3200" b="1" baseline="3000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Chromium (III)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Cr</a:t>
                      </a:r>
                      <a:r>
                        <a:rPr lang="en-US" sz="3200" b="1" baseline="30000" dirty="0" smtClean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Oxide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O</a:t>
                      </a:r>
                      <a:r>
                        <a:rPr lang="en-US" sz="3200" b="1" baseline="30000" dirty="0" smtClean="0"/>
                        <a:t>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Cobalt</a:t>
                      </a:r>
                      <a:r>
                        <a:rPr lang="en-US" sz="3200" b="1" baseline="0" dirty="0" smtClean="0"/>
                        <a:t> (II)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Co</a:t>
                      </a:r>
                      <a:r>
                        <a:rPr lang="en-US" sz="3200" b="1" baseline="30000" dirty="0" smtClean="0"/>
                        <a:t>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Nitride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N</a:t>
                      </a:r>
                      <a:r>
                        <a:rPr lang="en-US" sz="3200" b="1" baseline="30000" dirty="0" smtClean="0"/>
                        <a:t>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Copper (I)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Cu</a:t>
                      </a:r>
                      <a:r>
                        <a:rPr lang="en-US" sz="3200" b="1" baseline="30000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Fluoride</a:t>
                      </a:r>
                      <a:r>
                        <a:rPr lang="en-US" sz="3200" b="1" baseline="0" dirty="0" smtClean="0"/>
                        <a:t>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F</a:t>
                      </a:r>
                      <a:r>
                        <a:rPr lang="en-US" sz="3200" b="1" baseline="3000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Lithium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Li</a:t>
                      </a:r>
                      <a:r>
                        <a:rPr lang="en-US" sz="3200" b="1" baseline="30000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Hydroxide</a:t>
                      </a:r>
                      <a:r>
                        <a:rPr lang="en-US" sz="3200" b="1" baseline="0" dirty="0" smtClean="0"/>
                        <a:t>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OH</a:t>
                      </a:r>
                      <a:r>
                        <a:rPr lang="en-US" sz="3200" b="1" baseline="3000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Iron (III)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Fe</a:t>
                      </a:r>
                      <a:r>
                        <a:rPr lang="en-US" sz="3200" b="1" baseline="30000" dirty="0" smtClean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Iodide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I</a:t>
                      </a:r>
                      <a:r>
                        <a:rPr lang="en-US" sz="3200" b="1" baseline="3000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219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Phosphate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PO</a:t>
                      </a:r>
                      <a:r>
                        <a:rPr lang="en-US" sz="3200" b="1" baseline="-25000" dirty="0" smtClean="0"/>
                        <a:t>4</a:t>
                      </a:r>
                      <a:r>
                        <a:rPr lang="en-US" sz="3200" b="1" baseline="30000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Nitrate 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/>
                        <a:t>NO</a:t>
                      </a:r>
                      <a:r>
                        <a:rPr lang="en-US" sz="3200" b="1" baseline="-25000" dirty="0" smtClean="0"/>
                        <a:t>3</a:t>
                      </a:r>
                      <a:r>
                        <a:rPr lang="en-US" sz="3200" b="1" baseline="3000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56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535609"/>
              </p:ext>
            </p:extLst>
          </p:nvPr>
        </p:nvGraphicFramePr>
        <p:xfrm>
          <a:off x="381000" y="152400"/>
          <a:ext cx="8229600" cy="16764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5200" b="1" u="sng" dirty="0">
                          <a:solidFill>
                            <a:srgbClr val="000000"/>
                          </a:solidFill>
                          <a:effectLst/>
                          <a:latin typeface="MS PGothic"/>
                        </a:rPr>
                        <a:t>Writing</a:t>
                      </a:r>
                      <a:r>
                        <a:rPr lang="en-US" sz="5200" b="1" dirty="0">
                          <a:solidFill>
                            <a:srgbClr val="000000"/>
                          </a:solidFill>
                          <a:effectLst/>
                          <a:latin typeface="MS PGothic"/>
                        </a:rPr>
                        <a:t> and Naming Ionic Compounds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28800"/>
            <a:ext cx="6096000" cy="495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307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143000"/>
            <a:ext cx="2209800" cy="5867400"/>
          </a:xfrm>
          <a:ln w="28575">
            <a:noFill/>
          </a:ln>
        </p:spPr>
        <p:txBody>
          <a:bodyPr>
            <a:normAutofit lnSpcReduction="10000"/>
          </a:bodyPr>
          <a:lstStyle/>
          <a:p>
            <a:pPr fontAlgn="t">
              <a:buNone/>
            </a:pPr>
            <a:r>
              <a:rPr lang="en-US" sz="2400" dirty="0" smtClean="0"/>
              <a:t>Polyatomic Ions</a:t>
            </a:r>
            <a:br>
              <a:rPr lang="en-US" sz="2400" dirty="0" smtClean="0"/>
            </a:br>
            <a:endParaRPr lang="en-US" sz="2400" dirty="0" smtClean="0"/>
          </a:p>
          <a:p>
            <a:pPr fontAlgn="t">
              <a:buNone/>
            </a:pPr>
            <a:r>
              <a:rPr lang="en-US" sz="2400" dirty="0" smtClean="0"/>
              <a:t>Chemical Name</a:t>
            </a:r>
            <a:br>
              <a:rPr lang="en-US" sz="2400" dirty="0" smtClean="0"/>
            </a:br>
            <a:endParaRPr lang="en-US" sz="2400" dirty="0" smtClean="0"/>
          </a:p>
          <a:p>
            <a:pPr fontAlgn="t">
              <a:buNone/>
            </a:pPr>
            <a:r>
              <a:rPr lang="en-US" sz="2400" dirty="0" smtClean="0"/>
              <a:t>Chemical or Molecular Formula</a:t>
            </a:r>
            <a:br>
              <a:rPr lang="en-US" sz="2400" dirty="0" smtClean="0"/>
            </a:br>
            <a:endParaRPr lang="en-US" sz="2400" dirty="0" smtClean="0"/>
          </a:p>
          <a:p>
            <a:pPr fontAlgn="t">
              <a:buNone/>
            </a:pPr>
            <a:r>
              <a:rPr lang="en-US" sz="2400" dirty="0" smtClean="0"/>
              <a:t>Superscript</a:t>
            </a:r>
          </a:p>
          <a:p>
            <a:pPr fontAlgn="t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  <a:p>
            <a:pPr fontAlgn="t">
              <a:buNone/>
            </a:pPr>
            <a:r>
              <a:rPr lang="en-US" sz="2400" dirty="0" smtClean="0"/>
              <a:t>Subscript</a:t>
            </a:r>
          </a:p>
          <a:p>
            <a:pPr fontAlgn="t">
              <a:buNone/>
            </a:pP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2514600" y="1143000"/>
            <a:ext cx="6477000" cy="5867400"/>
          </a:xfrm>
          <a:ln w="28575">
            <a:noFill/>
          </a:ln>
        </p:spPr>
        <p:txBody>
          <a:bodyPr>
            <a:normAutofit lnSpcReduction="10000"/>
          </a:bodyPr>
          <a:lstStyle/>
          <a:p>
            <a:pPr fontAlgn="t">
              <a:buNone/>
            </a:pPr>
            <a:r>
              <a:rPr lang="en-US" sz="2400" dirty="0" smtClean="0"/>
              <a:t>A covalently bonded group of atoms with a charge that act as one unit</a:t>
            </a:r>
            <a:br>
              <a:rPr lang="en-US" sz="2400" dirty="0" smtClean="0"/>
            </a:br>
            <a:endParaRPr lang="en-US" sz="2400" dirty="0" smtClean="0"/>
          </a:p>
          <a:p>
            <a:pPr fontAlgn="t">
              <a:buNone/>
            </a:pPr>
            <a:r>
              <a:rPr lang="en-US" sz="2400" dirty="0" smtClean="0"/>
              <a:t>The name of a compound or molecule that identifies the elements in it</a:t>
            </a:r>
            <a:br>
              <a:rPr lang="en-US" sz="2400" dirty="0" smtClean="0"/>
            </a:br>
            <a:endParaRPr lang="en-US" sz="2400" dirty="0" smtClean="0"/>
          </a:p>
          <a:p>
            <a:pPr fontAlgn="t">
              <a:buNone/>
            </a:pPr>
            <a:r>
              <a:rPr lang="en-US" sz="2400" dirty="0"/>
              <a:t>A notation that shows what elements a </a:t>
            </a:r>
            <a:r>
              <a:rPr lang="en-US" sz="2400" dirty="0" smtClean="0"/>
              <a:t>compound, or molecule, contains </a:t>
            </a:r>
            <a:r>
              <a:rPr lang="en-US" sz="2400" dirty="0"/>
              <a:t>&amp; in </a:t>
            </a:r>
            <a:r>
              <a:rPr lang="en-US" sz="2400" dirty="0" smtClean="0"/>
              <a:t>what </a:t>
            </a:r>
            <a:r>
              <a:rPr lang="en-US" sz="2400" dirty="0"/>
              <a:t>ratio those elements </a:t>
            </a:r>
            <a:r>
              <a:rPr lang="en-US" sz="2400" dirty="0" smtClean="0"/>
              <a:t>exist</a:t>
            </a:r>
            <a:br>
              <a:rPr lang="en-US" sz="2400" dirty="0" smtClean="0"/>
            </a:br>
            <a:endParaRPr lang="en-US" sz="2400" dirty="0" smtClean="0"/>
          </a:p>
          <a:p>
            <a:pPr fontAlgn="t">
              <a:buNone/>
            </a:pPr>
            <a:r>
              <a:rPr lang="en-US" sz="2400" dirty="0" smtClean="0"/>
              <a:t>A number written  above an element symbol (Ex. Cl</a:t>
            </a:r>
            <a:r>
              <a:rPr lang="en-US" sz="2400" baseline="22000" dirty="0" smtClean="0">
                <a:solidFill>
                  <a:srgbClr val="002060"/>
                </a:solidFill>
              </a:rPr>
              <a:t>1-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 smtClean="0"/>
          </a:p>
          <a:p>
            <a:pPr fontAlgn="t">
              <a:buNone/>
            </a:pPr>
            <a:r>
              <a:rPr lang="en-US" sz="2400" dirty="0" smtClean="0"/>
              <a:t>The number written below an element symbol (Ex. H</a:t>
            </a:r>
            <a:r>
              <a:rPr lang="en-US" sz="2400" baseline="-40000" dirty="0" smtClean="0">
                <a:solidFill>
                  <a:srgbClr val="002060"/>
                </a:solidFill>
              </a:rPr>
              <a:t>2</a:t>
            </a:r>
            <a:r>
              <a:rPr lang="en-US" sz="2400" dirty="0" smtClean="0"/>
              <a:t>O)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47918" y="1066800"/>
            <a:ext cx="88392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438400" y="1066800"/>
            <a:ext cx="0" cy="556260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7010400" cy="8382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Important Vocabulary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3094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042383"/>
              </p:ext>
            </p:extLst>
          </p:nvPr>
        </p:nvGraphicFramePr>
        <p:xfrm>
          <a:off x="304800" y="228600"/>
          <a:ext cx="8229600" cy="4876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600" b="1" i="1" u="sng" dirty="0" smtClean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Ionic Compounds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586644"/>
              </p:ext>
            </p:extLst>
          </p:nvPr>
        </p:nvGraphicFramePr>
        <p:xfrm>
          <a:off x="304800" y="192134"/>
          <a:ext cx="8839200" cy="4523013"/>
        </p:xfrm>
        <a:graphic>
          <a:graphicData uri="http://schemas.openxmlformats.org/drawingml/2006/table">
            <a:tbl>
              <a:tblPr/>
              <a:tblGrid>
                <a:gridCol w="883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2586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Atoms form compounds to lower the energy of the 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atom.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omic Sans MS"/>
                      </a:endParaRPr>
                    </a:p>
                    <a:p>
                      <a:r>
                        <a:rPr lang="en-US" sz="2800" dirty="0" smtClean="0">
                          <a:effectLst/>
                          <a:latin typeface="Comic Sans MS"/>
                        </a:rPr>
                        <a:t>In</a:t>
                      </a:r>
                      <a:r>
                        <a:rPr lang="en-US" sz="2800" baseline="0" dirty="0" smtClean="0">
                          <a:effectLst/>
                          <a:latin typeface="Comic Sans MS"/>
                        </a:rPr>
                        <a:t> ionic compounds they do this by:</a:t>
                      </a:r>
                      <a:endParaRPr lang="en-US" sz="2800" dirty="0" smtClean="0">
                        <a:effectLst/>
                        <a:latin typeface="Comic Sans MS"/>
                      </a:endParaRPr>
                    </a:p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1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  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filling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the outer orbitals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  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emptying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Comic Sans MS"/>
                        </a:rPr>
                        <a:t>the outer orbitals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7152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7948199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674700"/>
              </p:ext>
            </p:extLst>
          </p:nvPr>
        </p:nvGraphicFramePr>
        <p:xfrm>
          <a:off x="348343" y="2396490"/>
          <a:ext cx="8229600" cy="22250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>
                          <a:solidFill>
                            <a:srgbClr val="000000"/>
                          </a:solidFill>
                          <a:effectLst/>
                        </a:rPr>
                        <a:t>When two or more atoms fill or empty their valence shells by the donation or acceptance of electrons, the atoms are held together by ionic charges (+/-) and they form an ionic compound. The attractive force that holds them together is an ionic bond.</a:t>
                      </a:r>
                      <a:endParaRPr lang="en-US" sz="20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000650"/>
              </p:ext>
            </p:extLst>
          </p:nvPr>
        </p:nvGraphicFramePr>
        <p:xfrm>
          <a:off x="408215" y="4568734"/>
          <a:ext cx="8229600" cy="18592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buFont typeface="Arial"/>
                        <a:buNone/>
                      </a:pPr>
                      <a:r>
                        <a:rPr lang="en-US" sz="3600" u="sng" dirty="0">
                          <a:solidFill>
                            <a:srgbClr val="0000FF"/>
                          </a:solidFill>
                          <a:effectLst/>
                        </a:rPr>
                        <a:t>ALL IONIC COMPOUNDS ARE NEUTRAL</a:t>
                      </a:r>
                      <a:endParaRPr lang="en-US" sz="2800" u="sng" dirty="0">
                        <a:effectLst/>
                      </a:endParaRPr>
                    </a:p>
                    <a:p>
                      <a:pPr algn="ctr"/>
                      <a:r>
                        <a:rPr lang="en-US" sz="4000" dirty="0">
                          <a:solidFill>
                            <a:srgbClr val="0000FF"/>
                          </a:solidFill>
                          <a:effectLst/>
                        </a:rPr>
                        <a:t>This means the sum of the charges of all ions involved must be zero (0)</a:t>
                      </a:r>
                      <a:endParaRPr lang="en-US" sz="32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58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920630"/>
              </p:ext>
            </p:extLst>
          </p:nvPr>
        </p:nvGraphicFramePr>
        <p:xfrm>
          <a:off x="533400" y="304800"/>
          <a:ext cx="8229600" cy="4876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600" u="sng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Making Ionic Compounds = </a:t>
                      </a:r>
                      <a:r>
                        <a:rPr lang="en-US" sz="2600" u="sng" dirty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Writing ionic Formulas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018456"/>
              </p:ext>
            </p:extLst>
          </p:nvPr>
        </p:nvGraphicFramePr>
        <p:xfrm>
          <a:off x="457200" y="838200"/>
          <a:ext cx="8458200" cy="2834640"/>
        </p:xfrm>
        <a:graphic>
          <a:graphicData uri="http://schemas.openxmlformats.org/drawingml/2006/table">
            <a:tbl>
              <a:tblPr/>
              <a:tblGrid>
                <a:gridCol w="845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3464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FF"/>
                          </a:solidFill>
                          <a:effectLst/>
                        </a:rPr>
                        <a:t>Step #1- </a:t>
                      </a:r>
                      <a:r>
                        <a:rPr lang="en-US" sz="3600" dirty="0" err="1">
                          <a:solidFill>
                            <a:srgbClr val="0000FF"/>
                          </a:solidFill>
                          <a:effectLst/>
                        </a:rPr>
                        <a:t>Cation</a:t>
                      </a:r>
                      <a:r>
                        <a:rPr lang="en-US" sz="3600" dirty="0">
                          <a:solidFill>
                            <a:srgbClr val="0000FF"/>
                          </a:solidFill>
                          <a:effectLst/>
                        </a:rPr>
                        <a:t> is written first 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3600" dirty="0">
                          <a:solidFill>
                            <a:srgbClr val="0000FF"/>
                          </a:solidFill>
                          <a:effectLst/>
                        </a:rPr>
                        <a:t>Step #2 - All compounds are neutral </a:t>
                      </a:r>
                      <a:r>
                        <a:rPr lang="en-US" sz="2800" i="1" dirty="0">
                          <a:solidFill>
                            <a:srgbClr val="0000FF"/>
                          </a:solidFill>
                          <a:effectLst/>
                        </a:rPr>
                        <a:t>(sum of the charges = 0)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3600" dirty="0">
                          <a:solidFill>
                            <a:srgbClr val="0000FF"/>
                          </a:solidFill>
                          <a:effectLst/>
                        </a:rPr>
                        <a:t>Step #3 - </a:t>
                      </a:r>
                      <a:r>
                        <a:rPr lang="en-US" sz="4400" b="1" dirty="0">
                          <a:solidFill>
                            <a:srgbClr val="0000FF"/>
                          </a:solidFill>
                          <a:effectLst/>
                        </a:rPr>
                        <a:t>Cross over and down!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3600" dirty="0">
                          <a:solidFill>
                            <a:srgbClr val="0000FF"/>
                          </a:solidFill>
                          <a:effectLst/>
                        </a:rPr>
                        <a:t>Step #4- Simplify </a:t>
                      </a:r>
                      <a:r>
                        <a:rPr lang="en-US" sz="3600" i="1" dirty="0">
                          <a:solidFill>
                            <a:srgbClr val="0000FF"/>
                          </a:solidFill>
                          <a:effectLst/>
                        </a:rPr>
                        <a:t>if necessary</a:t>
                      </a:r>
                      <a:endParaRPr lang="en-US" sz="24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825163"/>
              </p:ext>
            </p:extLst>
          </p:nvPr>
        </p:nvGraphicFramePr>
        <p:xfrm>
          <a:off x="457200" y="3810000"/>
          <a:ext cx="8229600" cy="6400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 err="1">
                          <a:solidFill>
                            <a:srgbClr val="000000"/>
                          </a:solidFill>
                          <a:effectLst/>
                        </a:rPr>
                        <a:t>Cl</a:t>
                      </a:r>
                      <a:r>
                        <a:rPr lang="en-US" sz="3600" baseline="30000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543686"/>
              </p:ext>
            </p:extLst>
          </p:nvPr>
        </p:nvGraphicFramePr>
        <p:xfrm>
          <a:off x="1371600" y="4572000"/>
          <a:ext cx="8229600" cy="6400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</a:rPr>
                        <a:t>O</a:t>
                      </a:r>
                      <a:r>
                        <a:rPr lang="en-US" sz="3600" baseline="30000" dirty="0">
                          <a:solidFill>
                            <a:srgbClr val="000000"/>
                          </a:solidFill>
                          <a:effectLst/>
                        </a:rPr>
                        <a:t>-2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635242"/>
              </p:ext>
            </p:extLst>
          </p:nvPr>
        </p:nvGraphicFramePr>
        <p:xfrm>
          <a:off x="2819400" y="3886200"/>
          <a:ext cx="5943600" cy="640080"/>
        </p:xfrm>
        <a:graphic>
          <a:graphicData uri="http://schemas.openxmlformats.org/drawingml/2006/table">
            <a:tbl>
              <a:tblPr/>
              <a:tblGrid>
                <a:gridCol w="594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</a:rPr>
                        <a:t>Fe</a:t>
                      </a:r>
                      <a:r>
                        <a:rPr lang="en-US" sz="3600" baseline="30000" dirty="0">
                          <a:solidFill>
                            <a:srgbClr val="000000"/>
                          </a:solidFill>
                          <a:effectLst/>
                        </a:rPr>
                        <a:t>+3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267465"/>
              </p:ext>
            </p:extLst>
          </p:nvPr>
        </p:nvGraphicFramePr>
        <p:xfrm>
          <a:off x="6781800" y="3543141"/>
          <a:ext cx="1905000" cy="640080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</a:rPr>
                        <a:t>OH</a:t>
                      </a:r>
                      <a:r>
                        <a:rPr lang="en-US" sz="3600" baseline="30000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3232"/>
              </p:ext>
            </p:extLst>
          </p:nvPr>
        </p:nvGraphicFramePr>
        <p:xfrm>
          <a:off x="457200" y="5486400"/>
          <a:ext cx="8229600" cy="6400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</a:rPr>
                        <a:t>Ca</a:t>
                      </a:r>
                      <a:r>
                        <a:rPr lang="en-US" sz="3600" baseline="30000" dirty="0">
                          <a:solidFill>
                            <a:srgbClr val="000000"/>
                          </a:solidFill>
                          <a:effectLst/>
                        </a:rPr>
                        <a:t>+2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181349"/>
              </p:ext>
            </p:extLst>
          </p:nvPr>
        </p:nvGraphicFramePr>
        <p:xfrm>
          <a:off x="2743200" y="5715000"/>
          <a:ext cx="4648200" cy="640080"/>
        </p:xfrm>
        <a:graphic>
          <a:graphicData uri="http://schemas.openxmlformats.org/drawingml/2006/table">
            <a:tbl>
              <a:tblPr/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</a:rPr>
                        <a:t>NH</a:t>
                      </a:r>
                      <a:r>
                        <a:rPr lang="en-US" sz="3600" baseline="-250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r>
                        <a:rPr lang="en-US" sz="3600" baseline="30000" dirty="0">
                          <a:solidFill>
                            <a:srgbClr val="000000"/>
                          </a:solidFill>
                          <a:effectLst/>
                        </a:rPr>
                        <a:t>+1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128652"/>
              </p:ext>
            </p:extLst>
          </p:nvPr>
        </p:nvGraphicFramePr>
        <p:xfrm>
          <a:off x="4191000" y="4648200"/>
          <a:ext cx="4038600" cy="640080"/>
        </p:xfrm>
        <a:graphic>
          <a:graphicData uri="http://schemas.openxmlformats.org/drawingml/2006/table">
            <a:tbl>
              <a:tblPr/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</a:rPr>
                        <a:t>PO</a:t>
                      </a:r>
                      <a:r>
                        <a:rPr lang="en-US" sz="3600" baseline="-250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r>
                        <a:rPr lang="en-US" sz="3600" baseline="30000" dirty="0">
                          <a:solidFill>
                            <a:srgbClr val="000000"/>
                          </a:solidFill>
                          <a:effectLst/>
                        </a:rPr>
                        <a:t>-3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675148"/>
              </p:ext>
            </p:extLst>
          </p:nvPr>
        </p:nvGraphicFramePr>
        <p:xfrm>
          <a:off x="5943600" y="5715000"/>
          <a:ext cx="2590800" cy="640080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</a:rPr>
                        <a:t>Na</a:t>
                      </a:r>
                      <a:r>
                        <a:rPr lang="en-US" sz="3600" baseline="30000" dirty="0">
                          <a:solidFill>
                            <a:srgbClr val="000000"/>
                          </a:solidFill>
                          <a:effectLst/>
                        </a:rPr>
                        <a:t>+1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07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868362"/>
          </a:xfrm>
        </p:spPr>
        <p:txBody>
          <a:bodyPr/>
          <a:lstStyle/>
          <a:p>
            <a:r>
              <a:rPr lang="en-US" dirty="0" smtClean="0"/>
              <a:t>“The Cross Over &amp; Down”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59204"/>
            <a:ext cx="167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prstClr val="black"/>
                </a:solidFill>
              </a:rPr>
              <a:t>Al</a:t>
            </a:r>
            <a:r>
              <a:rPr lang="en-US" sz="6600" baseline="30000" dirty="0">
                <a:solidFill>
                  <a:prstClr val="black"/>
                </a:solidFill>
              </a:rPr>
              <a:t>3+</a:t>
            </a:r>
            <a:endParaRPr lang="en-US" sz="66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3159204"/>
            <a:ext cx="167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prstClr val="black"/>
                </a:solidFill>
              </a:rPr>
              <a:t>O</a:t>
            </a:r>
            <a:r>
              <a:rPr lang="en-US" sz="6600" baseline="30000" dirty="0">
                <a:solidFill>
                  <a:prstClr val="black"/>
                </a:solidFill>
              </a:rPr>
              <a:t>2-</a:t>
            </a:r>
            <a:endParaRPr lang="en-US" sz="66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4911804"/>
            <a:ext cx="297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prstClr val="black"/>
                </a:solidFill>
              </a:rPr>
              <a:t>Al</a:t>
            </a:r>
            <a:r>
              <a:rPr lang="en-US" sz="6600" baseline="-25000" dirty="0">
                <a:solidFill>
                  <a:prstClr val="black"/>
                </a:solidFill>
              </a:rPr>
              <a:t>2  </a:t>
            </a:r>
            <a:r>
              <a:rPr lang="en-US" sz="6600" dirty="0">
                <a:solidFill>
                  <a:prstClr val="black"/>
                </a:solidFill>
              </a:rPr>
              <a:t>O </a:t>
            </a:r>
            <a:r>
              <a:rPr lang="en-US" sz="6600" baseline="-25000" dirty="0">
                <a:solidFill>
                  <a:prstClr val="black"/>
                </a:solidFill>
              </a:rPr>
              <a:t>3</a:t>
            </a:r>
            <a:endParaRPr lang="en-US" sz="6600" dirty="0">
              <a:solidFill>
                <a:prstClr val="black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524000" y="3845004"/>
            <a:ext cx="1676400" cy="1600200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2057400" y="3845004"/>
            <a:ext cx="1752600" cy="1676400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81600" y="3048000"/>
            <a:ext cx="167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prstClr val="black"/>
                </a:solidFill>
              </a:rPr>
              <a:t>Ca</a:t>
            </a:r>
            <a:r>
              <a:rPr lang="en-US" sz="6600" baseline="30000" dirty="0">
                <a:solidFill>
                  <a:prstClr val="black"/>
                </a:solidFill>
              </a:rPr>
              <a:t>2+</a:t>
            </a:r>
            <a:endParaRPr lang="en-US" sz="66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96200" y="3048000"/>
            <a:ext cx="167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prstClr val="black"/>
                </a:solidFill>
              </a:rPr>
              <a:t>Cl </a:t>
            </a:r>
            <a:r>
              <a:rPr lang="en-US" sz="6600" baseline="30000" dirty="0">
                <a:solidFill>
                  <a:prstClr val="black"/>
                </a:solidFill>
              </a:rPr>
              <a:t>-</a:t>
            </a:r>
            <a:endParaRPr lang="en-US" sz="66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15000" y="4800600"/>
            <a:ext cx="297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prstClr val="black"/>
                </a:solidFill>
              </a:rPr>
              <a:t>Ca</a:t>
            </a:r>
            <a:r>
              <a:rPr lang="en-US" sz="6600" baseline="-25000" dirty="0">
                <a:solidFill>
                  <a:prstClr val="black"/>
                </a:solidFill>
              </a:rPr>
              <a:t>  </a:t>
            </a:r>
            <a:r>
              <a:rPr lang="en-US" sz="6600" dirty="0" err="1">
                <a:solidFill>
                  <a:prstClr val="black"/>
                </a:solidFill>
              </a:rPr>
              <a:t>Cl</a:t>
            </a:r>
            <a:r>
              <a:rPr lang="en-US" sz="6600" dirty="0">
                <a:solidFill>
                  <a:prstClr val="black"/>
                </a:solidFill>
              </a:rPr>
              <a:t> </a:t>
            </a:r>
            <a:r>
              <a:rPr lang="en-US" sz="6600" baseline="-25000" dirty="0">
                <a:solidFill>
                  <a:prstClr val="black"/>
                </a:solidFill>
              </a:rPr>
              <a:t>2</a:t>
            </a:r>
            <a:endParaRPr lang="en-US" sz="6600" dirty="0">
              <a:solidFill>
                <a:prstClr val="black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324600" y="3733800"/>
            <a:ext cx="1600200" cy="162079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 flipV="1">
            <a:off x="6705600" y="3768804"/>
            <a:ext cx="1752600" cy="1676400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3"/>
          <p:cNvSpPr txBox="1">
            <a:spLocks/>
          </p:cNvSpPr>
          <p:nvPr/>
        </p:nvSpPr>
        <p:spPr>
          <a:xfrm>
            <a:off x="533400" y="228600"/>
            <a:ext cx="7772400" cy="6858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Tahoma" pitchFamily="34" charset="0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000000"/>
                </a:solidFill>
              </a:rPr>
              <a:t>Example #1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295400" y="3235404"/>
            <a:ext cx="381000" cy="49839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657600" y="3276600"/>
            <a:ext cx="381000" cy="49839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019800" y="3124200"/>
            <a:ext cx="381000" cy="49839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8382000" y="3124200"/>
            <a:ext cx="381000" cy="49839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99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Same Charges (SIMPLIFY)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638800" y="4192173"/>
            <a:ext cx="2667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>
                <a:solidFill>
                  <a:prstClr val="black"/>
                </a:solidFill>
              </a:rPr>
              <a:t>MgO</a:t>
            </a:r>
            <a:endParaRPr lang="en-US" sz="66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71600" y="4287798"/>
            <a:ext cx="1905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>
                <a:solidFill>
                  <a:prstClr val="black"/>
                </a:solidFill>
              </a:rPr>
              <a:t>NaCl</a:t>
            </a:r>
            <a:endParaRPr lang="en-US" sz="6600" dirty="0">
              <a:solidFill>
                <a:prstClr val="black"/>
              </a:solidFill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Example #2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2092404"/>
            <a:ext cx="167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prstClr val="black"/>
                </a:solidFill>
              </a:rPr>
              <a:t>Na</a:t>
            </a:r>
            <a:r>
              <a:rPr lang="en-US" sz="6600" baseline="30000" dirty="0">
                <a:solidFill>
                  <a:prstClr val="black"/>
                </a:solidFill>
              </a:rPr>
              <a:t>+</a:t>
            </a:r>
            <a:endParaRPr lang="en-US" sz="66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38400" y="2092404"/>
            <a:ext cx="167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prstClr val="black"/>
                </a:solidFill>
              </a:rPr>
              <a:t>Cl</a:t>
            </a:r>
            <a:r>
              <a:rPr lang="en-US" sz="6600" baseline="30000" dirty="0">
                <a:solidFill>
                  <a:prstClr val="black"/>
                </a:solidFill>
              </a:rPr>
              <a:t>-</a:t>
            </a:r>
            <a:endParaRPr lang="en-US" sz="6600" dirty="0">
              <a:solidFill>
                <a:prstClr val="black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143000" y="2557476"/>
            <a:ext cx="2133600" cy="2480264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2209800" y="2642217"/>
            <a:ext cx="1162050" cy="2310783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00600" y="1981200"/>
            <a:ext cx="18669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prstClr val="black"/>
                </a:solidFill>
              </a:rPr>
              <a:t>Mg</a:t>
            </a:r>
            <a:r>
              <a:rPr lang="en-US" sz="6600" baseline="30000" dirty="0">
                <a:solidFill>
                  <a:prstClr val="black"/>
                </a:solidFill>
              </a:rPr>
              <a:t>2+</a:t>
            </a:r>
            <a:endParaRPr lang="en-US" sz="6600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00900" y="2092404"/>
            <a:ext cx="167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prstClr val="black"/>
                </a:solidFill>
              </a:rPr>
              <a:t>O</a:t>
            </a:r>
            <a:r>
              <a:rPr lang="en-US" sz="6600" baseline="30000" dirty="0">
                <a:solidFill>
                  <a:prstClr val="black"/>
                </a:solidFill>
              </a:rPr>
              <a:t>2-</a:t>
            </a:r>
            <a:endParaRPr lang="en-US" sz="6600" dirty="0">
              <a:solidFill>
                <a:prstClr val="black"/>
              </a:solidFill>
            </a:endParaRPr>
          </a:p>
        </p:txBody>
      </p:sp>
      <p:cxnSp>
        <p:nvCxnSpPr>
          <p:cNvPr id="24" name="Straight Arrow Connector 23"/>
          <p:cNvCxnSpPr>
            <a:endCxn id="4" idx="0"/>
          </p:cNvCxnSpPr>
          <p:nvPr/>
        </p:nvCxnSpPr>
        <p:spPr>
          <a:xfrm>
            <a:off x="6011401" y="2535198"/>
            <a:ext cx="1371600" cy="2417802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787862" y="2646402"/>
            <a:ext cx="1251238" cy="2230398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553200" y="4953000"/>
                <a:ext cx="36420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953000"/>
                <a:ext cx="364202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200900" y="4953000"/>
                <a:ext cx="36420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900" y="4953000"/>
                <a:ext cx="364202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588990" y="5607870"/>
            <a:ext cx="178286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err="1">
                <a:solidFill>
                  <a:prstClr val="black"/>
                </a:solidFill>
              </a:rPr>
              <a:t>NaCl</a:t>
            </a:r>
            <a:endParaRPr lang="en-US" sz="66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58197" y="5577390"/>
            <a:ext cx="180690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 err="1">
                <a:solidFill>
                  <a:prstClr val="black"/>
                </a:solidFill>
              </a:rPr>
              <a:t>MgO</a:t>
            </a:r>
            <a:endParaRPr lang="en-US" sz="6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08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345" y="914400"/>
            <a:ext cx="8534400" cy="16764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“The Cross Over &amp; Down”</a:t>
            </a:r>
            <a:br>
              <a:rPr lang="en-US" sz="3600" dirty="0" smtClean="0"/>
            </a:br>
            <a:r>
              <a:rPr lang="en-US" sz="3600" dirty="0" smtClean="0"/>
              <a:t>Polyatomic Ions</a:t>
            </a:r>
            <a:br>
              <a:rPr lang="en-US" sz="3600" dirty="0" smtClean="0"/>
            </a:br>
            <a:r>
              <a:rPr lang="en-US" sz="3600" dirty="0" smtClean="0"/>
              <a:t>Don’t Forget Parentheses!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778204"/>
            <a:ext cx="167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Al</a:t>
            </a:r>
            <a:r>
              <a:rPr lang="en-US" sz="6600" baseline="30000" dirty="0" smtClean="0"/>
              <a:t>3+</a:t>
            </a:r>
            <a:endParaRPr lang="en-US" sz="6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2778204"/>
            <a:ext cx="228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CrO</a:t>
            </a:r>
            <a:r>
              <a:rPr lang="en-US" sz="6600" baseline="-25000" dirty="0" smtClean="0"/>
              <a:t>4</a:t>
            </a:r>
            <a:r>
              <a:rPr lang="en-US" sz="6600" baseline="30000" dirty="0" smtClean="0"/>
              <a:t>2-</a:t>
            </a:r>
            <a:endParaRPr lang="en-US" sz="66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4495800"/>
            <a:ext cx="4038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Al</a:t>
            </a:r>
            <a:r>
              <a:rPr lang="en-US" sz="6600" baseline="-25000" dirty="0" smtClean="0"/>
              <a:t>2  </a:t>
            </a:r>
            <a:r>
              <a:rPr lang="en-US" sz="6600" dirty="0" smtClean="0"/>
              <a:t>(CrO</a:t>
            </a:r>
            <a:r>
              <a:rPr lang="en-US" sz="6600" baseline="-25000" dirty="0" smtClean="0"/>
              <a:t>4</a:t>
            </a:r>
            <a:r>
              <a:rPr lang="en-US" sz="6600" dirty="0" smtClean="0"/>
              <a:t>) </a:t>
            </a:r>
            <a:r>
              <a:rPr lang="en-US" sz="6600" baseline="-25000" dirty="0" smtClean="0"/>
              <a:t>3</a:t>
            </a:r>
            <a:endParaRPr lang="en-US" sz="66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447800" y="3352800"/>
            <a:ext cx="2438400" cy="1828800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2" idx="2"/>
          </p:cNvCxnSpPr>
          <p:nvPr/>
        </p:nvCxnSpPr>
        <p:spPr>
          <a:xfrm flipH="1">
            <a:off x="1295400" y="3200400"/>
            <a:ext cx="2590800" cy="1905000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886200" y="2895600"/>
            <a:ext cx="685800" cy="6096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66800" y="2854404"/>
            <a:ext cx="762000" cy="6096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00600" y="2743200"/>
            <a:ext cx="167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Al</a:t>
            </a:r>
            <a:r>
              <a:rPr lang="en-US" sz="6600" baseline="30000" dirty="0" smtClean="0"/>
              <a:t>3+</a:t>
            </a:r>
            <a:endParaRPr lang="en-US" sz="6600" dirty="0"/>
          </a:p>
        </p:txBody>
      </p:sp>
      <p:sp>
        <p:nvSpPr>
          <p:cNvPr id="24" name="TextBox 23"/>
          <p:cNvSpPr txBox="1"/>
          <p:nvPr/>
        </p:nvSpPr>
        <p:spPr>
          <a:xfrm>
            <a:off x="6705600" y="2743200"/>
            <a:ext cx="228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CrO</a:t>
            </a:r>
            <a:r>
              <a:rPr lang="en-US" sz="6600" baseline="-25000" dirty="0" smtClean="0"/>
              <a:t>4</a:t>
            </a:r>
            <a:r>
              <a:rPr lang="en-US" sz="6600" baseline="30000" dirty="0" smtClean="0"/>
              <a:t>2-</a:t>
            </a:r>
            <a:endParaRPr lang="en-US" sz="6600" dirty="0"/>
          </a:p>
        </p:txBody>
      </p:sp>
      <p:sp>
        <p:nvSpPr>
          <p:cNvPr id="25" name="TextBox 24"/>
          <p:cNvSpPr txBox="1"/>
          <p:nvPr/>
        </p:nvSpPr>
        <p:spPr>
          <a:xfrm>
            <a:off x="4724400" y="4460796"/>
            <a:ext cx="4038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Al</a:t>
            </a:r>
            <a:r>
              <a:rPr lang="en-US" sz="6600" baseline="-25000" dirty="0" smtClean="0"/>
              <a:t>2  </a:t>
            </a:r>
            <a:r>
              <a:rPr lang="en-US" sz="6600" dirty="0" smtClean="0"/>
              <a:t>CrO</a:t>
            </a:r>
            <a:r>
              <a:rPr lang="en-US" sz="6600" baseline="-25000" dirty="0" smtClean="0"/>
              <a:t>43</a:t>
            </a:r>
            <a:endParaRPr lang="en-US" sz="66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791200" y="3352800"/>
            <a:ext cx="1828800" cy="1752600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8" idx="2"/>
          </p:cNvCxnSpPr>
          <p:nvPr/>
        </p:nvCxnSpPr>
        <p:spPr>
          <a:xfrm flipH="1">
            <a:off x="5715000" y="3165396"/>
            <a:ext cx="2590800" cy="1905000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8305800" y="2860596"/>
            <a:ext cx="609600" cy="6096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486400" y="2819400"/>
            <a:ext cx="685800" cy="6096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&quot;No&quot; Symbol 31"/>
          <p:cNvSpPr/>
          <p:nvPr/>
        </p:nvSpPr>
        <p:spPr>
          <a:xfrm>
            <a:off x="4724400" y="3429000"/>
            <a:ext cx="3276600" cy="3048000"/>
          </a:xfrm>
          <a:prstGeom prst="noSmoking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itle 3"/>
          <p:cNvSpPr txBox="1">
            <a:spLocks/>
          </p:cNvSpPr>
          <p:nvPr/>
        </p:nvSpPr>
        <p:spPr>
          <a:xfrm>
            <a:off x="443345" y="228600"/>
            <a:ext cx="7772400" cy="6858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Tahoma" pitchFamily="34" charset="0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Example #3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4966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Custom 20">
      <a:dk1>
        <a:sysClr val="windowText" lastClr="000000"/>
      </a:dk1>
      <a:lt1>
        <a:sysClr val="window" lastClr="FFFFFF"/>
      </a:lt1>
      <a:dk2>
        <a:srgbClr val="000000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quity">
  <a:themeElements>
    <a:clrScheme name="Custom 20">
      <a:dk1>
        <a:sysClr val="windowText" lastClr="000000"/>
      </a:dk1>
      <a:lt1>
        <a:sysClr val="window" lastClr="FFFFFF"/>
      </a:lt1>
      <a:dk2>
        <a:srgbClr val="000000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quity">
  <a:themeElements>
    <a:clrScheme name="Custom 20">
      <a:dk1>
        <a:sysClr val="windowText" lastClr="000000"/>
      </a:dk1>
      <a:lt1>
        <a:sysClr val="window" lastClr="FFFFFF"/>
      </a:lt1>
      <a:dk2>
        <a:srgbClr val="000000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3157</TotalTime>
  <Words>506</Words>
  <Application>Microsoft Office PowerPoint</Application>
  <PresentationFormat>On-screen Show (4:3)</PresentationFormat>
  <Paragraphs>128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MS PGothic</vt:lpstr>
      <vt:lpstr>Arial</vt:lpstr>
      <vt:lpstr>Calibri</vt:lpstr>
      <vt:lpstr>Cambria Math</vt:lpstr>
      <vt:lpstr>Comic Sans MS</vt:lpstr>
      <vt:lpstr>Perpetua</vt:lpstr>
      <vt:lpstr>Tahoma</vt:lpstr>
      <vt:lpstr>Wingdings 2</vt:lpstr>
      <vt:lpstr>Office Theme</vt:lpstr>
      <vt:lpstr>Equity</vt:lpstr>
      <vt:lpstr>1_Equity</vt:lpstr>
      <vt:lpstr>2_Equity</vt:lpstr>
      <vt:lpstr>PowerPoint Presentation</vt:lpstr>
      <vt:lpstr>PowerPoint Presentation</vt:lpstr>
      <vt:lpstr>PowerPoint Presentation</vt:lpstr>
      <vt:lpstr>Important Vocabulary</vt:lpstr>
      <vt:lpstr>PowerPoint Presentation</vt:lpstr>
      <vt:lpstr>PowerPoint Presentation</vt:lpstr>
      <vt:lpstr>“The Cross Over &amp; Down”</vt:lpstr>
      <vt:lpstr>Example #2</vt:lpstr>
      <vt:lpstr>“The Cross Over &amp; Down” Polyatomic Ions Don’t Forget Parentheses!</vt:lpstr>
      <vt:lpstr>PowerPoint Presentation</vt:lpstr>
    </vt:vector>
  </TitlesOfParts>
  <Company>SDUHSD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Katherine Macedo</cp:lastModifiedBy>
  <cp:revision>18</cp:revision>
  <cp:lastPrinted>2020-01-24T15:23:36Z</cp:lastPrinted>
  <dcterms:created xsi:type="dcterms:W3CDTF">2015-06-12T15:40:01Z</dcterms:created>
  <dcterms:modified xsi:type="dcterms:W3CDTF">2020-01-24T15:23:37Z</dcterms:modified>
</cp:coreProperties>
</file>