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57" r:id="rId3"/>
    <p:sldId id="261" r:id="rId4"/>
    <p:sldId id="259" r:id="rId5"/>
    <p:sldId id="260" r:id="rId6"/>
    <p:sldId id="263" r:id="rId7"/>
    <p:sldId id="264" r:id="rId8"/>
    <p:sldId id="265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9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1FF3-B9C3-45C5-B5F7-DB315CB0EF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7BC1-CDF9-4B6E-9B81-B6D1FCF9FE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3837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1FF3-B9C3-45C5-B5F7-DB315CB0EF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7BC1-CDF9-4B6E-9B81-B6D1FCF9FE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2885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1FF3-B9C3-45C5-B5F7-DB315CB0EF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7BC1-CDF9-4B6E-9B81-B6D1FCF9FE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73763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1FF3-B9C3-45C5-B5F7-DB315CB0EF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7BC1-CDF9-4B6E-9B81-B6D1FCF9FE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69711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1FF3-B9C3-45C5-B5F7-DB315CB0EF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7BC1-CDF9-4B6E-9B81-B6D1FCF9FE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24577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1FF3-B9C3-45C5-B5F7-DB315CB0EF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7BC1-CDF9-4B6E-9B81-B6D1FCF9FE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316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1FF3-B9C3-45C5-B5F7-DB315CB0EF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7BC1-CDF9-4B6E-9B81-B6D1FCF9FE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277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1FF3-B9C3-45C5-B5F7-DB315CB0EF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7BC1-CDF9-4B6E-9B81-B6D1FCF9FE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9444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1FF3-B9C3-45C5-B5F7-DB315CB0EF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7BC1-CDF9-4B6E-9B81-B6D1FCF9FE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01841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1FF3-B9C3-45C5-B5F7-DB315CB0EF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7BC1-CDF9-4B6E-9B81-B6D1FCF9FE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73371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1FF3-B9C3-45C5-B5F7-DB315CB0EF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7BC1-CDF9-4B6E-9B81-B6D1FCF9FE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748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1FF3-B9C3-45C5-B5F7-DB315CB0EF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7BC1-CDF9-4B6E-9B81-B6D1FCF9FE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35556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1FF3-B9C3-45C5-B5F7-DB315CB0EF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7BC1-CDF9-4B6E-9B81-B6D1FCF9FE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45748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1FF3-B9C3-45C5-B5F7-DB315CB0EF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7BC1-CDF9-4B6E-9B81-B6D1FCF9FE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22888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1FF3-B9C3-45C5-B5F7-DB315CB0EF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7BC1-CDF9-4B6E-9B81-B6D1FCF9FE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8736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1FF3-B9C3-45C5-B5F7-DB315CB0EF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7BC1-CDF9-4B6E-9B81-B6D1FCF9FE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6977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1FF3-B9C3-45C5-B5F7-DB315CB0EF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7BC1-CDF9-4B6E-9B81-B6D1FCF9FE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4215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1FF3-B9C3-45C5-B5F7-DB315CB0EF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7BC1-CDF9-4B6E-9B81-B6D1FCF9FE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8876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1FF3-B9C3-45C5-B5F7-DB315CB0EF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7BC1-CDF9-4B6E-9B81-B6D1FCF9FE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5025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1FF3-B9C3-45C5-B5F7-DB315CB0EF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7BC1-CDF9-4B6E-9B81-B6D1FCF9FE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1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1FF3-B9C3-45C5-B5F7-DB315CB0EF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7BC1-CDF9-4B6E-9B81-B6D1FCF9FE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9910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51FF3-B9C3-45C5-B5F7-DB315CB0EF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D7BC1-CDF9-4B6E-9B81-B6D1FCF9FE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1662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51FF3-B9C3-45C5-B5F7-DB315CB0EF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D7BC1-CDF9-4B6E-9B81-B6D1FCF9FE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7315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51FF3-B9C3-45C5-B5F7-DB315CB0EF58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9/25/2019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D7BC1-CDF9-4B6E-9B81-B6D1FCF9FE6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682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8235" y="795713"/>
            <a:ext cx="9144000" cy="485720"/>
          </a:xfrm>
        </p:spPr>
        <p:txBody>
          <a:bodyPr>
            <a:normAutofit fontScale="90000"/>
          </a:bodyPr>
          <a:lstStyle/>
          <a:p>
            <a:r>
              <a:rPr lang="en-US" sz="8800" b="1" dirty="0" smtClean="0"/>
              <a:t>Thermochemistry</a:t>
            </a:r>
            <a:endParaRPr lang="en-US" sz="8800" b="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6966" y="1281433"/>
            <a:ext cx="7919544" cy="5485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8841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9002"/>
            <a:ext cx="10515600" cy="833054"/>
          </a:xfrm>
        </p:spPr>
        <p:txBody>
          <a:bodyPr>
            <a:normAutofit/>
          </a:bodyPr>
          <a:lstStyle/>
          <a:p>
            <a:r>
              <a:rPr lang="en-US" sz="5400" dirty="0" smtClean="0"/>
              <a:t>What does the prefix </a:t>
            </a:r>
            <a:r>
              <a:rPr lang="en-US" sz="5400" b="1" u="sng" dirty="0" err="1" smtClean="0"/>
              <a:t>thermo</a:t>
            </a:r>
            <a:r>
              <a:rPr lang="en-US" sz="5400" b="1" u="sng" dirty="0" smtClean="0"/>
              <a:t> </a:t>
            </a:r>
            <a:r>
              <a:rPr lang="en-US" sz="5400" dirty="0" smtClean="0"/>
              <a:t>mean?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5592" y="1289598"/>
            <a:ext cx="11600793" cy="4351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dirty="0" smtClean="0"/>
              <a:t>Thermochemistry is the study of the </a:t>
            </a:r>
            <a:r>
              <a:rPr lang="en-US" sz="4000" u="sng" dirty="0" smtClean="0"/>
              <a:t>heat</a:t>
            </a:r>
            <a:r>
              <a:rPr lang="en-US" sz="4000" dirty="0" smtClean="0"/>
              <a:t> associated with a chemical or physical change.</a:t>
            </a:r>
          </a:p>
          <a:p>
            <a:pPr marL="0" indent="0" algn="ctr">
              <a:buNone/>
            </a:pPr>
            <a:r>
              <a:rPr lang="en-US" sz="4000" b="1" dirty="0" smtClean="0"/>
              <a:t>Heat ≠ Temperature</a:t>
            </a:r>
          </a:p>
          <a:p>
            <a:pPr marL="0" indent="0">
              <a:buNone/>
            </a:pPr>
            <a:r>
              <a:rPr lang="en-US" sz="4000" dirty="0" smtClean="0"/>
              <a:t>Heat (</a:t>
            </a:r>
            <a:r>
              <a:rPr lang="en-US" sz="4000" b="1" dirty="0" smtClean="0"/>
              <a:t>symbolized</a:t>
            </a:r>
            <a:r>
              <a:rPr lang="en-US" sz="4000" dirty="0" smtClean="0"/>
              <a:t> by </a:t>
            </a:r>
            <a:r>
              <a:rPr lang="en-US" sz="4000" b="1" dirty="0" smtClean="0"/>
              <a:t>Q</a:t>
            </a:r>
            <a:r>
              <a:rPr lang="en-US" sz="4000" dirty="0" smtClean="0"/>
              <a:t> or </a:t>
            </a:r>
            <a:r>
              <a:rPr lang="en-US" sz="4000" b="1" dirty="0" smtClean="0"/>
              <a:t>H</a:t>
            </a:r>
            <a:r>
              <a:rPr lang="en-US" sz="4000" dirty="0" smtClean="0"/>
              <a:t>) is </a:t>
            </a:r>
            <a:r>
              <a:rPr lang="en-US" sz="4000" i="1" dirty="0" smtClean="0"/>
              <a:t>transferable “radiant” energy (enthalpy)</a:t>
            </a:r>
          </a:p>
          <a:p>
            <a:pPr marL="0" indent="0">
              <a:buNone/>
            </a:pPr>
            <a:r>
              <a:rPr lang="en-US" sz="3600" u="sng" dirty="0" smtClean="0"/>
              <a:t>Units</a:t>
            </a:r>
            <a:r>
              <a:rPr lang="en-US" sz="3600" dirty="0" smtClean="0"/>
              <a:t> – joules (J), kilojoules (kJ), calories (</a:t>
            </a:r>
            <a:r>
              <a:rPr lang="en-US" sz="3600" dirty="0" err="1" smtClean="0"/>
              <a:t>cal</a:t>
            </a:r>
            <a:r>
              <a:rPr lang="en-US" sz="3600" dirty="0" smtClean="0"/>
              <a:t>)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and kilocalories (kcal) = Calories (Cal) </a:t>
            </a:r>
            <a:r>
              <a:rPr lang="en-US" sz="3600" dirty="0" smtClean="0">
                <a:sym typeface="Wingdings" panose="05000000000000000000" pitchFamily="2" charset="2"/>
              </a:rPr>
              <a:t> Food calories</a:t>
            </a:r>
          </a:p>
          <a:p>
            <a:pPr marL="0" indent="0" algn="ctr">
              <a:buNone/>
            </a:pPr>
            <a:r>
              <a:rPr lang="en-US" sz="4400" dirty="0" smtClean="0">
                <a:sym typeface="Wingdings" panose="05000000000000000000" pitchFamily="2" charset="2"/>
              </a:rPr>
              <a:t>4.184 J = 1 </a:t>
            </a:r>
            <a:r>
              <a:rPr lang="en-US" sz="4400" dirty="0" err="1" smtClean="0">
                <a:sym typeface="Wingdings" panose="05000000000000000000" pitchFamily="2" charset="2"/>
              </a:rPr>
              <a:t>cal</a:t>
            </a:r>
            <a:endParaRPr lang="en-US" sz="44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8495315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Heat ≠ Temperature</a:t>
            </a:r>
            <a:endParaRPr lang="en-US" sz="6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5310" y="1825625"/>
            <a:ext cx="11650718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b="1" dirty="0" smtClean="0"/>
              <a:t>Temperature (T) </a:t>
            </a:r>
            <a:r>
              <a:rPr lang="en-US" sz="4400" dirty="0" smtClean="0"/>
              <a:t>– is a measure of the differences in enthalpy between two objects</a:t>
            </a:r>
          </a:p>
          <a:p>
            <a:pPr marL="0" indent="0">
              <a:buNone/>
            </a:pPr>
            <a:r>
              <a:rPr lang="en-US" sz="4400" dirty="0" smtClean="0"/>
              <a:t>                 </a:t>
            </a:r>
            <a:r>
              <a:rPr lang="en-US" sz="4400" b="1" dirty="0" smtClean="0"/>
              <a:t>Units</a:t>
            </a:r>
            <a:r>
              <a:rPr lang="en-US" sz="4400" dirty="0" smtClean="0"/>
              <a:t> – Degree Celsius or Kelvin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3600" dirty="0" smtClean="0">
                <a:solidFill>
                  <a:srgbClr val="7030A0"/>
                </a:solidFill>
              </a:rPr>
              <a:t>How much Enthalpy (heat) in joules does the combustion of methane release if it releases 45 calories of heat energy?</a:t>
            </a:r>
            <a:endParaRPr lang="en-US" sz="36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41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029" y="365125"/>
            <a:ext cx="11398468" cy="1325563"/>
          </a:xfrm>
        </p:spPr>
        <p:txBody>
          <a:bodyPr/>
          <a:lstStyle/>
          <a:p>
            <a:r>
              <a:rPr lang="en-US" dirty="0" smtClean="0"/>
              <a:t>The relationship between Heat from temperature is muddled: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669" y="1825625"/>
            <a:ext cx="11398469" cy="435133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4300" i="1" dirty="0" smtClean="0"/>
              <a:t>Depends on what substance… how much substance… and how much energy is available….</a:t>
            </a:r>
          </a:p>
          <a:p>
            <a:pPr marL="0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3900" b="1" dirty="0" smtClean="0"/>
              <a:t>Specific Heat Capacity (</a:t>
            </a:r>
            <a:r>
              <a:rPr lang="en-US" sz="3900" b="1" dirty="0" err="1" smtClean="0"/>
              <a:t>Cp</a:t>
            </a:r>
            <a:r>
              <a:rPr lang="en-US" sz="3900" b="1" dirty="0" smtClean="0"/>
              <a:t>)</a:t>
            </a:r>
            <a:r>
              <a:rPr lang="en-US" sz="3900" dirty="0" smtClean="0"/>
              <a:t>: The amount of heat required to raise the temperature of 1 gram of substance by 1 degree Celsius</a:t>
            </a:r>
          </a:p>
          <a:p>
            <a:pPr marL="0" indent="0">
              <a:buNone/>
            </a:pPr>
            <a:endParaRPr lang="en-US" sz="1400" dirty="0"/>
          </a:p>
          <a:p>
            <a:pPr marL="0" indent="0" algn="ctr">
              <a:buNone/>
            </a:pPr>
            <a:r>
              <a:rPr lang="en-US" sz="4200" dirty="0" smtClean="0"/>
              <a:t>Units:   </a:t>
            </a:r>
            <a:r>
              <a:rPr lang="en-US" sz="4200" u="sng" dirty="0" smtClean="0"/>
              <a:t> J </a:t>
            </a:r>
            <a:r>
              <a:rPr lang="en-US" sz="4200" dirty="0" smtClean="0"/>
              <a:t>     or     </a:t>
            </a:r>
            <a:r>
              <a:rPr lang="en-US" sz="4200" u="sng" dirty="0" err="1" smtClean="0"/>
              <a:t>cal</a:t>
            </a:r>
            <a:r>
              <a:rPr lang="en-US" sz="4200" dirty="0" smtClean="0"/>
              <a:t> </a:t>
            </a:r>
          </a:p>
          <a:p>
            <a:pPr marL="0" indent="0" algn="ctr">
              <a:buNone/>
            </a:pPr>
            <a:r>
              <a:rPr lang="en-US" sz="4200" dirty="0"/>
              <a:t> </a:t>
            </a:r>
            <a:r>
              <a:rPr lang="en-US" sz="4200" dirty="0" smtClean="0"/>
              <a:t>            g °C            g °C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700" dirty="0" smtClean="0"/>
              <a:t>** Specific Heat of water is 4.184 J/</a:t>
            </a:r>
            <a:r>
              <a:rPr lang="en-US" sz="4700" dirty="0" err="1" smtClean="0"/>
              <a:t>g°C</a:t>
            </a:r>
            <a:r>
              <a:rPr lang="en-US" sz="4700" dirty="0" smtClean="0"/>
              <a:t> or 1 </a:t>
            </a:r>
            <a:r>
              <a:rPr lang="en-US" sz="4700" dirty="0" err="1" smtClean="0"/>
              <a:t>cal</a:t>
            </a:r>
            <a:r>
              <a:rPr lang="en-US" sz="4700" dirty="0" smtClean="0"/>
              <a:t>/</a:t>
            </a:r>
            <a:r>
              <a:rPr lang="en-US" sz="4700" dirty="0" err="1" smtClean="0"/>
              <a:t>g°C</a:t>
            </a:r>
            <a:r>
              <a:rPr lang="en-US" sz="4700" dirty="0" smtClean="0"/>
              <a:t> **</a:t>
            </a:r>
            <a:endParaRPr lang="en-US" sz="4700" dirty="0"/>
          </a:p>
        </p:txBody>
      </p:sp>
    </p:spTree>
    <p:extLst>
      <p:ext uri="{BB962C8B-B14F-4D97-AF65-F5344CB8AC3E}">
        <p14:creationId xmlns:p14="http://schemas.microsoft.com/office/powerpoint/2010/main" val="29298995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951" y="365125"/>
            <a:ext cx="7015655" cy="1325563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Q is heat change as a result of a temperature change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083" y="2203997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3600" b="1" dirty="0" smtClean="0"/>
              <a:t>Calorimeter</a:t>
            </a:r>
            <a:r>
              <a:rPr lang="en-US" sz="3600" dirty="0" smtClean="0"/>
              <a:t> = tool used to measure</a:t>
            </a:r>
          </a:p>
          <a:p>
            <a:pPr marL="0" indent="0">
              <a:buNone/>
            </a:pPr>
            <a:r>
              <a:rPr lang="en-US" sz="3600" dirty="0"/>
              <a:t> </a:t>
            </a:r>
            <a:r>
              <a:rPr lang="en-US" sz="3600" dirty="0" smtClean="0"/>
              <a:t>                               heat changes</a:t>
            </a:r>
          </a:p>
          <a:p>
            <a:pPr marL="0" indent="0">
              <a:buNone/>
            </a:pPr>
            <a:endParaRPr lang="en-US" sz="1500" dirty="0"/>
          </a:p>
          <a:p>
            <a:pPr marL="0" indent="0">
              <a:buNone/>
            </a:pPr>
            <a:r>
              <a:rPr lang="en-US" sz="3600" dirty="0" smtClean="0"/>
              <a:t>Q = mass x change in Celsius temperature x specific heat capacity of the substance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sz="5400" b="1" dirty="0" smtClean="0"/>
              <a:t>Q = m (</a:t>
            </a:r>
            <a:r>
              <a:rPr lang="en-US" sz="5400" b="1" dirty="0" err="1" smtClean="0"/>
              <a:t>T</a:t>
            </a:r>
            <a:r>
              <a:rPr lang="en-US" b="1" dirty="0" err="1" smtClean="0"/>
              <a:t>f</a:t>
            </a:r>
            <a:r>
              <a:rPr lang="en-US" sz="5400" b="1" dirty="0" smtClean="0"/>
              <a:t> – </a:t>
            </a:r>
            <a:r>
              <a:rPr lang="en-US" sz="5400" b="1" dirty="0" err="1" smtClean="0"/>
              <a:t>T</a:t>
            </a:r>
            <a:r>
              <a:rPr lang="en-US" b="1" dirty="0" err="1" smtClean="0"/>
              <a:t>i</a:t>
            </a:r>
            <a:r>
              <a:rPr lang="en-US" sz="5400" b="1" dirty="0" smtClean="0"/>
              <a:t>) </a:t>
            </a:r>
            <a:r>
              <a:rPr lang="en-US" sz="5400" b="1" dirty="0" err="1" smtClean="0"/>
              <a:t>C</a:t>
            </a:r>
            <a:r>
              <a:rPr lang="en-US" b="1" dirty="0" err="1" smtClean="0"/>
              <a:t>p</a:t>
            </a:r>
            <a:r>
              <a:rPr lang="en-US" sz="5400" b="1" dirty="0" smtClean="0"/>
              <a:t>		Q = </a:t>
            </a:r>
            <a:r>
              <a:rPr lang="en-US" sz="5400" b="1" dirty="0" err="1" smtClean="0"/>
              <a:t>mC</a:t>
            </a:r>
            <a:r>
              <a:rPr lang="el-GR" sz="5400" b="1" dirty="0" smtClean="0"/>
              <a:t>Δ</a:t>
            </a:r>
            <a:r>
              <a:rPr lang="en-US" sz="5400" b="1" dirty="0" smtClean="0"/>
              <a:t>T</a:t>
            </a:r>
          </a:p>
          <a:p>
            <a:pPr marL="0" indent="0">
              <a:buNone/>
            </a:pPr>
            <a:endParaRPr lang="en-US" sz="1300" dirty="0"/>
          </a:p>
          <a:p>
            <a:pPr marL="0" indent="0">
              <a:buNone/>
            </a:pPr>
            <a:r>
              <a:rPr lang="en-US" sz="3600" dirty="0" smtClean="0"/>
              <a:t>Example: How much heat is required to raise the temperature of 2.5g of water by 12.5°C?</a:t>
            </a:r>
            <a:endParaRPr lang="en-US" sz="3600" dirty="0"/>
          </a:p>
        </p:txBody>
      </p:sp>
      <p:pic>
        <p:nvPicPr>
          <p:cNvPr id="3074" name="Picture 2" descr="http://mispibo.com/wp-content/uploads/2013/10/bomb_calorimeter.previe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8786" y="174898"/>
            <a:ext cx="3539906" cy="3340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36960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the following specific heat practice problems in your notebook.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3324" y="1872921"/>
            <a:ext cx="11353800" cy="4351338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sz="3600" dirty="0" smtClean="0"/>
              <a:t>5.0 g of copper was heated from 20°C to 80°C. How much energy was used to heat Cu? (Specific heat capacity of Cu is 0.092 </a:t>
            </a:r>
            <a:r>
              <a:rPr lang="en-US" sz="3600" dirty="0" err="1" smtClean="0"/>
              <a:t>cal</a:t>
            </a:r>
            <a:r>
              <a:rPr lang="en-US" sz="3600" dirty="0" smtClean="0"/>
              <a:t>/</a:t>
            </a:r>
            <a:r>
              <a:rPr lang="en-US" sz="3600" dirty="0" err="1" smtClean="0"/>
              <a:t>g°C</a:t>
            </a:r>
            <a:r>
              <a:rPr lang="en-US" sz="36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How much heat is absorbed by a 20g granite boulder  as energy from the sun causes its temperature to change from 10°C to 29°C? (Specific heat capacity of granite is 0.79 J/</a:t>
            </a:r>
            <a:r>
              <a:rPr lang="en-US" sz="3600" dirty="0" err="1" smtClean="0"/>
              <a:t>g°C</a:t>
            </a:r>
            <a:r>
              <a:rPr lang="en-US" sz="3600" dirty="0" smtClean="0"/>
              <a:t>)</a:t>
            </a:r>
          </a:p>
          <a:p>
            <a:pPr marL="514350" indent="-514350">
              <a:buAutoNum type="arabicPeriod"/>
            </a:pPr>
            <a:r>
              <a:rPr lang="en-US" sz="3600" dirty="0" smtClean="0"/>
              <a:t>How much heat is released when 30 g of water at 96°C cools to 25°C?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876321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014" y="365125"/>
            <a:ext cx="11085786" cy="1325563"/>
          </a:xfrm>
        </p:spPr>
        <p:txBody>
          <a:bodyPr>
            <a:noAutofit/>
          </a:bodyPr>
          <a:lstStyle/>
          <a:p>
            <a:pPr marL="514350" indent="-514350">
              <a:buAutoNum type="arabicPeriod"/>
            </a:pPr>
            <a:r>
              <a:rPr lang="en-US" dirty="0"/>
              <a:t>5.0 g of copper was heated from 20°C to 80°C. How much energy was used to heat Cu? (Specific heat capacity of Cu is 0.092 </a:t>
            </a:r>
            <a:r>
              <a:rPr lang="en-US" dirty="0" err="1"/>
              <a:t>cal</a:t>
            </a:r>
            <a:r>
              <a:rPr lang="en-US" dirty="0"/>
              <a:t>/</a:t>
            </a:r>
            <a:r>
              <a:rPr lang="en-US" dirty="0" err="1"/>
              <a:t>g°C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73867"/>
            <a:ext cx="10515600" cy="36030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 smtClean="0"/>
              <a:t> Q = </a:t>
            </a:r>
            <a:r>
              <a:rPr lang="en-US" sz="5400" dirty="0" err="1" smtClean="0"/>
              <a:t>mC</a:t>
            </a:r>
            <a:r>
              <a:rPr lang="el-GR" sz="5400" dirty="0" smtClean="0"/>
              <a:t>Δ</a:t>
            </a:r>
            <a:r>
              <a:rPr lang="en-US" sz="5400" dirty="0" smtClean="0"/>
              <a:t>T</a:t>
            </a:r>
          </a:p>
          <a:p>
            <a:pPr marL="0" indent="0">
              <a:buNone/>
            </a:pPr>
            <a:r>
              <a:rPr lang="en-US" sz="5400" dirty="0"/>
              <a:t> </a:t>
            </a:r>
            <a:r>
              <a:rPr lang="en-US" sz="5400" dirty="0" smtClean="0"/>
              <a:t>    = 5.0g (0.092 </a:t>
            </a:r>
            <a:r>
              <a:rPr lang="en-US" sz="5400" dirty="0" err="1" smtClean="0"/>
              <a:t>cal</a:t>
            </a:r>
            <a:r>
              <a:rPr lang="en-US" sz="5400" dirty="0" smtClean="0"/>
              <a:t>/</a:t>
            </a:r>
            <a:r>
              <a:rPr lang="en-US" sz="5400" dirty="0" err="1" smtClean="0"/>
              <a:t>g°C</a:t>
            </a:r>
            <a:r>
              <a:rPr lang="en-US" sz="5400" dirty="0" smtClean="0"/>
              <a:t>) (80 – 20)</a:t>
            </a:r>
          </a:p>
          <a:p>
            <a:pPr marL="0" indent="0">
              <a:buNone/>
            </a:pPr>
            <a:r>
              <a:rPr lang="en-US" sz="5400" dirty="0"/>
              <a:t> </a:t>
            </a:r>
            <a:r>
              <a:rPr lang="en-US" sz="5400" dirty="0" smtClean="0"/>
              <a:t>    = 27.6 </a:t>
            </a:r>
            <a:r>
              <a:rPr lang="en-US" sz="5400" dirty="0" smtClean="0">
                <a:sym typeface="Wingdings" panose="05000000000000000000" pitchFamily="2" charset="2"/>
              </a:rPr>
              <a:t> 30 </a:t>
            </a:r>
            <a:r>
              <a:rPr lang="en-US" sz="5400" dirty="0" err="1" smtClean="0">
                <a:sym typeface="Wingdings" panose="05000000000000000000" pitchFamily="2" charset="2"/>
              </a:rPr>
              <a:t>cal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2534079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015" y="885387"/>
            <a:ext cx="11243441" cy="1325563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 startAt="2"/>
            </a:pPr>
            <a:r>
              <a:rPr lang="en-US" dirty="0"/>
              <a:t>How much heat is absorbed by a 20g granite boulder  as energy from the sun causes its temperature to change from 10°C to 29°C? (Specific heat capacity of granite is 0.79 J/</a:t>
            </a:r>
            <a:r>
              <a:rPr lang="en-US" dirty="0" err="1"/>
              <a:t>g°C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31475"/>
            <a:ext cx="10515600" cy="2645487"/>
          </a:xfrm>
        </p:spPr>
        <p:txBody>
          <a:bodyPr/>
          <a:lstStyle/>
          <a:p>
            <a:pPr marL="0" indent="0">
              <a:buNone/>
            </a:pPr>
            <a:r>
              <a:rPr lang="en-US" sz="5400" dirty="0" smtClean="0"/>
              <a:t> Q = </a:t>
            </a:r>
            <a:r>
              <a:rPr lang="en-US" sz="5400" dirty="0" err="1" smtClean="0"/>
              <a:t>mC</a:t>
            </a:r>
            <a:r>
              <a:rPr lang="el-GR" sz="5400" dirty="0" smtClean="0"/>
              <a:t>Δ</a:t>
            </a:r>
            <a:r>
              <a:rPr lang="en-US" sz="5400" dirty="0" smtClean="0"/>
              <a:t>T</a:t>
            </a:r>
          </a:p>
          <a:p>
            <a:pPr marL="0" indent="0">
              <a:buNone/>
            </a:pPr>
            <a:r>
              <a:rPr lang="en-US" sz="5400" dirty="0"/>
              <a:t> </a:t>
            </a:r>
            <a:r>
              <a:rPr lang="en-US" sz="5400" dirty="0" smtClean="0"/>
              <a:t>    = 20g (0.79 J/</a:t>
            </a:r>
            <a:r>
              <a:rPr lang="en-US" sz="5400" dirty="0" err="1" smtClean="0"/>
              <a:t>g°C</a:t>
            </a:r>
            <a:r>
              <a:rPr lang="en-US" sz="5400" dirty="0" smtClean="0"/>
              <a:t>) (29-10)</a:t>
            </a:r>
          </a:p>
          <a:p>
            <a:pPr marL="0" indent="0">
              <a:buNone/>
            </a:pPr>
            <a:r>
              <a:rPr lang="en-US" sz="5400" dirty="0"/>
              <a:t> </a:t>
            </a:r>
            <a:r>
              <a:rPr lang="en-US" sz="5400" dirty="0" smtClean="0"/>
              <a:t>    = 300.2 </a:t>
            </a:r>
            <a:r>
              <a:rPr lang="en-US" sz="5400" dirty="0" smtClean="0">
                <a:sym typeface="Wingdings" panose="05000000000000000000" pitchFamily="2" charset="2"/>
              </a:rPr>
              <a:t> 300 J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7202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545" y="365125"/>
            <a:ext cx="11054255" cy="1325563"/>
          </a:xfrm>
        </p:spPr>
        <p:txBody>
          <a:bodyPr>
            <a:no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en-US" sz="5400" dirty="0"/>
              <a:t>How much heat is released when 30 g of water at 96°C cools to 25°C?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17531"/>
            <a:ext cx="10515600" cy="38594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dirty="0" smtClean="0"/>
              <a:t>Q = </a:t>
            </a:r>
            <a:r>
              <a:rPr lang="en-US" sz="6000" dirty="0" err="1" smtClean="0"/>
              <a:t>mC</a:t>
            </a:r>
            <a:r>
              <a:rPr lang="el-GR" sz="6000" dirty="0" smtClean="0"/>
              <a:t>Δ</a:t>
            </a:r>
            <a:r>
              <a:rPr lang="en-US" sz="6000" dirty="0" smtClean="0"/>
              <a:t>T</a:t>
            </a:r>
          </a:p>
          <a:p>
            <a:pPr marL="0" indent="0">
              <a:buNone/>
            </a:pPr>
            <a:r>
              <a:rPr lang="en-US" sz="6000" dirty="0"/>
              <a:t> </a:t>
            </a:r>
            <a:r>
              <a:rPr lang="en-US" sz="6000" dirty="0" smtClean="0"/>
              <a:t>   = 30g (4.184 J/</a:t>
            </a:r>
            <a:r>
              <a:rPr lang="en-US" sz="6000" dirty="0" err="1" smtClean="0"/>
              <a:t>g°C</a:t>
            </a:r>
            <a:r>
              <a:rPr lang="en-US" sz="6000" dirty="0" smtClean="0"/>
              <a:t>) (25-96)</a:t>
            </a:r>
          </a:p>
          <a:p>
            <a:pPr marL="0" indent="0">
              <a:buNone/>
            </a:pPr>
            <a:r>
              <a:rPr lang="en-US" sz="6000" dirty="0"/>
              <a:t> </a:t>
            </a:r>
            <a:r>
              <a:rPr lang="en-US" sz="6000" dirty="0" smtClean="0"/>
              <a:t>   = -8911 </a:t>
            </a:r>
            <a:r>
              <a:rPr lang="en-US" sz="6000" dirty="0" smtClean="0">
                <a:sym typeface="Wingdings" panose="05000000000000000000" pitchFamily="2" charset="2"/>
              </a:rPr>
              <a:t> -9000 J</a:t>
            </a:r>
            <a:endParaRPr lang="en-US" sz="6000" dirty="0" smtClean="0"/>
          </a:p>
        </p:txBody>
      </p:sp>
    </p:spTree>
    <p:extLst>
      <p:ext uri="{BB962C8B-B14F-4D97-AF65-F5344CB8AC3E}">
        <p14:creationId xmlns:p14="http://schemas.microsoft.com/office/powerpoint/2010/main" val="254722875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475</Words>
  <Application>Microsoft Office PowerPoint</Application>
  <PresentationFormat>Widescreen</PresentationFormat>
  <Paragraphs>46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1_Office Theme</vt:lpstr>
      <vt:lpstr>Office Theme</vt:lpstr>
      <vt:lpstr>Thermochemistry</vt:lpstr>
      <vt:lpstr>What does the prefix thermo mean?</vt:lpstr>
      <vt:lpstr>Heat ≠ Temperature</vt:lpstr>
      <vt:lpstr>The relationship between Heat from temperature is muddled:</vt:lpstr>
      <vt:lpstr>Q is heat change as a result of a temperature change</vt:lpstr>
      <vt:lpstr>Complete the following specific heat practice problems in your notebook.</vt:lpstr>
      <vt:lpstr>5.0 g of copper was heated from 20°C to 80°C. How much energy was used to heat Cu? (Specific heat capacity of Cu is 0.092 cal/g°C)</vt:lpstr>
      <vt:lpstr>How much heat is absorbed by a 20g granite boulder  as energy from the sun causes its temperature to change from 10°C to 29°C? (Specific heat capacity of granite is 0.79 J/g°C)</vt:lpstr>
      <vt:lpstr>How much heat is released when 30 g of water at 96°C cools to 25°C?</vt:lpstr>
    </vt:vector>
  </TitlesOfParts>
  <Company>LUHSD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Thermochemistry</dc:title>
  <dc:creator>Katherine Scott</dc:creator>
  <cp:lastModifiedBy>Katherine Macedo</cp:lastModifiedBy>
  <cp:revision>4</cp:revision>
  <dcterms:created xsi:type="dcterms:W3CDTF">2017-05-11T20:20:06Z</dcterms:created>
  <dcterms:modified xsi:type="dcterms:W3CDTF">2019-09-25T16:09:57Z</dcterms:modified>
</cp:coreProperties>
</file>