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1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8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7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7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57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31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7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4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84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37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5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28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3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1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87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2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1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6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51FF3-B9C3-45C5-B5F7-DB315CB0EF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7BC1-CDF9-4B6E-9B81-B6D1FCF9FE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235" y="795713"/>
            <a:ext cx="9144000" cy="485720"/>
          </a:xfrm>
        </p:spPr>
        <p:txBody>
          <a:bodyPr>
            <a:normAutofit fontScale="90000"/>
          </a:bodyPr>
          <a:lstStyle/>
          <a:p>
            <a:r>
              <a:rPr lang="en-US" sz="8800" b="1" dirty="0" smtClean="0"/>
              <a:t>Thermochemistry</a:t>
            </a:r>
            <a:endParaRPr lang="en-US" sz="8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966" y="1281433"/>
            <a:ext cx="7919544" cy="54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4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002"/>
            <a:ext cx="10515600" cy="83305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What does the prefix </a:t>
            </a:r>
            <a:r>
              <a:rPr lang="en-US" sz="5400" b="1" u="sng" dirty="0" err="1" smtClean="0"/>
              <a:t>thermo</a:t>
            </a:r>
            <a:r>
              <a:rPr lang="en-US" sz="5400" b="1" u="sng" dirty="0" smtClean="0"/>
              <a:t> </a:t>
            </a:r>
            <a:r>
              <a:rPr lang="en-US" sz="5400" dirty="0" smtClean="0"/>
              <a:t>mean?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592" y="1289598"/>
            <a:ext cx="1160079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Thermochemistry is the study of the </a:t>
            </a:r>
            <a:r>
              <a:rPr lang="en-US" sz="4000" u="sng" dirty="0" smtClean="0"/>
              <a:t>heat</a:t>
            </a:r>
            <a:r>
              <a:rPr lang="en-US" sz="4000" dirty="0" smtClean="0"/>
              <a:t> associated with a chemical or physical change.</a:t>
            </a:r>
          </a:p>
          <a:p>
            <a:pPr marL="0" indent="0" algn="ctr">
              <a:buNone/>
            </a:pPr>
            <a:r>
              <a:rPr lang="en-US" sz="4000" b="1" dirty="0" smtClean="0"/>
              <a:t>Heat ≠ Temperature</a:t>
            </a:r>
          </a:p>
          <a:p>
            <a:pPr marL="0" indent="0">
              <a:buNone/>
            </a:pPr>
            <a:r>
              <a:rPr lang="en-US" sz="4000" dirty="0" smtClean="0"/>
              <a:t>Heat (</a:t>
            </a:r>
            <a:r>
              <a:rPr lang="en-US" sz="4000" b="1" dirty="0" smtClean="0"/>
              <a:t>symbolized</a:t>
            </a:r>
            <a:r>
              <a:rPr lang="en-US" sz="4000" dirty="0" smtClean="0"/>
              <a:t> by </a:t>
            </a:r>
            <a:r>
              <a:rPr lang="en-US" sz="4000" b="1" dirty="0" smtClean="0"/>
              <a:t>Q</a:t>
            </a:r>
            <a:r>
              <a:rPr lang="en-US" sz="4000" dirty="0" smtClean="0"/>
              <a:t> or </a:t>
            </a:r>
            <a:r>
              <a:rPr lang="en-US" sz="4000" b="1" dirty="0" smtClean="0"/>
              <a:t>H</a:t>
            </a:r>
            <a:r>
              <a:rPr lang="en-US" sz="4000" dirty="0" smtClean="0"/>
              <a:t>) is </a:t>
            </a:r>
            <a:r>
              <a:rPr lang="en-US" sz="4000" i="1" dirty="0" smtClean="0"/>
              <a:t>transferable “radiant” energy (enthalpy)</a:t>
            </a:r>
          </a:p>
          <a:p>
            <a:pPr marL="0" indent="0">
              <a:buNone/>
            </a:pPr>
            <a:r>
              <a:rPr lang="en-US" sz="3600" u="sng" dirty="0" smtClean="0"/>
              <a:t>Units</a:t>
            </a:r>
            <a:r>
              <a:rPr lang="en-US" sz="3600" dirty="0" smtClean="0"/>
              <a:t> – joules (J), kilojoules (kJ), calories (</a:t>
            </a:r>
            <a:r>
              <a:rPr lang="en-US" sz="3600" dirty="0" err="1" smtClean="0"/>
              <a:t>cal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and kilocalories (kcal) = Calories (Cal) </a:t>
            </a:r>
            <a:r>
              <a:rPr lang="en-US" sz="3600" dirty="0" smtClean="0">
                <a:sym typeface="Wingdings" panose="05000000000000000000" pitchFamily="2" charset="2"/>
              </a:rPr>
              <a:t> Food calories</a:t>
            </a:r>
          </a:p>
          <a:p>
            <a:pPr marL="0" indent="0" algn="ctr">
              <a:buNone/>
            </a:pPr>
            <a:r>
              <a:rPr lang="en-US" sz="4400" dirty="0" smtClean="0">
                <a:sym typeface="Wingdings" panose="05000000000000000000" pitchFamily="2" charset="2"/>
              </a:rPr>
              <a:t>4.184 J = 1 </a:t>
            </a:r>
            <a:r>
              <a:rPr lang="en-US" sz="4400" dirty="0" err="1" smtClean="0">
                <a:sym typeface="Wingdings" panose="05000000000000000000" pitchFamily="2" charset="2"/>
              </a:rPr>
              <a:t>cal</a:t>
            </a:r>
            <a:endParaRPr lang="en-US" sz="4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953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Heat ≠ Temperature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310" y="1825625"/>
            <a:ext cx="116507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Temperature (T) </a:t>
            </a:r>
            <a:r>
              <a:rPr lang="en-US" sz="4400" dirty="0" smtClean="0"/>
              <a:t>– is a measure of the differences in enthalpy between two objects</a:t>
            </a:r>
          </a:p>
          <a:p>
            <a:pPr marL="0" indent="0">
              <a:buNone/>
            </a:pPr>
            <a:r>
              <a:rPr lang="en-US" sz="4400" dirty="0" smtClean="0"/>
              <a:t>                 </a:t>
            </a:r>
            <a:r>
              <a:rPr lang="en-US" sz="4400" b="1" dirty="0" smtClean="0"/>
              <a:t>Units</a:t>
            </a:r>
            <a:r>
              <a:rPr lang="en-US" sz="4400" dirty="0" smtClean="0"/>
              <a:t> – Degree Celsius or Kelvin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How much Enthalpy (heat) in joules does the combustion of methane release if it releases 45 calories of heat energy?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029" y="365125"/>
            <a:ext cx="11398468" cy="1325563"/>
          </a:xfrm>
        </p:spPr>
        <p:txBody>
          <a:bodyPr/>
          <a:lstStyle/>
          <a:p>
            <a:r>
              <a:rPr lang="en-US" dirty="0" smtClean="0"/>
              <a:t>The relationship between Heat from temperature is muddled: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825625"/>
            <a:ext cx="1139846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i="1" dirty="0" smtClean="0"/>
              <a:t>Depends on what substance… how much substance… and how much energy is available….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3900" b="1" dirty="0" smtClean="0"/>
              <a:t>Specific Heat Capacity (</a:t>
            </a:r>
            <a:r>
              <a:rPr lang="en-US" sz="3900" b="1" dirty="0" err="1" smtClean="0"/>
              <a:t>Cp</a:t>
            </a:r>
            <a:r>
              <a:rPr lang="en-US" sz="3900" b="1" dirty="0" smtClean="0"/>
              <a:t>)</a:t>
            </a:r>
            <a:r>
              <a:rPr lang="en-US" sz="3900" dirty="0" smtClean="0"/>
              <a:t>: The amount of heat required to raise the temperature of 1 gram of substance by 1 degree Celsius</a:t>
            </a:r>
          </a:p>
          <a:p>
            <a:pPr marL="0" indent="0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4200" dirty="0" smtClean="0"/>
              <a:t>Units:   </a:t>
            </a:r>
            <a:r>
              <a:rPr lang="en-US" sz="4200" u="sng" dirty="0" smtClean="0"/>
              <a:t> J </a:t>
            </a:r>
            <a:r>
              <a:rPr lang="en-US" sz="4200" dirty="0" smtClean="0"/>
              <a:t>     or     </a:t>
            </a:r>
            <a:r>
              <a:rPr lang="en-US" sz="4200" u="sng" dirty="0" err="1" smtClean="0"/>
              <a:t>cal</a:t>
            </a:r>
            <a:r>
              <a:rPr lang="en-US" sz="4200" dirty="0" smtClean="0"/>
              <a:t> </a:t>
            </a:r>
          </a:p>
          <a:p>
            <a:pPr marL="0" indent="0" algn="ctr">
              <a:buNone/>
            </a:pPr>
            <a:r>
              <a:rPr lang="en-US" sz="4200" dirty="0"/>
              <a:t> </a:t>
            </a:r>
            <a:r>
              <a:rPr lang="en-US" sz="4200" dirty="0" smtClean="0"/>
              <a:t>            g °C            g °C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700" dirty="0" smtClean="0"/>
              <a:t>** Specific Heat of water is 4.184 J/</a:t>
            </a:r>
            <a:r>
              <a:rPr lang="en-US" sz="4700" dirty="0" err="1" smtClean="0"/>
              <a:t>g°C</a:t>
            </a:r>
            <a:r>
              <a:rPr lang="en-US" sz="4700" dirty="0" smtClean="0"/>
              <a:t> or 1 </a:t>
            </a:r>
            <a:r>
              <a:rPr lang="en-US" sz="4700" dirty="0" err="1" smtClean="0"/>
              <a:t>cal</a:t>
            </a:r>
            <a:r>
              <a:rPr lang="en-US" sz="4700" dirty="0" smtClean="0"/>
              <a:t>/</a:t>
            </a:r>
            <a:r>
              <a:rPr lang="en-US" sz="4700" dirty="0" err="1" smtClean="0"/>
              <a:t>g°C</a:t>
            </a:r>
            <a:r>
              <a:rPr lang="en-US" sz="4700" dirty="0" smtClean="0"/>
              <a:t> **</a:t>
            </a:r>
            <a:endParaRPr lang="en-US" sz="4700" dirty="0"/>
          </a:p>
        </p:txBody>
      </p:sp>
    </p:spTree>
    <p:extLst>
      <p:ext uri="{BB962C8B-B14F-4D97-AF65-F5344CB8AC3E}">
        <p14:creationId xmlns:p14="http://schemas.microsoft.com/office/powerpoint/2010/main" val="292989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51" y="365125"/>
            <a:ext cx="7015655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Q is heat change as a result of a temperature change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83" y="220399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Calorimeter</a:t>
            </a:r>
            <a:r>
              <a:rPr lang="en-US" sz="3600" dirty="0" smtClean="0"/>
              <a:t> = tool used to measure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         heat changes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3600" dirty="0" smtClean="0"/>
              <a:t>Q = mass x change in Celsius temperature x specific heat capacity of the substance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5400" b="1" dirty="0" smtClean="0"/>
              <a:t>Q = m (</a:t>
            </a:r>
            <a:r>
              <a:rPr lang="en-US" sz="5400" b="1" dirty="0" err="1" smtClean="0"/>
              <a:t>T</a:t>
            </a:r>
            <a:r>
              <a:rPr lang="en-US" b="1" dirty="0" err="1" smtClean="0"/>
              <a:t>f</a:t>
            </a:r>
            <a:r>
              <a:rPr lang="en-US" sz="5400" b="1" dirty="0" smtClean="0"/>
              <a:t> – </a:t>
            </a:r>
            <a:r>
              <a:rPr lang="en-US" sz="5400" b="1" dirty="0" err="1" smtClean="0"/>
              <a:t>T</a:t>
            </a:r>
            <a:r>
              <a:rPr lang="en-US" b="1" dirty="0" err="1" smtClean="0"/>
              <a:t>i</a:t>
            </a:r>
            <a:r>
              <a:rPr lang="en-US" sz="5400" b="1" dirty="0" smtClean="0"/>
              <a:t>) </a:t>
            </a:r>
            <a:r>
              <a:rPr lang="en-US" sz="5400" b="1" dirty="0" err="1" smtClean="0"/>
              <a:t>C</a:t>
            </a:r>
            <a:r>
              <a:rPr lang="en-US" b="1" dirty="0" err="1" smtClean="0"/>
              <a:t>p</a:t>
            </a:r>
            <a:r>
              <a:rPr lang="en-US" sz="5400" b="1" dirty="0" smtClean="0"/>
              <a:t>		Q = </a:t>
            </a:r>
            <a:r>
              <a:rPr lang="en-US" sz="5400" b="1" dirty="0" err="1" smtClean="0"/>
              <a:t>mC</a:t>
            </a:r>
            <a:r>
              <a:rPr lang="el-GR" sz="5400" b="1" dirty="0" smtClean="0"/>
              <a:t>Δ</a:t>
            </a:r>
            <a:r>
              <a:rPr lang="en-US" sz="5400" b="1" dirty="0" smtClean="0"/>
              <a:t>T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US" sz="3600" dirty="0" smtClean="0"/>
              <a:t>Example: How much heat is required to raise the temperature of 2.5g of water by 12.5°C?</a:t>
            </a:r>
            <a:endParaRPr lang="en-US" sz="3600" dirty="0"/>
          </a:p>
        </p:txBody>
      </p:sp>
      <p:pic>
        <p:nvPicPr>
          <p:cNvPr id="3074" name="Picture 2" descr="http://mispibo.com/wp-content/uploads/2013/10/bomb_calorimeter.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786" y="174898"/>
            <a:ext cx="3539906" cy="334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69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following specific heat practice problems in your notebook.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872921"/>
            <a:ext cx="11353800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5.0 g of copper was heated from 20°C to 80°C. How much energy was used to heat Cu? (Specific heat capacity of Cu is 0.092 </a:t>
            </a:r>
            <a:r>
              <a:rPr lang="en-US" sz="3600" dirty="0" err="1" smtClean="0"/>
              <a:t>cal</a:t>
            </a:r>
            <a:r>
              <a:rPr lang="en-US" sz="3600" dirty="0" smtClean="0"/>
              <a:t>/</a:t>
            </a:r>
            <a:r>
              <a:rPr lang="en-US" sz="3600" dirty="0" err="1" smtClean="0"/>
              <a:t>g°C</a:t>
            </a:r>
            <a:r>
              <a:rPr lang="en-US" sz="36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How much heat is absorbed by a 20g granite boulder  as energy from the sun causes its temperature to change from 10°C to 29°C? (Specific heat capacity of granite is 0.79 J/</a:t>
            </a:r>
            <a:r>
              <a:rPr lang="en-US" sz="3600" dirty="0" err="1" smtClean="0"/>
              <a:t>g°C</a:t>
            </a:r>
            <a:r>
              <a:rPr lang="en-US" sz="36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How much heat is released when 30 g of water at 96°C cools to 25°C?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763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14" y="365125"/>
            <a:ext cx="11085786" cy="13255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dirty="0"/>
              <a:t>5.0 g of copper was heated from 20°C to 80°C. How much energy was used to heat Cu? (Specific heat capacity of Cu is 0.092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g°C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3867"/>
            <a:ext cx="10515600" cy="360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 Q = </a:t>
            </a:r>
            <a:r>
              <a:rPr lang="en-US" sz="5400" dirty="0" err="1" smtClean="0"/>
              <a:t>mC</a:t>
            </a:r>
            <a:r>
              <a:rPr lang="el-GR" sz="5400" dirty="0" smtClean="0"/>
              <a:t>Δ</a:t>
            </a:r>
            <a:r>
              <a:rPr lang="en-US" sz="5400" dirty="0" smtClean="0"/>
              <a:t>T</a:t>
            </a:r>
          </a:p>
          <a:p>
            <a:pPr marL="0" indent="0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= 5.0g (0.092 </a:t>
            </a:r>
            <a:r>
              <a:rPr lang="en-US" sz="5400" dirty="0" err="1" smtClean="0"/>
              <a:t>cal</a:t>
            </a:r>
            <a:r>
              <a:rPr lang="en-US" sz="5400" dirty="0" smtClean="0"/>
              <a:t>/</a:t>
            </a:r>
            <a:r>
              <a:rPr lang="en-US" sz="5400" dirty="0" err="1" smtClean="0"/>
              <a:t>g°C</a:t>
            </a:r>
            <a:r>
              <a:rPr lang="en-US" sz="5400" dirty="0" smtClean="0"/>
              <a:t>) (80 – 20)</a:t>
            </a:r>
          </a:p>
          <a:p>
            <a:pPr marL="0" indent="0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= 27.6 </a:t>
            </a:r>
            <a:r>
              <a:rPr lang="en-US" sz="5400" dirty="0" smtClean="0">
                <a:sym typeface="Wingdings" panose="05000000000000000000" pitchFamily="2" charset="2"/>
              </a:rPr>
              <a:t> 30 </a:t>
            </a:r>
            <a:r>
              <a:rPr lang="en-US" sz="5400" dirty="0" err="1" smtClean="0">
                <a:sym typeface="Wingdings" panose="05000000000000000000" pitchFamily="2" charset="2"/>
              </a:rPr>
              <a:t>cal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5340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15" y="885387"/>
            <a:ext cx="11243441" cy="13255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/>
              <a:t>How much heat is absorbed by a 20g granite boulder  as energy from the sun causes its temperature to change from 10°C to 29°C? (Specific heat capacity of granite is 0.79 J/</a:t>
            </a:r>
            <a:r>
              <a:rPr lang="en-US" dirty="0" err="1"/>
              <a:t>g°C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31475"/>
            <a:ext cx="10515600" cy="2645487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 smtClean="0"/>
              <a:t> Q = </a:t>
            </a:r>
            <a:r>
              <a:rPr lang="en-US" sz="5400" dirty="0" err="1" smtClean="0"/>
              <a:t>mC</a:t>
            </a:r>
            <a:r>
              <a:rPr lang="el-GR" sz="5400" dirty="0" smtClean="0"/>
              <a:t>Δ</a:t>
            </a:r>
            <a:r>
              <a:rPr lang="en-US" sz="5400" dirty="0" smtClean="0"/>
              <a:t>T</a:t>
            </a:r>
          </a:p>
          <a:p>
            <a:pPr marL="0" indent="0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= 20g (0.79 J/</a:t>
            </a:r>
            <a:r>
              <a:rPr lang="en-US" sz="5400" dirty="0" err="1" smtClean="0"/>
              <a:t>g°C</a:t>
            </a:r>
            <a:r>
              <a:rPr lang="en-US" sz="5400" dirty="0" smtClean="0"/>
              <a:t>) (29-10)</a:t>
            </a:r>
          </a:p>
          <a:p>
            <a:pPr marL="0" indent="0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= 300.2 </a:t>
            </a:r>
            <a:r>
              <a:rPr lang="en-US" sz="5400" dirty="0" smtClean="0">
                <a:sym typeface="Wingdings" panose="05000000000000000000" pitchFamily="2" charset="2"/>
              </a:rPr>
              <a:t> 300 J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20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45" y="365125"/>
            <a:ext cx="11054255" cy="13255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5400" dirty="0"/>
              <a:t>How much heat is released when 30 g of water at 96°C cools to 25°C?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7531"/>
            <a:ext cx="10515600" cy="3859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Q = </a:t>
            </a:r>
            <a:r>
              <a:rPr lang="en-US" sz="6000" dirty="0" err="1" smtClean="0"/>
              <a:t>mC</a:t>
            </a:r>
            <a:r>
              <a:rPr lang="el-GR" sz="6000" dirty="0" smtClean="0"/>
              <a:t>Δ</a:t>
            </a:r>
            <a:r>
              <a:rPr lang="en-US" sz="6000" dirty="0" smtClean="0"/>
              <a:t>T</a:t>
            </a:r>
          </a:p>
          <a:p>
            <a:pPr marL="0" indent="0">
              <a:buNone/>
            </a:pPr>
            <a:r>
              <a:rPr lang="en-US" sz="6000" dirty="0"/>
              <a:t> </a:t>
            </a:r>
            <a:r>
              <a:rPr lang="en-US" sz="6000" dirty="0" smtClean="0"/>
              <a:t>   = 30g (4.184 J/</a:t>
            </a:r>
            <a:r>
              <a:rPr lang="en-US" sz="6000" dirty="0" err="1" smtClean="0"/>
              <a:t>g°C</a:t>
            </a:r>
            <a:r>
              <a:rPr lang="en-US" sz="6000" dirty="0" smtClean="0"/>
              <a:t>) (25-96)</a:t>
            </a:r>
          </a:p>
          <a:p>
            <a:pPr marL="0" indent="0">
              <a:buNone/>
            </a:pPr>
            <a:r>
              <a:rPr lang="en-US" sz="6000" dirty="0"/>
              <a:t> </a:t>
            </a:r>
            <a:r>
              <a:rPr lang="en-US" sz="6000" dirty="0" smtClean="0"/>
              <a:t>   = -8911 </a:t>
            </a:r>
            <a:r>
              <a:rPr lang="en-US" sz="6000" dirty="0" smtClean="0">
                <a:sym typeface="Wingdings" panose="05000000000000000000" pitchFamily="2" charset="2"/>
              </a:rPr>
              <a:t> -9000 J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25472287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475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1_Office Theme</vt:lpstr>
      <vt:lpstr>Office Theme</vt:lpstr>
      <vt:lpstr>Thermochemistry</vt:lpstr>
      <vt:lpstr>What does the prefix thermo mean?</vt:lpstr>
      <vt:lpstr>Heat ≠ Temperature</vt:lpstr>
      <vt:lpstr>The relationship between Heat from temperature is muddled:</vt:lpstr>
      <vt:lpstr>Q is heat change as a result of a temperature change</vt:lpstr>
      <vt:lpstr>Complete the following specific heat practice problems in your notebook.</vt:lpstr>
      <vt:lpstr>5.0 g of copper was heated from 20°C to 80°C. How much energy was used to heat Cu? (Specific heat capacity of Cu is 0.092 cal/g°C)</vt:lpstr>
      <vt:lpstr>How much heat is absorbed by a 20g granite boulder  as energy from the sun causes its temperature to change from 10°C to 29°C? (Specific heat capacity of granite is 0.79 J/g°C)</vt:lpstr>
      <vt:lpstr>How much heat is released when 30 g of water at 96°C cools to 25°C?</vt:lpstr>
    </vt:vector>
  </TitlesOfParts>
  <Company>LUHSD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Thermochemistry</dc:title>
  <dc:creator>Katherine Scott</dc:creator>
  <cp:lastModifiedBy>Katherine Macedo</cp:lastModifiedBy>
  <cp:revision>4</cp:revision>
  <dcterms:created xsi:type="dcterms:W3CDTF">2017-05-11T20:20:06Z</dcterms:created>
  <dcterms:modified xsi:type="dcterms:W3CDTF">2019-09-25T16:09:57Z</dcterms:modified>
</cp:coreProperties>
</file>