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7D52C-7225-8B4E-3097-74C3D3873F9D}" v="2" dt="2020-05-01T19:47:37.215"/>
    <p1510:client id="{62B02B95-CA72-A43E-A038-42D69A60F178}" v="9" dt="2020-05-01T19:48:40.219"/>
    <p1510:client id="{827FE89F-5215-5975-E5D5-D5812C89D152}" v="4" dt="2020-05-01T19:45:34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Macedo" userId="S::macedok@luhsd.net::324f5e4b-447b-4bec-bc2b-8cb154991eff" providerId="AD" clId="Web-{4087D52C-7225-8B4E-3097-74C3D3873F9D}"/>
    <pc:docChg chg="modSld">
      <pc:chgData name="Katherine Macedo" userId="S::macedok@luhsd.net::324f5e4b-447b-4bec-bc2b-8cb154991eff" providerId="AD" clId="Web-{4087D52C-7225-8B4E-3097-74C3D3873F9D}" dt="2020-05-01T19:47:37.200" v="1" actId="20577"/>
      <pc:docMkLst>
        <pc:docMk/>
      </pc:docMkLst>
      <pc:sldChg chg="modSp">
        <pc:chgData name="Katherine Macedo" userId="S::macedok@luhsd.net::324f5e4b-447b-4bec-bc2b-8cb154991eff" providerId="AD" clId="Web-{4087D52C-7225-8B4E-3097-74C3D3873F9D}" dt="2020-05-01T19:47:37.200" v="0" actId="20577"/>
        <pc:sldMkLst>
          <pc:docMk/>
          <pc:sldMk cId="3381715540" sldId="256"/>
        </pc:sldMkLst>
        <pc:spChg chg="mod">
          <ac:chgData name="Katherine Macedo" userId="S::macedok@luhsd.net::324f5e4b-447b-4bec-bc2b-8cb154991eff" providerId="AD" clId="Web-{4087D52C-7225-8B4E-3097-74C3D3873F9D}" dt="2020-05-01T19:47:37.200" v="0" actId="20577"/>
          <ac:spMkLst>
            <pc:docMk/>
            <pc:sldMk cId="3381715540" sldId="256"/>
            <ac:spMk id="3" creationId="{00000000-0000-0000-0000-000000000000}"/>
          </ac:spMkLst>
        </pc:spChg>
      </pc:sldChg>
    </pc:docChg>
  </pc:docChgLst>
  <pc:docChgLst>
    <pc:chgData name="Katherine Macedo" userId="S::macedok@luhsd.net::324f5e4b-447b-4bec-bc2b-8cb154991eff" providerId="AD" clId="Web-{62B02B95-CA72-A43E-A038-42D69A60F178}"/>
    <pc:docChg chg="delSld">
      <pc:chgData name="Katherine Macedo" userId="S::macedok@luhsd.net::324f5e4b-447b-4bec-bc2b-8cb154991eff" providerId="AD" clId="Web-{62B02B95-CA72-A43E-A038-42D69A60F178}" dt="2020-05-01T19:48:40.219" v="8"/>
      <pc:docMkLst>
        <pc:docMk/>
      </pc:docMkLst>
      <pc:sldChg chg="del">
        <pc:chgData name="Katherine Macedo" userId="S::macedok@luhsd.net::324f5e4b-447b-4bec-bc2b-8cb154991eff" providerId="AD" clId="Web-{62B02B95-CA72-A43E-A038-42D69A60F178}" dt="2020-05-01T19:48:35.032" v="0"/>
        <pc:sldMkLst>
          <pc:docMk/>
          <pc:sldMk cId="2253828000" sldId="269"/>
        </pc:sldMkLst>
      </pc:sldChg>
      <pc:sldChg chg="del">
        <pc:chgData name="Katherine Macedo" userId="S::macedok@luhsd.net::324f5e4b-447b-4bec-bc2b-8cb154991eff" providerId="AD" clId="Web-{62B02B95-CA72-A43E-A038-42D69A60F178}" dt="2020-05-01T19:48:36.235" v="1"/>
        <pc:sldMkLst>
          <pc:docMk/>
          <pc:sldMk cId="3255116810" sldId="270"/>
        </pc:sldMkLst>
      </pc:sldChg>
      <pc:sldChg chg="del">
        <pc:chgData name="Katherine Macedo" userId="S::macedok@luhsd.net::324f5e4b-447b-4bec-bc2b-8cb154991eff" providerId="AD" clId="Web-{62B02B95-CA72-A43E-A038-42D69A60F178}" dt="2020-05-01T19:48:36.891" v="2"/>
        <pc:sldMkLst>
          <pc:docMk/>
          <pc:sldMk cId="3212893353" sldId="271"/>
        </pc:sldMkLst>
      </pc:sldChg>
      <pc:sldChg chg="del">
        <pc:chgData name="Katherine Macedo" userId="S::macedok@luhsd.net::324f5e4b-447b-4bec-bc2b-8cb154991eff" providerId="AD" clId="Web-{62B02B95-CA72-A43E-A038-42D69A60F178}" dt="2020-05-01T19:48:37.922" v="3"/>
        <pc:sldMkLst>
          <pc:docMk/>
          <pc:sldMk cId="3686796450" sldId="272"/>
        </pc:sldMkLst>
      </pc:sldChg>
      <pc:sldChg chg="del">
        <pc:chgData name="Katherine Macedo" userId="S::macedok@luhsd.net::324f5e4b-447b-4bec-bc2b-8cb154991eff" providerId="AD" clId="Web-{62B02B95-CA72-A43E-A038-42D69A60F178}" dt="2020-05-01T19:48:37.938" v="4"/>
        <pc:sldMkLst>
          <pc:docMk/>
          <pc:sldMk cId="4025980036" sldId="273"/>
        </pc:sldMkLst>
      </pc:sldChg>
      <pc:sldChg chg="del">
        <pc:chgData name="Katherine Macedo" userId="S::macedok@luhsd.net::324f5e4b-447b-4bec-bc2b-8cb154991eff" providerId="AD" clId="Web-{62B02B95-CA72-A43E-A038-42D69A60F178}" dt="2020-05-01T19:48:38.297" v="5"/>
        <pc:sldMkLst>
          <pc:docMk/>
          <pc:sldMk cId="2224477362" sldId="274"/>
        </pc:sldMkLst>
      </pc:sldChg>
      <pc:sldChg chg="del">
        <pc:chgData name="Katherine Macedo" userId="S::macedok@luhsd.net::324f5e4b-447b-4bec-bc2b-8cb154991eff" providerId="AD" clId="Web-{62B02B95-CA72-A43E-A038-42D69A60F178}" dt="2020-05-01T19:48:38.610" v="6"/>
        <pc:sldMkLst>
          <pc:docMk/>
          <pc:sldMk cId="1996386936" sldId="275"/>
        </pc:sldMkLst>
      </pc:sldChg>
      <pc:sldChg chg="del">
        <pc:chgData name="Katherine Macedo" userId="S::macedok@luhsd.net::324f5e4b-447b-4bec-bc2b-8cb154991eff" providerId="AD" clId="Web-{62B02B95-CA72-A43E-A038-42D69A60F178}" dt="2020-05-01T19:48:39.454" v="7"/>
        <pc:sldMkLst>
          <pc:docMk/>
          <pc:sldMk cId="1498705197" sldId="276"/>
        </pc:sldMkLst>
      </pc:sldChg>
      <pc:sldChg chg="del">
        <pc:chgData name="Katherine Macedo" userId="S::macedok@luhsd.net::324f5e4b-447b-4bec-bc2b-8cb154991eff" providerId="AD" clId="Web-{62B02B95-CA72-A43E-A038-42D69A60F178}" dt="2020-05-01T19:48:40.219" v="8"/>
        <pc:sldMkLst>
          <pc:docMk/>
          <pc:sldMk cId="398688538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5DC2-1ACF-4D57-9188-F6F657CA9AE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0C93-6DBE-417B-94EC-BF96AF81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>
                <a:solidFill>
                  <a:srgbClr val="0000FF"/>
                </a:solidFill>
                <a:latin typeface="Tahoma" panose="020B0604030504040204" pitchFamily="34" charset="0"/>
              </a:rPr>
              <a:t>To play the movies and simulations included, view the presentation in Slide Show Mode.</a:t>
            </a:r>
          </a:p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4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99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0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7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60BE-A5E7-4F01-B42E-821789B14B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EE85-EC5C-40A3-9636-3628A278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29" y="142877"/>
            <a:ext cx="8960164" cy="67151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8476" y="5636169"/>
            <a:ext cx="7401910" cy="11114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71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Just How Big is a Mole?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143000"/>
            <a:ext cx="41084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6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2967" y="1295400"/>
            <a:ext cx="11240812" cy="5257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	</a:t>
            </a:r>
            <a:r>
              <a:rPr lang="en-US" altLang="en-US" sz="3500" b="1">
                <a:latin typeface="Arial" panose="020B0604020202020204" pitchFamily="34" charset="0"/>
              </a:rPr>
              <a:t>Suppose we invented a new collection unit called a </a:t>
            </a:r>
            <a:r>
              <a:rPr lang="en-US" altLang="en-US" sz="3500" b="1" err="1">
                <a:latin typeface="Arial" panose="020B0604020202020204" pitchFamily="34" charset="0"/>
              </a:rPr>
              <a:t>rapp</a:t>
            </a:r>
            <a:r>
              <a:rPr lang="en-US" altLang="en-US" sz="3500" b="1">
                <a:latin typeface="Arial" panose="020B0604020202020204" pitchFamily="34" charset="0"/>
              </a:rPr>
              <a:t>.  One </a:t>
            </a:r>
            <a:r>
              <a:rPr lang="en-US" altLang="en-US" sz="3500" b="1" err="1">
                <a:latin typeface="Arial" panose="020B0604020202020204" pitchFamily="34" charset="0"/>
              </a:rPr>
              <a:t>rapp</a:t>
            </a:r>
            <a:r>
              <a:rPr lang="en-US" altLang="en-US" sz="3500" b="1">
                <a:latin typeface="Arial" panose="020B0604020202020204" pitchFamily="34" charset="0"/>
              </a:rPr>
              <a:t> contains 8 objects.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3500" b="1">
                <a:latin typeface="Arial" panose="020B0604020202020204" pitchFamily="34" charset="0"/>
              </a:rPr>
              <a:t>   1. How many paper clips in 1 </a:t>
            </a:r>
            <a:r>
              <a:rPr lang="en-US" altLang="en-US" sz="3500" b="1" err="1">
                <a:latin typeface="Arial" panose="020B0604020202020204" pitchFamily="34" charset="0"/>
              </a:rPr>
              <a:t>rapp</a:t>
            </a:r>
            <a:r>
              <a:rPr lang="en-US" altLang="en-US" sz="3500" b="1">
                <a:latin typeface="Arial" panose="020B0604020202020204" pitchFamily="34" charset="0"/>
              </a:rPr>
              <a:t>?</a:t>
            </a:r>
          </a:p>
          <a:p>
            <a:pPr>
              <a:buFontTx/>
              <a:buNone/>
            </a:pPr>
            <a:r>
              <a:rPr lang="en-US" altLang="en-US" sz="3500" b="1">
                <a:solidFill>
                  <a:srgbClr val="FF9966"/>
                </a:solidFill>
                <a:latin typeface="Arial" panose="020B0604020202020204" pitchFamily="34" charset="0"/>
              </a:rPr>
              <a:t>	</a:t>
            </a:r>
            <a:r>
              <a:rPr lang="en-US" altLang="en-US" sz="3500" b="1">
                <a:solidFill>
                  <a:srgbClr val="063DE8"/>
                </a:solidFill>
                <a:latin typeface="Arial" panose="020B0604020202020204" pitchFamily="34" charset="0"/>
              </a:rPr>
              <a:t>	a)  1			b)  4			c)  8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3500" b="1">
                <a:solidFill>
                  <a:srgbClr val="FF9966"/>
                </a:solidFill>
                <a:latin typeface="Arial" panose="020B0604020202020204" pitchFamily="34" charset="0"/>
              </a:rPr>
              <a:t>	</a:t>
            </a:r>
            <a:r>
              <a:rPr lang="en-US" altLang="en-US" sz="3500" b="1">
                <a:latin typeface="Arial" panose="020B0604020202020204" pitchFamily="34" charset="0"/>
              </a:rPr>
              <a:t>2. How many oranges in  2.0 </a:t>
            </a:r>
            <a:r>
              <a:rPr lang="en-US" altLang="en-US" sz="3500" b="1" err="1">
                <a:latin typeface="Arial" panose="020B0604020202020204" pitchFamily="34" charset="0"/>
              </a:rPr>
              <a:t>rapp</a:t>
            </a:r>
            <a:r>
              <a:rPr lang="en-US" altLang="en-US" sz="3500" b="1">
                <a:latin typeface="Arial" panose="020B0604020202020204" pitchFamily="34" charset="0"/>
              </a:rPr>
              <a:t>?</a:t>
            </a:r>
            <a:endParaRPr lang="en-US" altLang="en-US" sz="3500" b="1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3500" b="1">
                <a:solidFill>
                  <a:srgbClr val="063DE8"/>
                </a:solidFill>
                <a:latin typeface="Arial" panose="020B0604020202020204" pitchFamily="34" charset="0"/>
              </a:rPr>
              <a:t>  		a)  4			b)  8			c)  16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3500" b="1">
                <a:latin typeface="Arial" panose="020B0604020202020204" pitchFamily="34" charset="0"/>
              </a:rPr>
              <a:t>   3. How many </a:t>
            </a:r>
            <a:r>
              <a:rPr lang="en-US" altLang="en-US" sz="3500" b="1" err="1">
                <a:latin typeface="Arial" panose="020B0604020202020204" pitchFamily="34" charset="0"/>
              </a:rPr>
              <a:t>rapps</a:t>
            </a:r>
            <a:r>
              <a:rPr lang="en-US" altLang="en-US" sz="3500" b="1">
                <a:latin typeface="Arial" panose="020B0604020202020204" pitchFamily="34" charset="0"/>
              </a:rPr>
              <a:t> contain 40 gummy bears?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3500" b="1">
                <a:solidFill>
                  <a:schemeClr val="accent1"/>
                </a:solidFill>
                <a:latin typeface="Arial" panose="020B0604020202020204" pitchFamily="34" charset="0"/>
              </a:rPr>
              <a:t>		</a:t>
            </a:r>
            <a:r>
              <a:rPr lang="en-US" altLang="en-US" sz="3500" b="1">
                <a:solidFill>
                  <a:srgbClr val="063DE8"/>
                </a:solidFill>
                <a:latin typeface="Arial" panose="020B0604020202020204" pitchFamily="34" charset="0"/>
              </a:rPr>
              <a:t>a)  5			b)  10		c)  20 </a:t>
            </a:r>
          </a:p>
          <a:p>
            <a:pPr>
              <a:buFontTx/>
              <a:buNone/>
            </a:pPr>
            <a:endParaRPr lang="en-US" altLang="en-US" b="1">
              <a:solidFill>
                <a:srgbClr val="063DE8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Learning Check</a:t>
            </a:r>
          </a:p>
        </p:txBody>
      </p:sp>
    </p:spTree>
    <p:extLst>
      <p:ext uri="{BB962C8B-B14F-4D97-AF65-F5344CB8AC3E}">
        <p14:creationId xmlns:p14="http://schemas.microsoft.com/office/powerpoint/2010/main" val="10146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Mole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323" y="1219200"/>
            <a:ext cx="11020097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900">
                <a:latin typeface="Arial" panose="020B0604020202020204" pitchFamily="34" charset="0"/>
              </a:rPr>
              <a:t>1 dozen cookies = 12 cookies</a:t>
            </a:r>
          </a:p>
          <a:p>
            <a:pPr>
              <a:lnSpc>
                <a:spcPct val="80000"/>
              </a:lnSpc>
            </a:pPr>
            <a:r>
              <a:rPr lang="en-US" altLang="en-US" sz="3900">
                <a:latin typeface="Arial" panose="020B0604020202020204" pitchFamily="34" charset="0"/>
              </a:rPr>
              <a:t>1 mole of cookies = 6.02 X 10</a:t>
            </a:r>
            <a:r>
              <a:rPr lang="en-US" altLang="en-US" sz="3900" baseline="30000">
                <a:latin typeface="Arial" panose="020B0604020202020204" pitchFamily="34" charset="0"/>
              </a:rPr>
              <a:t>23 </a:t>
            </a:r>
            <a:r>
              <a:rPr lang="en-US" altLang="en-US" sz="3900">
                <a:latin typeface="Arial" panose="020B0604020202020204" pitchFamily="34" charset="0"/>
              </a:rPr>
              <a:t>cookies</a:t>
            </a:r>
            <a:br>
              <a:rPr lang="en-US" altLang="en-US" sz="3900">
                <a:latin typeface="Arial" panose="020B0604020202020204" pitchFamily="34" charset="0"/>
              </a:rPr>
            </a:br>
            <a:endParaRPr lang="en-US" altLang="en-US" sz="3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900">
                <a:latin typeface="Arial" panose="020B0604020202020204" pitchFamily="34" charset="0"/>
              </a:rPr>
              <a:t>1 dozen cars = 12 cars</a:t>
            </a:r>
          </a:p>
          <a:p>
            <a:pPr>
              <a:lnSpc>
                <a:spcPct val="80000"/>
              </a:lnSpc>
            </a:pPr>
            <a:r>
              <a:rPr lang="en-US" altLang="en-US" sz="3900">
                <a:latin typeface="Arial" panose="020B0604020202020204" pitchFamily="34" charset="0"/>
              </a:rPr>
              <a:t>1 mole of cars = 6.02 X 10</a:t>
            </a:r>
            <a:r>
              <a:rPr lang="en-US" altLang="en-US" sz="3900" baseline="30000">
                <a:latin typeface="Arial" panose="020B0604020202020204" pitchFamily="34" charset="0"/>
              </a:rPr>
              <a:t>23 </a:t>
            </a:r>
            <a:r>
              <a:rPr lang="en-US" altLang="en-US" sz="3900">
                <a:latin typeface="Arial" panose="020B0604020202020204" pitchFamily="34" charset="0"/>
              </a:rPr>
              <a:t>cars</a:t>
            </a:r>
            <a:br>
              <a:rPr lang="en-US" altLang="en-US" sz="3900">
                <a:latin typeface="Arial" panose="020B0604020202020204" pitchFamily="34" charset="0"/>
              </a:rPr>
            </a:br>
            <a:endParaRPr lang="en-US" altLang="en-US" sz="3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900">
                <a:latin typeface="Arial" panose="020B0604020202020204" pitchFamily="34" charset="0"/>
              </a:rPr>
              <a:t>1 dozen Al atoms = 12 Al atoms</a:t>
            </a:r>
          </a:p>
          <a:p>
            <a:pPr>
              <a:lnSpc>
                <a:spcPct val="80000"/>
              </a:lnSpc>
            </a:pPr>
            <a:r>
              <a:rPr lang="en-US" altLang="en-US" sz="3900">
                <a:latin typeface="Arial" panose="020B0604020202020204" pitchFamily="34" charset="0"/>
              </a:rPr>
              <a:t>1 mole of Al atoms = 6.02 X 10</a:t>
            </a:r>
            <a:r>
              <a:rPr lang="en-US" altLang="en-US" sz="3900" baseline="30000">
                <a:latin typeface="Arial" panose="020B0604020202020204" pitchFamily="34" charset="0"/>
              </a:rPr>
              <a:t>23 </a:t>
            </a:r>
            <a:r>
              <a:rPr lang="en-US" altLang="en-US" sz="3900">
                <a:latin typeface="Arial" panose="020B0604020202020204" pitchFamily="34" charset="0"/>
              </a:rPr>
              <a:t>atoms</a:t>
            </a:r>
            <a:br>
              <a:rPr lang="en-US" altLang="en-US" sz="3500" b="1">
                <a:latin typeface="Arial" panose="020B0604020202020204" pitchFamily="34" charset="0"/>
              </a:rPr>
            </a:br>
            <a:endParaRPr lang="en-US" altLang="en-US" sz="3500" b="1" baseline="30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500" b="1">
                <a:latin typeface="Arial" panose="020B0604020202020204" pitchFamily="34" charset="0"/>
              </a:rPr>
              <a:t>Note that the NUMBER is always the same, but the MASS is very different!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5200" b="1">
                <a:latin typeface="Arial" panose="020B0604020202020204" pitchFamily="34" charset="0"/>
              </a:rPr>
              <a:t>Mole is abbreviated </a:t>
            </a:r>
            <a:r>
              <a:rPr lang="en-US" altLang="en-US" sz="5200" b="1" err="1">
                <a:latin typeface="Arial" panose="020B0604020202020204" pitchFamily="34" charset="0"/>
              </a:rPr>
              <a:t>mol</a:t>
            </a:r>
            <a:endParaRPr lang="en-US" altLang="en-US" sz="43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baseline="30000"/>
          </a:p>
        </p:txBody>
      </p:sp>
    </p:spTree>
    <p:extLst>
      <p:ext uri="{BB962C8B-B14F-4D97-AF65-F5344CB8AC3E}">
        <p14:creationId xmlns:p14="http://schemas.microsoft.com/office/powerpoint/2010/main" val="12960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86200" y="1295400"/>
            <a:ext cx="8079828" cy="5334000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endParaRPr lang="en-US" altLang="en-US" sz="3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	=  </a:t>
            </a: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6.02 x 10</a:t>
            </a:r>
            <a:r>
              <a:rPr lang="en-US" altLang="en-US" sz="4000" b="1" baseline="30000">
                <a:solidFill>
                  <a:schemeClr val="tx2"/>
                </a:solidFill>
                <a:latin typeface="Arial" panose="020B0604020202020204" pitchFamily="34" charset="0"/>
              </a:rPr>
              <a:t>23</a:t>
            </a:r>
            <a:r>
              <a:rPr lang="en-US" altLang="en-US" sz="4000" b="1">
                <a:latin typeface="Arial" panose="020B0604020202020204" pitchFamily="34" charset="0"/>
              </a:rPr>
              <a:t> C atoms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	=</a:t>
            </a: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  6.02 x 10</a:t>
            </a:r>
            <a:r>
              <a:rPr lang="en-US" altLang="en-US" sz="4000" b="1" baseline="30000">
                <a:solidFill>
                  <a:schemeClr val="tx2"/>
                </a:solidFill>
                <a:latin typeface="Arial" panose="020B0604020202020204" pitchFamily="34" charset="0"/>
              </a:rPr>
              <a:t>23</a:t>
            </a: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>
                <a:latin typeface="Arial" panose="020B0604020202020204" pitchFamily="34" charset="0"/>
              </a:rPr>
              <a:t>H</a:t>
            </a:r>
            <a:r>
              <a:rPr lang="en-US" altLang="en-US" sz="4000" b="1" baseline="-25000">
                <a:latin typeface="Arial" panose="020B0604020202020204" pitchFamily="34" charset="0"/>
              </a:rPr>
              <a:t>2</a:t>
            </a:r>
            <a:r>
              <a:rPr lang="en-US" altLang="en-US" sz="4000" b="1">
                <a:latin typeface="Arial" panose="020B0604020202020204" pitchFamily="34" charset="0"/>
              </a:rPr>
              <a:t>O molecules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	=  </a:t>
            </a: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6.02 x 10</a:t>
            </a:r>
            <a:r>
              <a:rPr lang="en-US" altLang="en-US" sz="4000" b="1" baseline="30000">
                <a:solidFill>
                  <a:schemeClr val="tx2"/>
                </a:solidFill>
                <a:latin typeface="Arial" panose="020B0604020202020204" pitchFamily="34" charset="0"/>
              </a:rPr>
              <a:t>23</a:t>
            </a: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err="1">
                <a:latin typeface="Arial" panose="020B0604020202020204" pitchFamily="34" charset="0"/>
              </a:rPr>
              <a:t>NaCl</a:t>
            </a:r>
            <a:r>
              <a:rPr lang="en-US" altLang="en-US" sz="4000" b="1">
                <a:latin typeface="Arial" panose="020B0604020202020204" pitchFamily="34" charset="0"/>
              </a:rPr>
              <a:t> “molecules”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882869" y="0"/>
            <a:ext cx="9995338" cy="1905000"/>
          </a:xfrm>
        </p:spPr>
        <p:txBody>
          <a:bodyPr/>
          <a:lstStyle/>
          <a:p>
            <a:pPr>
              <a:defRPr/>
            </a:pPr>
            <a:r>
              <a:rPr lang="en-US" sz="54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Mole of Particles</a:t>
            </a:r>
            <a:br>
              <a:rPr lang="en-US" sz="40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000" b="1">
                <a:solidFill>
                  <a:srgbClr val="063DE8"/>
                </a:solidFill>
                <a:latin typeface="Arial" charset="0"/>
              </a:rPr>
              <a:t> </a:t>
            </a:r>
            <a:r>
              <a:rPr lang="en-US" sz="4000" b="1">
                <a:solidFill>
                  <a:srgbClr val="990B2D"/>
                </a:solidFill>
                <a:latin typeface="Arial" charset="0"/>
              </a:rPr>
              <a:t>Contains 6.02 x 10</a:t>
            </a:r>
            <a:r>
              <a:rPr lang="en-US" sz="4000" b="1" baseline="30000">
                <a:solidFill>
                  <a:srgbClr val="990B2D"/>
                </a:solidFill>
                <a:latin typeface="Arial" charset="0"/>
              </a:rPr>
              <a:t>23 </a:t>
            </a:r>
            <a:r>
              <a:rPr lang="en-US" sz="4000" b="1">
                <a:solidFill>
                  <a:srgbClr val="990B2D"/>
                </a:solidFill>
                <a:latin typeface="Arial" charset="0"/>
              </a:rPr>
              <a:t>particles</a:t>
            </a:r>
            <a:r>
              <a:rPr lang="en-US" sz="4300" b="1">
                <a:latin typeface="Arial" charset="0"/>
              </a:rPr>
              <a:t>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756745" y="1886604"/>
            <a:ext cx="34358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prstClr val="black"/>
                </a:solidFill>
                <a:latin typeface="Arial" panose="020B0604020202020204" pitchFamily="34" charset="0"/>
              </a:rPr>
              <a:t>     1 mole C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80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prstClr val="black"/>
                </a:solidFill>
                <a:latin typeface="Arial" panose="020B0604020202020204" pitchFamily="34" charset="0"/>
              </a:rPr>
              <a:t> 1 mole H</a:t>
            </a:r>
            <a:r>
              <a:rPr lang="en-US" altLang="en-US" sz="4400" b="1" baseline="-2500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altLang="en-US" sz="4400" b="1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80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prstClr val="black"/>
                </a:solidFill>
                <a:latin typeface="Arial" panose="020B0604020202020204" pitchFamily="34" charset="0"/>
              </a:rPr>
              <a:t>1 mole </a:t>
            </a:r>
            <a:r>
              <a:rPr lang="en-US" altLang="en-US" sz="4400" b="1" err="1">
                <a:solidFill>
                  <a:prstClr val="black"/>
                </a:solidFill>
                <a:latin typeface="Arial" panose="020B0604020202020204" pitchFamily="34" charset="0"/>
              </a:rPr>
              <a:t>NaCl</a:t>
            </a:r>
            <a:endParaRPr lang="en-US" altLang="en-US" sz="36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  <p:bldP spid="563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57"/>
          <a:stretch/>
        </p:blipFill>
        <p:spPr>
          <a:xfrm>
            <a:off x="1027869" y="182880"/>
            <a:ext cx="10399898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67" y="0"/>
            <a:ext cx="9028794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6" y="349360"/>
            <a:ext cx="11758448" cy="1325563"/>
          </a:xfrm>
        </p:spPr>
        <p:txBody>
          <a:bodyPr>
            <a:normAutofit/>
          </a:bodyPr>
          <a:lstStyle/>
          <a:p>
            <a:r>
              <a:rPr lang="en-US" sz="3800"/>
              <a:t>Practice: Identify as ionic (I) or molecular (M) and calculate the molar mass!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9202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Sulfur Trioxide					Hydrogen Phosphate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			Carbon Tetrachloride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Iron (II) Sulfate					Zinc (I) chloride</a:t>
            </a:r>
          </a:p>
        </p:txBody>
      </p:sp>
    </p:spTree>
    <p:extLst>
      <p:ext uri="{BB962C8B-B14F-4D97-AF65-F5344CB8AC3E}">
        <p14:creationId xmlns:p14="http://schemas.microsoft.com/office/powerpoint/2010/main" val="363350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" y="128644"/>
            <a:ext cx="11758448" cy="691164"/>
          </a:xfrm>
        </p:spPr>
        <p:txBody>
          <a:bodyPr>
            <a:normAutofit/>
          </a:bodyPr>
          <a:lstStyle/>
          <a:p>
            <a:r>
              <a:rPr lang="en-US" sz="3000"/>
              <a:t>Practice: Identify as ionic (I) or molecular (M) and calculate the molar mass!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819807"/>
            <a:ext cx="11420804" cy="59120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/>
              <a:t>Sulfur Trioxide </a:t>
            </a:r>
            <a:r>
              <a:rPr lang="en-US" sz="3600" b="1">
                <a:solidFill>
                  <a:srgbClr val="FF0000"/>
                </a:solidFill>
              </a:rPr>
              <a:t>(M) SO</a:t>
            </a:r>
            <a:r>
              <a:rPr lang="en-US" sz="3600" b="1" baseline="-25000">
                <a:solidFill>
                  <a:srgbClr val="FF0000"/>
                </a:solidFill>
              </a:rPr>
              <a:t>3</a:t>
            </a:r>
            <a:r>
              <a:rPr lang="en-US" sz="3600"/>
              <a:t>		Hydrogen Phosphate </a:t>
            </a:r>
            <a:r>
              <a:rPr lang="en-US" sz="3600" b="1">
                <a:solidFill>
                  <a:srgbClr val="FF0000"/>
                </a:solidFill>
              </a:rPr>
              <a:t>(I) H</a:t>
            </a:r>
            <a:r>
              <a:rPr lang="en-US" sz="3600" b="1" baseline="-25000">
                <a:solidFill>
                  <a:srgbClr val="FF0000"/>
                </a:solidFill>
              </a:rPr>
              <a:t>3</a:t>
            </a:r>
            <a:r>
              <a:rPr lang="en-US" sz="3600" b="1">
                <a:solidFill>
                  <a:srgbClr val="FF0000"/>
                </a:solidFill>
              </a:rPr>
              <a:t>PO</a:t>
            </a:r>
            <a:r>
              <a:rPr lang="en-US" sz="3600" b="1" baseline="-2500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</a:rPr>
              <a:t>S = 32.065					3H = 3(1.0079)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</a:rPr>
              <a:t>3(O) = 3(16)				P = 30.974</a:t>
            </a:r>
          </a:p>
          <a:p>
            <a:pPr marL="0" indent="0">
              <a:buNone/>
            </a:pPr>
            <a:r>
              <a:rPr lang="en-US" sz="3600"/>
              <a:t>            </a:t>
            </a:r>
            <a:r>
              <a:rPr lang="en-US" sz="3600" b="1" u="sng">
                <a:solidFill>
                  <a:srgbClr val="FF0000"/>
                </a:solidFill>
              </a:rPr>
              <a:t>80.065 g/</a:t>
            </a:r>
            <a:r>
              <a:rPr lang="en-US" sz="3600" b="1" u="sng" err="1">
                <a:solidFill>
                  <a:srgbClr val="FF0000"/>
                </a:solidFill>
              </a:rPr>
              <a:t>mol</a:t>
            </a:r>
            <a:r>
              <a:rPr lang="en-US" sz="3600" b="1">
                <a:solidFill>
                  <a:srgbClr val="FF0000"/>
                </a:solidFill>
              </a:rPr>
              <a:t>			</a:t>
            </a:r>
            <a:r>
              <a:rPr lang="en-US" sz="3600">
                <a:solidFill>
                  <a:srgbClr val="FF0000"/>
                </a:solidFill>
              </a:rPr>
              <a:t>4(O) = 4(16)  +   =  </a:t>
            </a:r>
            <a:r>
              <a:rPr lang="en-US" sz="3600" b="1" u="sng">
                <a:solidFill>
                  <a:srgbClr val="FF0000"/>
                </a:solidFill>
              </a:rPr>
              <a:t>97.998 g/</a:t>
            </a:r>
            <a:r>
              <a:rPr lang="en-US" sz="3600" b="1" u="sng" err="1">
                <a:solidFill>
                  <a:srgbClr val="FF0000"/>
                </a:solidFill>
              </a:rPr>
              <a:t>mol</a:t>
            </a:r>
            <a:endParaRPr lang="en-US" sz="3600" b="1" u="sng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u="sng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/>
              <a:t>			Carbon Tetrachloride  </a:t>
            </a:r>
            <a:r>
              <a:rPr lang="en-US" sz="3600" b="1">
                <a:solidFill>
                  <a:srgbClr val="FF0000"/>
                </a:solidFill>
              </a:rPr>
              <a:t>(M)  CCl</a:t>
            </a:r>
            <a:r>
              <a:rPr lang="en-US" sz="3600" b="1" baseline="-2500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r>
              <a:rPr lang="en-US" sz="3600"/>
              <a:t>			</a:t>
            </a:r>
            <a:r>
              <a:rPr lang="en-US" sz="3600">
                <a:solidFill>
                  <a:srgbClr val="FF0000"/>
                </a:solidFill>
              </a:rPr>
              <a:t>C = 12.011  +  4(Cl) = 4(35.453)</a:t>
            </a:r>
            <a:endParaRPr lang="en-US" sz="3600"/>
          </a:p>
          <a:p>
            <a:pPr marL="0" indent="0">
              <a:buNone/>
            </a:pPr>
            <a:r>
              <a:rPr lang="en-US" sz="3600"/>
              <a:t>				</a:t>
            </a:r>
            <a:r>
              <a:rPr lang="en-US" sz="3600">
                <a:solidFill>
                  <a:srgbClr val="FF0000"/>
                </a:solidFill>
              </a:rPr>
              <a:t>	   = </a:t>
            </a:r>
            <a:r>
              <a:rPr lang="en-US" sz="3600" b="1" u="sng">
                <a:solidFill>
                  <a:srgbClr val="FF0000"/>
                </a:solidFill>
              </a:rPr>
              <a:t>153.82 g/</a:t>
            </a:r>
            <a:r>
              <a:rPr lang="en-US" sz="3600" b="1" u="sng" err="1">
                <a:solidFill>
                  <a:srgbClr val="FF0000"/>
                </a:solidFill>
              </a:rPr>
              <a:t>mol</a:t>
            </a:r>
            <a:endParaRPr lang="en-US" sz="3600" b="1" u="sng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b="1" u="sng"/>
          </a:p>
          <a:p>
            <a:pPr marL="0" indent="0">
              <a:buNone/>
            </a:pPr>
            <a:r>
              <a:rPr lang="en-US" sz="3600"/>
              <a:t>Iron (II) Sulfate </a:t>
            </a:r>
            <a:r>
              <a:rPr lang="en-US" sz="3600" b="1">
                <a:solidFill>
                  <a:srgbClr val="FF0000"/>
                </a:solidFill>
              </a:rPr>
              <a:t>(I) FeSO</a:t>
            </a:r>
            <a:r>
              <a:rPr lang="en-US" sz="3600" b="1" baseline="-25000">
                <a:solidFill>
                  <a:srgbClr val="FF0000"/>
                </a:solidFill>
              </a:rPr>
              <a:t>4</a:t>
            </a:r>
            <a:r>
              <a:rPr lang="en-US" sz="3600"/>
              <a:t>			Zinc (I) chloride </a:t>
            </a:r>
            <a:r>
              <a:rPr lang="en-US" sz="3600" b="1">
                <a:solidFill>
                  <a:srgbClr val="FF0000"/>
                </a:solidFill>
              </a:rPr>
              <a:t>(I) </a:t>
            </a:r>
            <a:r>
              <a:rPr lang="en-US" sz="3600" b="1" err="1">
                <a:solidFill>
                  <a:srgbClr val="FF0000"/>
                </a:solidFill>
              </a:rPr>
              <a:t>ZnCl</a:t>
            </a:r>
            <a:endParaRPr lang="en-US" sz="36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</a:rPr>
              <a:t>Fe = 55.845					Zn = 65.39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</a:rPr>
              <a:t>S = 32.065						Cl = 35.453</a:t>
            </a:r>
          </a:p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</a:rPr>
              <a:t>4(O) = 4(16) = </a:t>
            </a:r>
            <a:r>
              <a:rPr lang="en-US" sz="3600" b="1" u="sng">
                <a:solidFill>
                  <a:srgbClr val="FF0000"/>
                </a:solidFill>
              </a:rPr>
              <a:t>151.91 g/</a:t>
            </a:r>
            <a:r>
              <a:rPr lang="en-US" sz="3600" b="1" u="sng" err="1">
                <a:solidFill>
                  <a:srgbClr val="FF0000"/>
                </a:solidFill>
              </a:rPr>
              <a:t>mol</a:t>
            </a:r>
            <a:r>
              <a:rPr lang="en-US" sz="3600" b="1">
                <a:solidFill>
                  <a:srgbClr val="FF0000"/>
                </a:solidFill>
              </a:rPr>
              <a:t>				= </a:t>
            </a:r>
            <a:r>
              <a:rPr lang="en-US" sz="3600" b="1" u="sng">
                <a:solidFill>
                  <a:srgbClr val="FF0000"/>
                </a:solidFill>
              </a:rPr>
              <a:t>100.8 g/</a:t>
            </a:r>
            <a:r>
              <a:rPr lang="en-US" sz="3600" b="1" u="sng" err="1">
                <a:solidFill>
                  <a:srgbClr val="FF0000"/>
                </a:solidFill>
              </a:rPr>
              <a:t>mol</a:t>
            </a:r>
            <a:endParaRPr lang="en-US" sz="3600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187" y="2124075"/>
            <a:ext cx="982191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138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Mole</a:t>
            </a:r>
            <a:br>
              <a:rPr lang="en-US" altLang="en-US" sz="72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altLang="en-US" sz="4800" b="1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5" name="Picture 10" descr="moled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7016" y="1022131"/>
            <a:ext cx="288607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81175" y="3260725"/>
            <a:ext cx="5715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6.02 X 10</a:t>
            </a:r>
            <a:r>
              <a:rPr lang="en-US" sz="9600" b="1" baseline="3000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1806129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Mole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7" y="1371600"/>
            <a:ext cx="10129072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>
                <a:latin typeface="Arial" charset="0"/>
              </a:rPr>
              <a:t>A counting unit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>
                <a:latin typeface="Arial" charset="0"/>
              </a:rPr>
              <a:t>Similar to a dozen, except instead of 12, it’s 602 billion trillion 602,000,000,000,000,000,000,000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>
                <a:latin typeface="Arial" charset="0"/>
              </a:rPr>
              <a:t>6.02 X 10</a:t>
            </a:r>
            <a:r>
              <a:rPr lang="en-US" sz="3600" b="1" baseline="30000">
                <a:latin typeface="Arial" charset="0"/>
              </a:rPr>
              <a:t>23 </a:t>
            </a:r>
            <a:r>
              <a:rPr lang="en-US" sz="3600" b="1">
                <a:latin typeface="Arial" charset="0"/>
              </a:rPr>
              <a:t>(in scientific notation)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>
                <a:latin typeface="Arial" charset="0"/>
              </a:rPr>
              <a:t>This number is named in honor of </a:t>
            </a:r>
            <a:r>
              <a:rPr lang="en-US" sz="3600" b="1" err="1">
                <a:solidFill>
                  <a:srgbClr val="FF92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Amedeo</a:t>
            </a:r>
            <a:r>
              <a:rPr lang="en-US" sz="3600" b="1">
                <a:solidFill>
                  <a:srgbClr val="FF92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b="1" u="sng">
                <a:solidFill>
                  <a:srgbClr val="FF92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AVOGADRO</a:t>
            </a:r>
            <a:r>
              <a:rPr lang="en-US" sz="3600" b="1">
                <a:solidFill>
                  <a:srgbClr val="FF92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(1776 – 1856)</a:t>
            </a:r>
            <a:r>
              <a:rPr lang="en-US" sz="3600" b="1">
                <a:latin typeface="Arial" charset="0"/>
              </a:rPr>
              <a:t>, who studied quantities of gases and discovered that no matter what the gas was, there were the same number of molecules present</a:t>
            </a:r>
          </a:p>
        </p:txBody>
      </p:sp>
      <p:pic>
        <p:nvPicPr>
          <p:cNvPr id="5124" name="Picture 4" descr="avogad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8488" y="420413"/>
            <a:ext cx="2359025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24557" r="40681" b="1065"/>
          <a:stretch>
            <a:fillRect/>
          </a:stretch>
        </p:blipFill>
        <p:spPr bwMode="auto">
          <a:xfrm>
            <a:off x="2900307" y="409903"/>
            <a:ext cx="5494729" cy="606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83" y="120869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Just How Big is a Mole?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0040" y="1106214"/>
            <a:ext cx="8607973" cy="5257800"/>
          </a:xfrm>
        </p:spPr>
        <p:txBody>
          <a:bodyPr>
            <a:noAutofit/>
          </a:bodyPr>
          <a:lstStyle/>
          <a:p>
            <a:r>
              <a:rPr lang="en-US" altLang="en-US" sz="3200" b="1">
                <a:latin typeface="Arial" panose="020B0604020202020204" pitchFamily="34" charset="0"/>
              </a:rPr>
              <a:t>Enough soft drink cans to cover the surface of the earth to a depth of over 200 miles. </a:t>
            </a:r>
          </a:p>
          <a:p>
            <a:r>
              <a:rPr lang="en-US" altLang="en-US" sz="3200" b="1">
                <a:latin typeface="Arial" panose="020B0604020202020204" pitchFamily="34" charset="0"/>
              </a:rPr>
              <a:t>If you had Avogadro's number of </a:t>
            </a:r>
            <a:r>
              <a:rPr lang="en-US" altLang="en-US" sz="3200" b="1" err="1">
                <a:latin typeface="Arial" panose="020B0604020202020204" pitchFamily="34" charset="0"/>
              </a:rPr>
              <a:t>unpopped</a:t>
            </a:r>
            <a:r>
              <a:rPr lang="en-US" altLang="en-US" sz="3200" b="1">
                <a:latin typeface="Arial" panose="020B0604020202020204" pitchFamily="34" charset="0"/>
              </a:rPr>
              <a:t> popcorn kernels, and spread them across the United States of America, the country would be covered in popcorn to a depth of over 9 miles. </a:t>
            </a:r>
          </a:p>
          <a:p>
            <a:r>
              <a:rPr lang="en-US" altLang="en-US" sz="3200" b="1">
                <a:latin typeface="Arial" panose="020B0604020202020204" pitchFamily="34" charset="0"/>
              </a:rPr>
              <a:t>If we were able to count atoms at the rate of 10 million per second, it would take about 2 billion years to count the atoms in one mole. </a:t>
            </a:r>
          </a:p>
        </p:txBody>
      </p:sp>
      <p:pic>
        <p:nvPicPr>
          <p:cNvPr id="7172" name="Picture 4" descr="cokec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298" y="1418896"/>
            <a:ext cx="2488323" cy="29796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Practice: Identify as ionic (I) or molecular (M) and calculate the molar mass!</vt:lpstr>
      <vt:lpstr>Practice: Identify as ionic (I) or molecular (M) and calculate the molar mass!</vt:lpstr>
      <vt:lpstr>The Mole </vt:lpstr>
      <vt:lpstr>The Mole</vt:lpstr>
      <vt:lpstr>PowerPoint Presentation</vt:lpstr>
      <vt:lpstr>Just How Big is a Mole?</vt:lpstr>
      <vt:lpstr>Just How Big is a Mole?</vt:lpstr>
      <vt:lpstr>Learning Check</vt:lpstr>
      <vt:lpstr>The Mole</vt:lpstr>
      <vt:lpstr>A Mole of Particles  Contains 6.02 x 1023 particles </vt:lpstr>
    </vt:vector>
  </TitlesOfParts>
  <Company>LUHSD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Scott</dc:creator>
  <cp:revision>1</cp:revision>
  <dcterms:created xsi:type="dcterms:W3CDTF">2016-02-29T19:48:11Z</dcterms:created>
  <dcterms:modified xsi:type="dcterms:W3CDTF">2020-05-01T19:49:15Z</dcterms:modified>
</cp:coreProperties>
</file>