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67" r:id="rId5"/>
    <p:sldId id="268" r:id="rId6"/>
    <p:sldId id="260" r:id="rId7"/>
    <p:sldId id="259" r:id="rId8"/>
    <p:sldId id="269" r:id="rId9"/>
    <p:sldId id="270" r:id="rId10"/>
    <p:sldId id="273" r:id="rId11"/>
    <p:sldId id="271" r:id="rId12"/>
    <p:sldId id="272" r:id="rId13"/>
    <p:sldId id="257" r:id="rId14"/>
    <p:sldId id="26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Relationship Id="rId4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0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97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11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7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850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60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016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6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2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67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350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03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2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8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8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0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2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7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6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5C2E-0C24-4579-A5A2-B85EF7F9B556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AE28-615F-4EEF-9978-70B6C70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0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7C635-BC2D-47E2-932D-446A55F3D4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8CE6B-C917-409C-8535-B9D30ADAA0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6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6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6.emf"/><Relationship Id="rId4" Type="http://schemas.openxmlformats.org/officeDocument/2006/relationships/image" Target="../media/image13.e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dirty="0" smtClean="0">
                <a:solidFill>
                  <a:schemeClr val="accent4"/>
                </a:solidFill>
              </a:rPr>
              <a:t>Dimensional Analysis</a:t>
            </a:r>
            <a:endParaRPr lang="en-US" sz="115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2362200" y="274638"/>
            <a:ext cx="4114800" cy="944562"/>
          </a:xfrm>
        </p:spPr>
        <p:txBody>
          <a:bodyPr/>
          <a:lstStyle/>
          <a:p>
            <a:r>
              <a:rPr lang="en-US" altLang="en-US" b="1" u="sng" dirty="0" smtClean="0">
                <a:solidFill>
                  <a:srgbClr val="7030A0"/>
                </a:solidFill>
              </a:rPr>
              <a:t>Examples</a:t>
            </a:r>
            <a:endParaRPr lang="en-US" altLang="en-US" b="1" u="sng" dirty="0">
              <a:solidFill>
                <a:srgbClr val="7030A0"/>
              </a:solidFill>
            </a:endParaRP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893618" y="1371600"/>
            <a:ext cx="7315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9900"/>
                </a:solidFill>
              </a:rPr>
              <a:t>One bag of apples weighs 64 ounces.  How many pounds does it weigh?</a:t>
            </a:r>
          </a:p>
        </p:txBody>
      </p:sp>
      <p:graphicFrame>
        <p:nvGraphicFramePr>
          <p:cNvPr id="1743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471400"/>
              </p:ext>
            </p:extLst>
          </p:nvPr>
        </p:nvGraphicFramePr>
        <p:xfrm>
          <a:off x="1143991" y="2448818"/>
          <a:ext cx="6814453" cy="1224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3" imgW="2260440" imgH="406080" progId="Equation.DSMT4">
                  <p:embed/>
                </p:oleObj>
              </mc:Choice>
              <mc:Fallback>
                <p:oleObj name="Equation" r:id="rId3" imgW="22604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91" y="2448818"/>
                        <a:ext cx="6814453" cy="12246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969818" y="4038600"/>
            <a:ext cx="7315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9900"/>
                </a:solidFill>
              </a:rPr>
              <a:t>Darren drank 2 liters of water.  How many milliliters of water did he drink?</a:t>
            </a:r>
          </a:p>
        </p:txBody>
      </p:sp>
      <p:graphicFrame>
        <p:nvGraphicFramePr>
          <p:cNvPr id="1743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841048"/>
              </p:ext>
            </p:extLst>
          </p:nvPr>
        </p:nvGraphicFramePr>
        <p:xfrm>
          <a:off x="325582" y="5181600"/>
          <a:ext cx="8534400" cy="1171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5" imgW="2958840" imgH="406080" progId="Equation.DSMT4">
                  <p:embed/>
                </p:oleObj>
              </mc:Choice>
              <mc:Fallback>
                <p:oleObj name="Equation" r:id="rId5" imgW="29588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82" y="5181600"/>
                        <a:ext cx="8534400" cy="1171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302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746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</a:rPr>
              <a:t>Convert 80 miles per hour to feet per hour.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402173"/>
              </p:ext>
            </p:extLst>
          </p:nvPr>
        </p:nvGraphicFramePr>
        <p:xfrm>
          <a:off x="247650" y="1143000"/>
          <a:ext cx="1352550" cy="127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2" name="Equation" r:id="rId3" imgW="431640" imgH="406080" progId="Equation.DSMT4">
                  <p:embed/>
                </p:oleObj>
              </mc:Choice>
              <mc:Fallback>
                <p:oleObj name="Equation" r:id="rId3" imgW="4316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143000"/>
                        <a:ext cx="1352550" cy="12731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526766"/>
              </p:ext>
            </p:extLst>
          </p:nvPr>
        </p:nvGraphicFramePr>
        <p:xfrm>
          <a:off x="1524000" y="1143000"/>
          <a:ext cx="1942869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3" name="Equation" r:id="rId5" imgW="647640" imgH="406080" progId="Equation.DSMT4">
                  <p:embed/>
                </p:oleObj>
              </mc:Choice>
              <mc:Fallback>
                <p:oleObj name="Equation" r:id="rId5" imgW="6476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43000"/>
                        <a:ext cx="1942869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32717"/>
              </p:ext>
            </p:extLst>
          </p:nvPr>
        </p:nvGraphicFramePr>
        <p:xfrm>
          <a:off x="3429000" y="1143000"/>
          <a:ext cx="300752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4" name="Equation" r:id="rId7" imgW="1002960" imgH="406080" progId="Equation.DSMT4">
                  <p:embed/>
                </p:oleObj>
              </mc:Choice>
              <mc:Fallback>
                <p:oleObj name="Equation" r:id="rId7" imgW="10029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143000"/>
                        <a:ext cx="300752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610725"/>
              </p:ext>
            </p:extLst>
          </p:nvPr>
        </p:nvGraphicFramePr>
        <p:xfrm>
          <a:off x="6400800" y="1143000"/>
          <a:ext cx="251444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5" name="Equation" r:id="rId9" imgW="838080" imgH="406080" progId="Equation.DSMT4">
                  <p:embed/>
                </p:oleObj>
              </mc:Choice>
              <mc:Fallback>
                <p:oleObj name="Equation" r:id="rId9" imgW="8380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143000"/>
                        <a:ext cx="2514446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81000" y="3124200"/>
            <a:ext cx="82919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</a:rPr>
              <a:t>Convert 63,360 feet per hour to miles per hour.</a:t>
            </a:r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876721"/>
              </p:ext>
            </p:extLst>
          </p:nvPr>
        </p:nvGraphicFramePr>
        <p:xfrm>
          <a:off x="152400" y="3886200"/>
          <a:ext cx="178694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Equation" r:id="rId11" imgW="634680" imgH="406080" progId="Equation.DSMT4">
                  <p:embed/>
                </p:oleObj>
              </mc:Choice>
              <mc:Fallback>
                <p:oleObj name="Equation" r:id="rId11" imgW="6346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86200"/>
                        <a:ext cx="178694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687442"/>
              </p:ext>
            </p:extLst>
          </p:nvPr>
        </p:nvGraphicFramePr>
        <p:xfrm>
          <a:off x="1981200" y="3890963"/>
          <a:ext cx="1708502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7" name="Equation" r:id="rId13" imgW="609480" imgH="406080" progId="Equation.DSMT4">
                  <p:embed/>
                </p:oleObj>
              </mc:Choice>
              <mc:Fallback>
                <p:oleObj name="Equation" r:id="rId13" imgW="6094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90963"/>
                        <a:ext cx="1708502" cy="113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568088"/>
              </p:ext>
            </p:extLst>
          </p:nvPr>
        </p:nvGraphicFramePr>
        <p:xfrm>
          <a:off x="3733800" y="3886200"/>
          <a:ext cx="35347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8" name="Equation" r:id="rId15" imgW="1257120" imgH="406080" progId="Equation.DSMT4">
                  <p:embed/>
                </p:oleObj>
              </mc:Choice>
              <mc:Fallback>
                <p:oleObj name="Equation" r:id="rId15" imgW="12571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886200"/>
                        <a:ext cx="353478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25231"/>
              </p:ext>
            </p:extLst>
          </p:nvPr>
        </p:nvGraphicFramePr>
        <p:xfrm>
          <a:off x="7215619" y="3886200"/>
          <a:ext cx="1570761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9" name="Equation" r:id="rId17" imgW="558720" imgH="406080" progId="Equation.DSMT4">
                  <p:embed/>
                </p:oleObj>
              </mc:Choice>
              <mc:Fallback>
                <p:oleObj name="Equation" r:id="rId17" imgW="558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619" y="3886200"/>
                        <a:ext cx="1570761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05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457200"/>
            <a:ext cx="558223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7030A0"/>
                </a:solidFill>
              </a:rPr>
              <a:t>D.A. Activity #1</a:t>
            </a:r>
            <a:endParaRPr lang="en-US" sz="6600" dirty="0">
              <a:solidFill>
                <a:srgbClr val="7030A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437537"/>
              </p:ext>
            </p:extLst>
          </p:nvPr>
        </p:nvGraphicFramePr>
        <p:xfrm>
          <a:off x="533400" y="1828800"/>
          <a:ext cx="8229600" cy="7010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A200FF"/>
                          </a:solidFill>
                          <a:effectLst/>
                          <a:latin typeface="Corbel"/>
                        </a:rPr>
                        <a:t>Practice </a:t>
                      </a:r>
                      <a:r>
                        <a:rPr lang="en-US" sz="4000" b="1" dirty="0" smtClean="0">
                          <a:solidFill>
                            <a:srgbClr val="A200FF"/>
                          </a:solidFill>
                          <a:effectLst/>
                          <a:latin typeface="Corbel"/>
                        </a:rPr>
                        <a:t>in </a:t>
                      </a:r>
                      <a:r>
                        <a:rPr lang="en-US" sz="4000" b="1" dirty="0">
                          <a:solidFill>
                            <a:srgbClr val="A200FF"/>
                          </a:solidFill>
                          <a:effectLst/>
                          <a:latin typeface="Corbel"/>
                        </a:rPr>
                        <a:t>your notebook</a:t>
                      </a:r>
                      <a:endParaRPr lang="en-US" sz="24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448169"/>
              </p:ext>
            </p:extLst>
          </p:nvPr>
        </p:nvGraphicFramePr>
        <p:xfrm>
          <a:off x="457200" y="2636361"/>
          <a:ext cx="8229600" cy="31394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000000"/>
                          </a:solidFill>
                          <a:effectLst/>
                        </a:rPr>
                        <a:t>1. Convert 38 cm to m</a:t>
                      </a:r>
                      <a:endParaRPr lang="en-US" sz="2800" dirty="0">
                        <a:effectLst/>
                      </a:endParaRPr>
                    </a:p>
                    <a:p>
                      <a:r>
                        <a:rPr lang="en-US" sz="4000" dirty="0">
                          <a:solidFill>
                            <a:srgbClr val="000000"/>
                          </a:solidFill>
                          <a:effectLst/>
                        </a:rPr>
                        <a:t>2. Convert 417 mg to g</a:t>
                      </a:r>
                      <a:endParaRPr lang="en-US" sz="2800" dirty="0">
                        <a:effectLst/>
                      </a:endParaRPr>
                    </a:p>
                    <a:p>
                      <a:r>
                        <a:rPr lang="en-US" sz="4000" dirty="0">
                          <a:solidFill>
                            <a:srgbClr val="000000"/>
                          </a:solidFill>
                          <a:effectLst/>
                        </a:rPr>
                        <a:t>3. Convert 80 m to km</a:t>
                      </a:r>
                      <a:endParaRPr lang="en-US" sz="2800" dirty="0">
                        <a:effectLst/>
                      </a:endParaRPr>
                    </a:p>
                    <a:p>
                      <a:r>
                        <a:rPr lang="en-US" sz="4000" dirty="0">
                          <a:solidFill>
                            <a:srgbClr val="000000"/>
                          </a:solidFill>
                          <a:effectLst/>
                        </a:rPr>
                        <a:t>4. Convert 0.0025L to </a:t>
                      </a:r>
                      <a:r>
                        <a:rPr lang="en-US" sz="4000" dirty="0" err="1">
                          <a:solidFill>
                            <a:srgbClr val="000000"/>
                          </a:solidFill>
                          <a:effectLst/>
                        </a:rPr>
                        <a:t>nL</a:t>
                      </a:r>
                      <a:endParaRPr lang="en-US" sz="2800" dirty="0">
                        <a:effectLst/>
                      </a:endParaRPr>
                    </a:p>
                    <a:p>
                      <a:r>
                        <a:rPr lang="en-US" sz="4000" dirty="0">
                          <a:solidFill>
                            <a:srgbClr val="000000"/>
                          </a:solidFill>
                          <a:effectLst/>
                        </a:rPr>
                        <a:t>5. Convert 0.17 m to mm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54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244576"/>
              </p:ext>
            </p:extLst>
          </p:nvPr>
        </p:nvGraphicFramePr>
        <p:xfrm>
          <a:off x="457200" y="381000"/>
          <a:ext cx="8229600" cy="7467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4300" b="1" dirty="0">
                          <a:solidFill>
                            <a:srgbClr val="000000"/>
                          </a:solidFill>
                          <a:effectLst/>
                          <a:latin typeface="Cooper Black"/>
                        </a:rPr>
                        <a:t>D.A. Activity #1 Answers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910012"/>
              </p:ext>
            </p:extLst>
          </p:nvPr>
        </p:nvGraphicFramePr>
        <p:xfrm>
          <a:off x="1905000" y="1600200"/>
          <a:ext cx="6781800" cy="4175601"/>
        </p:xfrm>
        <a:graphic>
          <a:graphicData uri="http://schemas.openxmlformats.org/drawingml/2006/table">
            <a:tbl>
              <a:tblPr/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5601">
                <a:tc>
                  <a:txBody>
                    <a:bodyPr/>
                    <a:lstStyle/>
                    <a:p>
                      <a:r>
                        <a:rPr lang="nn-NO" sz="4000" dirty="0">
                          <a:solidFill>
                            <a:srgbClr val="000000"/>
                          </a:solidFill>
                          <a:effectLst/>
                        </a:rPr>
                        <a:t>1. 0.38 m</a:t>
                      </a:r>
                      <a:endParaRPr lang="nn-NO" sz="2800" dirty="0">
                        <a:effectLst/>
                      </a:endParaRPr>
                    </a:p>
                    <a:p>
                      <a:r>
                        <a:rPr lang="nn-NO" sz="4000" dirty="0">
                          <a:solidFill>
                            <a:srgbClr val="000000"/>
                          </a:solidFill>
                          <a:effectLst/>
                        </a:rPr>
                        <a:t>2. 0.417 g</a:t>
                      </a:r>
                      <a:endParaRPr lang="nn-NO" sz="2800" dirty="0">
                        <a:effectLst/>
                      </a:endParaRPr>
                    </a:p>
                    <a:p>
                      <a:r>
                        <a:rPr lang="nn-NO" sz="4000" dirty="0">
                          <a:solidFill>
                            <a:srgbClr val="000000"/>
                          </a:solidFill>
                          <a:effectLst/>
                        </a:rPr>
                        <a:t>3. 0.030 km</a:t>
                      </a:r>
                      <a:endParaRPr lang="nn-NO" sz="2800" dirty="0">
                        <a:effectLst/>
                      </a:endParaRPr>
                    </a:p>
                    <a:p>
                      <a:r>
                        <a:rPr lang="nn-NO" sz="4000" dirty="0">
                          <a:solidFill>
                            <a:srgbClr val="000000"/>
                          </a:solidFill>
                          <a:effectLst/>
                        </a:rPr>
                        <a:t>4. </a:t>
                      </a:r>
                      <a:r>
                        <a:rPr lang="nn-NO" sz="4000" dirty="0" smtClean="0">
                          <a:solidFill>
                            <a:srgbClr val="000000"/>
                          </a:solidFill>
                          <a:effectLst/>
                        </a:rPr>
                        <a:t>2,500,000 </a:t>
                      </a:r>
                      <a:r>
                        <a:rPr lang="nn-NO" sz="4000" dirty="0">
                          <a:solidFill>
                            <a:srgbClr val="000000"/>
                          </a:solidFill>
                          <a:effectLst/>
                        </a:rPr>
                        <a:t>nL</a:t>
                      </a:r>
                      <a:endParaRPr lang="nn-NO" sz="2800" dirty="0">
                        <a:effectLst/>
                      </a:endParaRPr>
                    </a:p>
                    <a:p>
                      <a:r>
                        <a:rPr lang="nn-NO" sz="4000" dirty="0">
                          <a:solidFill>
                            <a:srgbClr val="000000"/>
                          </a:solidFill>
                          <a:effectLst/>
                        </a:rPr>
                        <a:t>5. 170 mm</a:t>
                      </a:r>
                      <a:endParaRPr lang="nn-NO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948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7030A0"/>
                </a:solidFill>
              </a:rPr>
              <a:t>D.A. Activity </a:t>
            </a:r>
            <a:r>
              <a:rPr lang="en-US" sz="5400" b="1" dirty="0" smtClean="0">
                <a:solidFill>
                  <a:srgbClr val="7030A0"/>
                </a:solidFill>
              </a:rPr>
              <a:t>#2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sz="4050" dirty="0"/>
              <a:t>Convert 97.0 miles to km.</a:t>
            </a:r>
          </a:p>
          <a:p>
            <a:pPr marL="385763" indent="-385763">
              <a:buAutoNum type="arabicPeriod"/>
            </a:pPr>
            <a:r>
              <a:rPr lang="en-US" sz="4050" dirty="0"/>
              <a:t>Convert 86 µL to L.</a:t>
            </a:r>
          </a:p>
          <a:p>
            <a:pPr marL="385763" indent="-385763">
              <a:buAutoNum type="arabicPeriod"/>
            </a:pPr>
            <a:r>
              <a:rPr lang="en-US" sz="4050" dirty="0"/>
              <a:t>Convert 980 cm to Mm.</a:t>
            </a:r>
          </a:p>
        </p:txBody>
      </p:sp>
    </p:spTree>
    <p:extLst>
      <p:ext uri="{BB962C8B-B14F-4D97-AF65-F5344CB8AC3E}">
        <p14:creationId xmlns:p14="http://schemas.microsoft.com/office/powerpoint/2010/main" val="366017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Convert 97.0 miles to km.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97.0 mi		1.609 km	= 156.073 </a:t>
            </a:r>
            <a:r>
              <a:rPr lang="en-US" sz="3000" dirty="0">
                <a:sym typeface="Wingdings" panose="05000000000000000000" pitchFamily="2" charset="2"/>
              </a:rPr>
              <a:t> </a:t>
            </a:r>
            <a:r>
              <a:rPr lang="en-US" sz="3000" b="1" dirty="0">
                <a:sym typeface="Wingdings" panose="05000000000000000000" pitchFamily="2" charset="2"/>
              </a:rPr>
              <a:t>156 km</a:t>
            </a:r>
          </a:p>
          <a:p>
            <a:pPr marL="0" indent="0">
              <a:buNone/>
            </a:pPr>
            <a:r>
              <a:rPr lang="en-US" sz="3000" dirty="0">
                <a:sym typeface="Wingdings" panose="05000000000000000000" pitchFamily="2" charset="2"/>
              </a:rPr>
              <a:t>			    1 mi</a:t>
            </a:r>
            <a:endParaRPr lang="en-US" sz="3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28650" y="2362200"/>
            <a:ext cx="404622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362200" y="1690689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1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</a:t>
            </a:r>
            <a:r>
              <a:rPr lang="en-US" b="1" dirty="0" smtClean="0"/>
              <a:t>. Convert 86 µL to L.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86 µL			1 L		= </a:t>
            </a:r>
            <a:r>
              <a:rPr lang="en-US" sz="3000" b="1" dirty="0"/>
              <a:t>0.000086 L</a:t>
            </a:r>
            <a:endParaRPr lang="en-US" sz="30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000" dirty="0">
                <a:sym typeface="Wingdings" panose="05000000000000000000" pitchFamily="2" charset="2"/>
              </a:rPr>
              <a:t>			    10</a:t>
            </a:r>
            <a:r>
              <a:rPr lang="en-US" sz="3000" baseline="30000" dirty="0">
                <a:sym typeface="Wingdings" panose="05000000000000000000" pitchFamily="2" charset="2"/>
              </a:rPr>
              <a:t>6</a:t>
            </a:r>
            <a:r>
              <a:rPr lang="en-US" sz="3000" dirty="0">
                <a:sym typeface="Wingdings" panose="05000000000000000000" pitchFamily="2" charset="2"/>
              </a:rPr>
              <a:t> µL</a:t>
            </a:r>
            <a:endParaRPr lang="en-US" sz="3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25780" y="2286000"/>
            <a:ext cx="404622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362200" y="1855442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2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</a:t>
            </a:r>
            <a:r>
              <a:rPr lang="en-US" b="1" dirty="0" smtClean="0"/>
              <a:t>. Convert 980 cm to Mm.		</a:t>
            </a:r>
            <a:r>
              <a:rPr lang="en-US" b="1" i="1" dirty="0" err="1" smtClean="0"/>
              <a:t>whatttttt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980 cm	     1 m	    10</a:t>
            </a:r>
            <a:r>
              <a:rPr lang="en-US" sz="3000" baseline="30000" dirty="0"/>
              <a:t>-6</a:t>
            </a:r>
            <a:r>
              <a:rPr lang="en-US" sz="3000" dirty="0"/>
              <a:t> Mm	=  </a:t>
            </a:r>
            <a:r>
              <a:rPr lang="en-US" sz="3000" b="1" dirty="0"/>
              <a:t>0.0000098 Mm</a:t>
            </a:r>
            <a:endParaRPr lang="en-US" sz="30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000" dirty="0">
                <a:sym typeface="Wingdings" panose="05000000000000000000" pitchFamily="2" charset="2"/>
              </a:rPr>
              <a:t>		   10</a:t>
            </a:r>
            <a:r>
              <a:rPr lang="en-US" sz="3000" baseline="30000" dirty="0">
                <a:sym typeface="Wingdings" panose="05000000000000000000" pitchFamily="2" charset="2"/>
              </a:rPr>
              <a:t>2</a:t>
            </a:r>
            <a:r>
              <a:rPr lang="en-US" sz="3000" dirty="0">
                <a:sym typeface="Wingdings" panose="05000000000000000000" pitchFamily="2" charset="2"/>
              </a:rPr>
              <a:t> cm		1 m</a:t>
            </a:r>
            <a:endParaRPr lang="en-US" sz="3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20262" y="2311025"/>
            <a:ext cx="4788776" cy="1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069224" y="1690689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525564" y="1659614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520262" y="4100575"/>
            <a:ext cx="7886700" cy="155930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>
                <a:solidFill>
                  <a:prstClr val="black"/>
                </a:solidFill>
              </a:rPr>
              <a:t>980 cm	   10</a:t>
            </a:r>
            <a:r>
              <a:rPr lang="en-US" sz="3000" baseline="30000" dirty="0">
                <a:solidFill>
                  <a:prstClr val="black"/>
                </a:solidFill>
              </a:rPr>
              <a:t>-6</a:t>
            </a:r>
            <a:r>
              <a:rPr lang="en-US" sz="3000" dirty="0">
                <a:solidFill>
                  <a:prstClr val="black"/>
                </a:solidFill>
              </a:rPr>
              <a:t> Mm	=  </a:t>
            </a:r>
            <a:r>
              <a:rPr lang="en-US" sz="3000" b="1" dirty="0">
                <a:solidFill>
                  <a:prstClr val="black"/>
                </a:solidFill>
              </a:rPr>
              <a:t>0.0000098 Mm</a:t>
            </a:r>
            <a:endParaRPr lang="en-US" sz="3000" b="1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000" dirty="0">
                <a:solidFill>
                  <a:prstClr val="black"/>
                </a:solidFill>
                <a:sym typeface="Wingdings" panose="05000000000000000000" pitchFamily="2" charset="2"/>
              </a:rPr>
              <a:t>		   10</a:t>
            </a:r>
            <a:r>
              <a:rPr lang="en-US" sz="3000" baseline="30000" dirty="0">
                <a:solidFill>
                  <a:prstClr val="black"/>
                </a:solidFill>
                <a:sym typeface="Wingdings" panose="05000000000000000000" pitchFamily="2" charset="2"/>
              </a:rPr>
              <a:t>2</a:t>
            </a:r>
            <a:r>
              <a:rPr lang="en-US" sz="3000" dirty="0">
                <a:solidFill>
                  <a:prstClr val="black"/>
                </a:solidFill>
                <a:sym typeface="Wingdings" panose="05000000000000000000" pitchFamily="2" charset="2"/>
              </a:rPr>
              <a:t> cm		</a:t>
            </a:r>
            <a:endParaRPr lang="en-US" sz="3000" dirty="0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978572" y="3946594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1875" y="4564097"/>
            <a:ext cx="3501915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38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bit harder 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5177002" cy="3263504"/>
          </a:xfrm>
        </p:spPr>
        <p:txBody>
          <a:bodyPr>
            <a:normAutofit/>
          </a:bodyPr>
          <a:lstStyle/>
          <a:p>
            <a:r>
              <a:rPr lang="en-US" sz="3000" dirty="0"/>
              <a:t>Sheila ran a half-marathon (13.1 miles).  She wants to know how many centimeters she ran.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652" y="1628180"/>
            <a:ext cx="3081789" cy="308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30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Convert 13.1 miles to cm.		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862" y="2226469"/>
            <a:ext cx="8574473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13.1 mi	   1.609 km	1 m		10</a:t>
            </a:r>
            <a:r>
              <a:rPr lang="en-US" sz="3000" baseline="30000" dirty="0"/>
              <a:t>2</a:t>
            </a:r>
            <a:r>
              <a:rPr lang="en-US" sz="3000" dirty="0"/>
              <a:t> cm   =  2110000 cm</a:t>
            </a:r>
            <a:r>
              <a:rPr lang="en-US" sz="3000" dirty="0">
                <a:sym typeface="Wingdings" panose="05000000000000000000" pitchFamily="2" charset="2"/>
              </a:rPr>
              <a:t>	   		1 mi		10</a:t>
            </a:r>
            <a:r>
              <a:rPr lang="en-US" sz="3000" baseline="30000" dirty="0">
                <a:sym typeface="Wingdings" panose="05000000000000000000" pitchFamily="2" charset="2"/>
              </a:rPr>
              <a:t>-3</a:t>
            </a:r>
            <a:r>
              <a:rPr lang="en-US" sz="3000" dirty="0">
                <a:sym typeface="Wingdings" panose="05000000000000000000" pitchFamily="2" charset="2"/>
              </a:rPr>
              <a:t> km	    1 m</a:t>
            </a:r>
            <a:endParaRPr lang="en-US" sz="30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20263" y="2673159"/>
            <a:ext cx="6278617" cy="1683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785451" y="2125266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675336" y="2125266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109998" y="2125266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59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What’s the Rule?</a:t>
            </a:r>
            <a:endParaRPr lang="en-US" sz="5400" b="1" dirty="0">
              <a:solidFill>
                <a:srgbClr val="7030A0"/>
              </a:solidFill>
            </a:endParaRPr>
          </a:p>
        </p:txBody>
      </p:sp>
      <p:sp>
        <p:nvSpPr>
          <p:cNvPr id="4" name="AutoShape 2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155575" y="-17907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307975" y="-16383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460375" y="-14859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title="Domino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2225386"/>
            <a:ext cx="173355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title="Domino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58711"/>
            <a:ext cx="184785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title="Domino Pi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158711"/>
            <a:ext cx="19050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ultiply 6" title="multiply sign"/>
          <p:cNvSpPr/>
          <p:nvPr/>
        </p:nvSpPr>
        <p:spPr>
          <a:xfrm>
            <a:off x="2623705" y="3320761"/>
            <a:ext cx="85725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 title="equal sign"/>
          <p:cNvSpPr/>
          <p:nvPr/>
        </p:nvSpPr>
        <p:spPr>
          <a:xfrm>
            <a:off x="5486400" y="3396961"/>
            <a:ext cx="9144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046" y="1221417"/>
            <a:ext cx="8357695" cy="3263504"/>
          </a:xfrm>
        </p:spPr>
        <p:txBody>
          <a:bodyPr>
            <a:normAutofit/>
          </a:bodyPr>
          <a:lstStyle/>
          <a:p>
            <a:r>
              <a:rPr lang="en-US" sz="3300" dirty="0"/>
              <a:t>Mark drank 7.6 ounces of </a:t>
            </a:r>
            <a:r>
              <a:rPr lang="en-US" sz="3300" dirty="0" err="1"/>
              <a:t>gatorade</a:t>
            </a:r>
            <a:r>
              <a:rPr lang="en-US" sz="3300" dirty="0"/>
              <a:t>.  He wants to know how many </a:t>
            </a:r>
            <a:r>
              <a:rPr lang="en-US" sz="3300" dirty="0" err="1"/>
              <a:t>nanoliters</a:t>
            </a:r>
            <a:r>
              <a:rPr lang="en-US" sz="3300" dirty="0"/>
              <a:t> he drank. </a:t>
            </a:r>
            <a:r>
              <a:rPr lang="en-US" sz="3300" i="1" dirty="0"/>
              <a:t>(there are 128 </a:t>
            </a:r>
            <a:r>
              <a:rPr lang="en-US" sz="3300" i="1" dirty="0" err="1"/>
              <a:t>oz</a:t>
            </a:r>
            <a:r>
              <a:rPr lang="en-US" sz="3300" i="1" dirty="0"/>
              <a:t> in one gallon).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46" y="3679242"/>
            <a:ext cx="2954065" cy="218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809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Convert 7.6 ounces to </a:t>
            </a:r>
            <a:r>
              <a:rPr lang="en-US" b="1" dirty="0" err="1" smtClean="0"/>
              <a:t>nL</a:t>
            </a:r>
            <a:r>
              <a:rPr lang="en-US" b="1" dirty="0" smtClean="0"/>
              <a:t>.		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862" y="2226469"/>
            <a:ext cx="8574473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7.6 </a:t>
            </a:r>
            <a:r>
              <a:rPr lang="en-US" sz="3000" dirty="0" err="1"/>
              <a:t>oz</a:t>
            </a:r>
            <a:r>
              <a:rPr lang="en-US" sz="3000" dirty="0"/>
              <a:t>	   1 gal	      1 L		10</a:t>
            </a:r>
            <a:r>
              <a:rPr lang="en-US" sz="3000" baseline="30000" dirty="0"/>
              <a:t>9</a:t>
            </a:r>
            <a:r>
              <a:rPr lang="en-US" sz="3000" dirty="0"/>
              <a:t> </a:t>
            </a:r>
            <a:r>
              <a:rPr lang="en-US" sz="3000" dirty="0" err="1"/>
              <a:t>nL</a:t>
            </a:r>
            <a:r>
              <a:rPr lang="en-US" sz="3000" dirty="0"/>
              <a:t>   =  2.2 x 10</a:t>
            </a:r>
            <a:r>
              <a:rPr lang="en-US" sz="3000" baseline="30000" dirty="0"/>
              <a:t>8</a:t>
            </a:r>
            <a:r>
              <a:rPr lang="en-US" sz="3000" dirty="0"/>
              <a:t> </a:t>
            </a:r>
            <a:r>
              <a:rPr lang="en-US" sz="3000" dirty="0" err="1"/>
              <a:t>nL</a:t>
            </a:r>
            <a:r>
              <a:rPr lang="en-US" sz="3000" dirty="0">
                <a:sym typeface="Wingdings" panose="05000000000000000000" pitchFamily="2" charset="2"/>
              </a:rPr>
              <a:t>		 	 128 </a:t>
            </a:r>
            <a:r>
              <a:rPr lang="en-US" sz="3000" dirty="0" err="1">
                <a:sym typeface="Wingdings" panose="05000000000000000000" pitchFamily="2" charset="2"/>
              </a:rPr>
              <a:t>oz</a:t>
            </a:r>
            <a:r>
              <a:rPr lang="en-US" sz="3000" dirty="0">
                <a:sym typeface="Wingdings" panose="05000000000000000000" pitchFamily="2" charset="2"/>
              </a:rPr>
              <a:t>	    0.264 gal	    1 L</a:t>
            </a:r>
            <a:endParaRPr lang="en-US" sz="30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20263" y="2673159"/>
            <a:ext cx="6278617" cy="1683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785451" y="2125266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241806" y="2125266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109998" y="2125266"/>
            <a:ext cx="15766" cy="1354973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98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What’s the Rule?</a:t>
            </a:r>
            <a:endParaRPr lang="en-US" sz="5400" b="1" dirty="0">
              <a:solidFill>
                <a:srgbClr val="7030A0"/>
              </a:solidFill>
            </a:endParaRPr>
          </a:p>
        </p:txBody>
      </p:sp>
      <p:sp>
        <p:nvSpPr>
          <p:cNvPr id="4" name="AutoShape 2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155575" y="-17907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307975" y="-16383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460375" y="-14859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Multiply 6" title="multiply sign"/>
          <p:cNvSpPr/>
          <p:nvPr/>
        </p:nvSpPr>
        <p:spPr>
          <a:xfrm>
            <a:off x="4095750" y="3117272"/>
            <a:ext cx="85725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 title="equal sign"/>
          <p:cNvSpPr/>
          <p:nvPr/>
        </p:nvSpPr>
        <p:spPr>
          <a:xfrm>
            <a:off x="6400800" y="3194905"/>
            <a:ext cx="9144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50" name="Picture 2" title="Domino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073" y="2158711"/>
            <a:ext cx="1607127" cy="283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title="Domino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2183822"/>
            <a:ext cx="14859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title="Domino Pi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17294"/>
            <a:ext cx="15240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Multiply 13" title="multiply sign"/>
          <p:cNvSpPr/>
          <p:nvPr/>
        </p:nvSpPr>
        <p:spPr>
          <a:xfrm>
            <a:off x="1809750" y="3145981"/>
            <a:ext cx="85725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 title="Domino Pi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271280"/>
            <a:ext cx="14763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0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title="Domino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952625"/>
            <a:ext cx="249236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What’s the Rule?</a:t>
            </a:r>
            <a:endParaRPr lang="en-US" sz="5400" b="1" dirty="0">
              <a:solidFill>
                <a:srgbClr val="7030A0"/>
              </a:solidFill>
            </a:endParaRPr>
          </a:p>
        </p:txBody>
      </p:sp>
      <p:sp>
        <p:nvSpPr>
          <p:cNvPr id="4" name="AutoShape 2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155575" y="-17907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307975" y="-16383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images.clipartpanda.com/domino-clipart-molumen_domino_set_15.svg"/>
          <p:cNvSpPr>
            <a:spLocks noChangeAspect="1" noChangeArrowheads="1"/>
          </p:cNvSpPr>
          <p:nvPr/>
        </p:nvSpPr>
        <p:spPr bwMode="auto">
          <a:xfrm>
            <a:off x="460375" y="-14859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Multiply 6" title="multiply sign"/>
          <p:cNvSpPr/>
          <p:nvPr/>
        </p:nvSpPr>
        <p:spPr>
          <a:xfrm>
            <a:off x="4095750" y="3117272"/>
            <a:ext cx="85725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 title="equal sign"/>
          <p:cNvSpPr/>
          <p:nvPr/>
        </p:nvSpPr>
        <p:spPr>
          <a:xfrm>
            <a:off x="6400800" y="3194905"/>
            <a:ext cx="9144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Multiply 13" title="multiply sign"/>
          <p:cNvSpPr/>
          <p:nvPr/>
        </p:nvSpPr>
        <p:spPr>
          <a:xfrm>
            <a:off x="1809750" y="3145981"/>
            <a:ext cx="85725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images.clipartpanda.com/domino-clipart-lg-domino-set-20.png" title="Domino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44" y="2105025"/>
            <a:ext cx="142875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clker.com/cliparts/9/0/f/7/1197148297527863198molumen_domino_set_9.svg.hi.png" title="Domino Pi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218" y="2105025"/>
            <a:ext cx="1414849" cy="282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://images.clipartpanda.com/domino-clipart-1197148345145417234molumen_domino_set_26.svg"/>
          <p:cNvSpPr>
            <a:spLocks noChangeAspect="1" noChangeArrowheads="1"/>
          </p:cNvSpPr>
          <p:nvPr/>
        </p:nvSpPr>
        <p:spPr bwMode="auto">
          <a:xfrm>
            <a:off x="612775" y="-1333500"/>
            <a:ext cx="18764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9" name="Picture 7" title="Domino Pi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436" y="2105025"/>
            <a:ext cx="1416691" cy="2822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68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793694"/>
              </p:ext>
            </p:extLst>
          </p:nvPr>
        </p:nvGraphicFramePr>
        <p:xfrm>
          <a:off x="531719" y="1249680"/>
          <a:ext cx="8229600" cy="24079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07920">
                <a:tc>
                  <a:txBody>
                    <a:bodyPr/>
                    <a:lstStyle/>
                    <a:p>
                      <a:pPr algn="ctr"/>
                      <a:r>
                        <a:rPr lang="en-US" sz="3800" b="1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</a:rPr>
                        <a:t>A fraction whose numerator and denominator are equivalent</a:t>
                      </a:r>
                      <a:endParaRPr lang="en-US" dirty="0">
                        <a:effectLst/>
                      </a:endParaRPr>
                    </a:p>
                    <a:p>
                      <a:pPr algn="ctr"/>
                      <a:r>
                        <a:rPr lang="en-US" sz="3800" i="1" dirty="0">
                          <a:solidFill>
                            <a:srgbClr val="000000"/>
                          </a:solidFill>
                          <a:effectLst/>
                          <a:latin typeface="Century Schoolbook"/>
                        </a:rPr>
                        <a:t>(you can also use the reciprocal)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57600"/>
            <a:ext cx="502583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0156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Unit Conversion Factor</a:t>
            </a:r>
            <a:endParaRPr lang="en-US" sz="6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4000" dirty="0" smtClean="0">
                <a:solidFill>
                  <a:srgbClr val="0000FF"/>
                </a:solidFill>
              </a:rPr>
              <a:t>To solve a dimensional analysis problem you want to choose </a:t>
            </a:r>
            <a:r>
              <a:rPr lang="en-US" altLang="en-US" sz="4000" dirty="0">
                <a:solidFill>
                  <a:srgbClr val="0000FF"/>
                </a:solidFill>
              </a:rPr>
              <a:t>a unit conversion factor that…</a:t>
            </a: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457200" y="2743200"/>
            <a:ext cx="8229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600" dirty="0">
                <a:solidFill>
                  <a:srgbClr val="7030A0"/>
                </a:solidFill>
              </a:rPr>
              <a:t>Introduces the </a:t>
            </a:r>
            <a:r>
              <a:rPr lang="en-US" altLang="en-US" sz="3600" u="sng" dirty="0">
                <a:solidFill>
                  <a:srgbClr val="7030A0"/>
                </a:solidFill>
              </a:rPr>
              <a:t>unit</a:t>
            </a:r>
            <a:r>
              <a:rPr lang="en-US" altLang="en-US" sz="3600" dirty="0">
                <a:solidFill>
                  <a:srgbClr val="7030A0"/>
                </a:solidFill>
              </a:rPr>
              <a:t> you want in the </a:t>
            </a:r>
            <a:r>
              <a:rPr lang="en-US" altLang="en-US" sz="3600" i="1" dirty="0">
                <a:solidFill>
                  <a:srgbClr val="7030A0"/>
                </a:solidFill>
              </a:rPr>
              <a:t>answer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3600" dirty="0">
              <a:solidFill>
                <a:srgbClr val="7030A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3600" i="1" dirty="0">
                <a:solidFill>
                  <a:srgbClr val="7030A0"/>
                </a:solidFill>
              </a:rPr>
              <a:t>Cancels out </a:t>
            </a:r>
            <a:r>
              <a:rPr lang="en-US" altLang="en-US" sz="3600" dirty="0">
                <a:solidFill>
                  <a:srgbClr val="7030A0"/>
                </a:solidFill>
              </a:rPr>
              <a:t>the </a:t>
            </a:r>
            <a:r>
              <a:rPr lang="en-US" altLang="en-US" sz="3600" u="sng" dirty="0">
                <a:solidFill>
                  <a:srgbClr val="7030A0"/>
                </a:solidFill>
              </a:rPr>
              <a:t>original unit</a:t>
            </a:r>
            <a:r>
              <a:rPr lang="en-US" altLang="en-US" sz="3600" dirty="0">
                <a:solidFill>
                  <a:srgbClr val="7030A0"/>
                </a:solidFill>
              </a:rPr>
              <a:t> so that the one you want is all that is left.</a:t>
            </a:r>
          </a:p>
        </p:txBody>
      </p:sp>
    </p:spTree>
    <p:extLst>
      <p:ext uri="{BB962C8B-B14F-4D97-AF65-F5344CB8AC3E}">
        <p14:creationId xmlns:p14="http://schemas.microsoft.com/office/powerpoint/2010/main" val="37433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“Canceling out” Words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899126"/>
              </p:ext>
            </p:extLst>
          </p:nvPr>
        </p:nvGraphicFramePr>
        <p:xfrm>
          <a:off x="1295400" y="1600200"/>
          <a:ext cx="4038599" cy="170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3" imgW="965160" imgH="406080" progId="Equation.DSMT4">
                  <p:embed/>
                </p:oleObj>
              </mc:Choice>
              <mc:Fallback>
                <p:oleObj name="Equation" r:id="rId3" imgW="96516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0200"/>
                        <a:ext cx="4038599" cy="1700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213177"/>
              </p:ext>
            </p:extLst>
          </p:nvPr>
        </p:nvGraphicFramePr>
        <p:xfrm>
          <a:off x="5638800" y="1447800"/>
          <a:ext cx="2971801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5" imgW="609480" imgH="406080" progId="Equation.DSMT4">
                  <p:embed/>
                </p:oleObj>
              </mc:Choice>
              <mc:Fallback>
                <p:oleObj name="Equation" r:id="rId5" imgW="609480" imgH="406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447800"/>
                        <a:ext cx="2971801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671462"/>
              </p:ext>
            </p:extLst>
          </p:nvPr>
        </p:nvGraphicFramePr>
        <p:xfrm>
          <a:off x="457200" y="3902062"/>
          <a:ext cx="4800600" cy="15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Equation" r:id="rId7" imgW="1231560" imgH="406080" progId="Equation.DSMT4">
                  <p:embed/>
                </p:oleObj>
              </mc:Choice>
              <mc:Fallback>
                <p:oleObj name="Equation" r:id="rId7" imgW="1231560" imgH="406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02062"/>
                        <a:ext cx="4800600" cy="15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093376"/>
              </p:ext>
            </p:extLst>
          </p:nvPr>
        </p:nvGraphicFramePr>
        <p:xfrm>
          <a:off x="5410200" y="3581400"/>
          <a:ext cx="34653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9" imgW="711000" imgH="406080" progId="Equation.DSMT4">
                  <p:embed/>
                </p:oleObj>
              </mc:Choice>
              <mc:Fallback>
                <p:oleObj name="Equation" r:id="rId9" imgW="711000" imgH="406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581400"/>
                        <a:ext cx="34653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270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sz="4000" dirty="0">
                <a:solidFill>
                  <a:srgbClr val="7030A0"/>
                </a:solidFill>
              </a:rPr>
              <a:t>Practice: Choose the appropriate conversion factor.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81445" y="1828800"/>
            <a:ext cx="1981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/>
              <a:t>Inches to feet</a:t>
            </a: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570578"/>
              </p:ext>
            </p:extLst>
          </p:nvPr>
        </p:nvGraphicFramePr>
        <p:xfrm>
          <a:off x="6172200" y="1827871"/>
          <a:ext cx="88106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1" name="Equation" r:id="rId3" imgW="419040" imgH="406080" progId="Equation.DSMT4">
                  <p:embed/>
                </p:oleObj>
              </mc:Choice>
              <mc:Fallback>
                <p:oleObj name="Equation" r:id="rId3" imgW="419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827871"/>
                        <a:ext cx="881063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25068"/>
              </p:ext>
            </p:extLst>
          </p:nvPr>
        </p:nvGraphicFramePr>
        <p:xfrm>
          <a:off x="7391400" y="1828800"/>
          <a:ext cx="838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2" name="Equation" r:id="rId5" imgW="419040" imgH="406080" progId="Equation.DSMT4">
                  <p:embed/>
                </p:oleObj>
              </mc:Choice>
              <mc:Fallback>
                <p:oleObj name="Equation" r:id="rId5" imgW="419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828800"/>
                        <a:ext cx="8382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90945" y="3370368"/>
            <a:ext cx="2362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/>
              <a:t>Minutes to hours</a:t>
            </a:r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888430"/>
              </p:ext>
            </p:extLst>
          </p:nvPr>
        </p:nvGraphicFramePr>
        <p:xfrm>
          <a:off x="6019800" y="3265487"/>
          <a:ext cx="9906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3" name="Equation" r:id="rId7" imgW="520560" imgH="406080" progId="Equation.DSMT4">
                  <p:embed/>
                </p:oleObj>
              </mc:Choice>
              <mc:Fallback>
                <p:oleObj name="Equation" r:id="rId7" imgW="5205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65487"/>
                        <a:ext cx="9906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594002"/>
              </p:ext>
            </p:extLst>
          </p:nvPr>
        </p:nvGraphicFramePr>
        <p:xfrm>
          <a:off x="7315200" y="3249391"/>
          <a:ext cx="9906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" name="Equation" r:id="rId9" imgW="520560" imgH="406080" progId="Equation.DSMT4">
                  <p:embed/>
                </p:oleObj>
              </mc:Choice>
              <mc:Fallback>
                <p:oleObj name="Equation" r:id="rId9" imgW="5205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249391"/>
                        <a:ext cx="9906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90945" y="5029198"/>
            <a:ext cx="2971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/>
              <a:t>Meters to centimeters</a:t>
            </a:r>
          </a:p>
        </p:txBody>
      </p:sp>
      <p:graphicFrame>
        <p:nvGraphicFramePr>
          <p:cNvPr id="194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37628"/>
              </p:ext>
            </p:extLst>
          </p:nvPr>
        </p:nvGraphicFramePr>
        <p:xfrm>
          <a:off x="6096000" y="5029198"/>
          <a:ext cx="9906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5" name="Equation" r:id="rId11" imgW="533160" imgH="406080" progId="Equation.DSMT4">
                  <p:embed/>
                </p:oleObj>
              </mc:Choice>
              <mc:Fallback>
                <p:oleObj name="Equation" r:id="rId11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029198"/>
                        <a:ext cx="9906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414007"/>
              </p:ext>
            </p:extLst>
          </p:nvPr>
        </p:nvGraphicFramePr>
        <p:xfrm>
          <a:off x="7239000" y="5029198"/>
          <a:ext cx="9906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6" name="Equation" r:id="rId13" imgW="533160" imgH="406080" progId="Equation.DSMT4">
                  <p:embed/>
                </p:oleObj>
              </mc:Choice>
              <mc:Fallback>
                <p:oleObj name="Equation" r:id="rId13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029198"/>
                        <a:ext cx="99060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709432"/>
              </p:ext>
            </p:extLst>
          </p:nvPr>
        </p:nvGraphicFramePr>
        <p:xfrm>
          <a:off x="2462645" y="1680278"/>
          <a:ext cx="1485900" cy="1251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7" name="Equation" r:id="rId15" imgW="482400" imgH="406080" progId="Equation.DSMT4">
                  <p:embed/>
                </p:oleObj>
              </mc:Choice>
              <mc:Fallback>
                <p:oleObj name="Equation" r:id="rId15" imgW="4824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645" y="1680278"/>
                        <a:ext cx="1485900" cy="1251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96862"/>
              </p:ext>
            </p:extLst>
          </p:nvPr>
        </p:nvGraphicFramePr>
        <p:xfrm>
          <a:off x="2646218" y="3181475"/>
          <a:ext cx="164262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8" name="Equation" r:id="rId17" imgW="583920" imgH="406080" progId="Equation.DSMT4">
                  <p:embed/>
                </p:oleObj>
              </mc:Choice>
              <mc:Fallback>
                <p:oleObj name="Equation" r:id="rId17" imgW="5839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218" y="3181475"/>
                        <a:ext cx="164262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85703"/>
              </p:ext>
            </p:extLst>
          </p:nvPr>
        </p:nvGraphicFramePr>
        <p:xfrm>
          <a:off x="2895600" y="4861426"/>
          <a:ext cx="1614055" cy="128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9" name="Equation" r:id="rId19" imgW="507960" imgH="406080" progId="Equation.DSMT4">
                  <p:embed/>
                </p:oleObj>
              </mc:Choice>
              <mc:Fallback>
                <p:oleObj name="Equation" r:id="rId19" imgW="5079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61426"/>
                        <a:ext cx="1614055" cy="128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03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595019" y="2766219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Metric Conversions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0185"/>
              </p:ext>
            </p:extLst>
          </p:nvPr>
        </p:nvGraphicFramePr>
        <p:xfrm>
          <a:off x="381000" y="304800"/>
          <a:ext cx="77724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Prefix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Abbrev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Factor = 1 base unit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Mega-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(0.0000001)</a:t>
                      </a:r>
                      <a:r>
                        <a:rPr lang="en-US" sz="2800" baseline="0" dirty="0" smtClean="0"/>
                        <a:t>  </a:t>
                      </a:r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-6 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kilo-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(0.001)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-3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hecto</a:t>
                      </a:r>
                      <a:r>
                        <a:rPr lang="en-US" sz="2800" dirty="0" smtClean="0"/>
                        <a:t>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(0.01)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-2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BASE</a:t>
                      </a:r>
                      <a:r>
                        <a:rPr lang="en-US" sz="2800" baseline="0" dirty="0" smtClean="0"/>
                        <a:t> UNIT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g,</a:t>
                      </a:r>
                      <a:r>
                        <a:rPr lang="en-US" sz="2800" baseline="0" dirty="0" smtClean="0"/>
                        <a:t> L, 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deci</a:t>
                      </a:r>
                      <a:r>
                        <a:rPr lang="en-US" sz="2800" dirty="0" smtClean="0"/>
                        <a:t>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centi</a:t>
                      </a:r>
                      <a:r>
                        <a:rPr lang="en-US" sz="2800" dirty="0" smtClean="0"/>
                        <a:t>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2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milli</a:t>
                      </a:r>
                      <a:r>
                        <a:rPr lang="en-US" sz="2800" dirty="0" smtClean="0"/>
                        <a:t>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3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micro-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µ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(1000000) 10</a:t>
                      </a:r>
                      <a:r>
                        <a:rPr lang="en-US" sz="2800" baseline="30000" dirty="0" smtClean="0"/>
                        <a:t>6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nano</a:t>
                      </a:r>
                      <a:r>
                        <a:rPr lang="en-US" sz="2800" dirty="0" smtClean="0"/>
                        <a:t>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(1000000000)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9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pico-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(1000000000000)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12</a:t>
                      </a:r>
                      <a:endParaRPr lang="en-US" sz="28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24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400</Words>
  <Application>Microsoft Office PowerPoint</Application>
  <PresentationFormat>On-screen Show (4:3)</PresentationFormat>
  <Paragraphs>90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Century Schoolbook</vt:lpstr>
      <vt:lpstr>Cooper Black</vt:lpstr>
      <vt:lpstr>Corbel</vt:lpstr>
      <vt:lpstr>Wingdings</vt:lpstr>
      <vt:lpstr>Office Theme</vt:lpstr>
      <vt:lpstr>1_Office Theme</vt:lpstr>
      <vt:lpstr>Equation</vt:lpstr>
      <vt:lpstr>Dimensional Analysis</vt:lpstr>
      <vt:lpstr>What’s the Rule?</vt:lpstr>
      <vt:lpstr>What’s the Rule?</vt:lpstr>
      <vt:lpstr>What’s the Rule?</vt:lpstr>
      <vt:lpstr>Unit Conversion Factor</vt:lpstr>
      <vt:lpstr>PowerPoint Presentation</vt:lpstr>
      <vt:lpstr>“Canceling out” Words</vt:lpstr>
      <vt:lpstr>Practice: Choose the appropriate conversion factor.</vt:lpstr>
      <vt:lpstr>Metric Conversions</vt:lpstr>
      <vt:lpstr>Examples</vt:lpstr>
      <vt:lpstr>PowerPoint Presentation</vt:lpstr>
      <vt:lpstr>PowerPoint Presentation</vt:lpstr>
      <vt:lpstr>PowerPoint Presentation</vt:lpstr>
      <vt:lpstr>D.A. Activity #2</vt:lpstr>
      <vt:lpstr>1. Convert 97.0 miles to km.</vt:lpstr>
      <vt:lpstr>2. Convert 86 µL to L.</vt:lpstr>
      <vt:lpstr>3. Convert 980 cm to Mm.  whatttttt</vt:lpstr>
      <vt:lpstr>A little bit harder now…</vt:lpstr>
      <vt:lpstr>Convert 13.1 miles to cm.  </vt:lpstr>
      <vt:lpstr>PowerPoint Presentation</vt:lpstr>
      <vt:lpstr>Convert 7.6 ounces to nL.  </vt:lpstr>
    </vt:vector>
  </TitlesOfParts>
  <Company>SDUHSD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Katherine Macedo</cp:lastModifiedBy>
  <cp:revision>26</cp:revision>
  <dcterms:created xsi:type="dcterms:W3CDTF">2015-06-05T15:30:18Z</dcterms:created>
  <dcterms:modified xsi:type="dcterms:W3CDTF">2019-08-14T15:01:32Z</dcterms:modified>
</cp:coreProperties>
</file>